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0"/>
  </p:notesMasterIdLst>
  <p:handoutMasterIdLst>
    <p:handoutMasterId r:id="rId21"/>
  </p:handoutMasterIdLst>
  <p:sldIdLst>
    <p:sldId id="345" r:id="rId2"/>
    <p:sldId id="455" r:id="rId3"/>
    <p:sldId id="466" r:id="rId4"/>
    <p:sldId id="469" r:id="rId5"/>
    <p:sldId id="456" r:id="rId6"/>
    <p:sldId id="457" r:id="rId7"/>
    <p:sldId id="458" r:id="rId8"/>
    <p:sldId id="459" r:id="rId9"/>
    <p:sldId id="464" r:id="rId10"/>
    <p:sldId id="460" r:id="rId11"/>
    <p:sldId id="470" r:id="rId12"/>
    <p:sldId id="461" r:id="rId13"/>
    <p:sldId id="465" r:id="rId14"/>
    <p:sldId id="462" r:id="rId15"/>
    <p:sldId id="463" r:id="rId16"/>
    <p:sldId id="471" r:id="rId17"/>
    <p:sldId id="467" r:id="rId18"/>
    <p:sldId id="286" r:id="rId19"/>
  </p:sldIdLst>
  <p:sldSz cx="11522075" cy="6480175"/>
  <p:notesSz cx="6858000" cy="9144000"/>
  <p:custDataLst>
    <p:tags r:id="rId2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41">
          <p15:clr>
            <a:srgbClr val="A4A3A4"/>
          </p15:clr>
        </p15:guide>
        <p15:guide id="2" pos="3629">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301"/>
    <a:srgbClr val="9A0000"/>
    <a:srgbClr val="E0EDD6"/>
    <a:srgbClr val="CD9278"/>
    <a:srgbClr val="FEFEFE"/>
    <a:srgbClr val="75A4E4"/>
    <a:srgbClr val="4D658F"/>
    <a:srgbClr val="FFFEFC"/>
    <a:srgbClr val="234581"/>
    <a:srgbClr val="54677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DA37D80-6434-44D0-A028-1B22A696006F}" styleName="浅色样式 3 - 强调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7AC3CCA-C797-4891-BE02-D94E43425B78}" styleName="中度样式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中度样式 4 - 强调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E8B1032C-EA38-4F05-BA0D-38AFFFC7BED3}" styleName="浅色样式 3 - 强调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912C8C85-51F0-491E-9774-3900AFEF0FD7}" styleName="浅色样式 2 - 强调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72833802-FEF1-4C79-8D5D-14CF1EAF98D9}" styleName="浅色样式 2 - 强调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645" autoAdjust="0"/>
    <p:restoredTop sz="74466" autoAdjust="0"/>
  </p:normalViewPr>
  <p:slideViewPr>
    <p:cSldViewPr>
      <p:cViewPr>
        <p:scale>
          <a:sx n="133" d="100"/>
          <a:sy n="133" d="100"/>
        </p:scale>
        <p:origin x="120" y="128"/>
      </p:cViewPr>
      <p:guideLst>
        <p:guide orient="horz" pos="2041"/>
        <p:guide pos="3629"/>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7" d="100"/>
          <a:sy n="87" d="100"/>
        </p:scale>
        <p:origin x="3904" y="19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2EAC01F-9339-4EE0-9C18-A8C8340108B9}" type="datetimeFigureOut">
              <a:rPr lang="zh-CN" altLang="en-US" smtClean="0"/>
              <a:t>2026/5/24</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E0598C8-D836-4342-B618-1312D421B287}" type="slidenum">
              <a:rPr lang="zh-CN" altLang="en-US" smtClean="0"/>
              <a:t>‹#›</a:t>
            </a:fld>
            <a:endParaRPr lang="zh-CN" altLang="en-US"/>
          </a:p>
        </p:txBody>
      </p:sp>
    </p:spTree>
    <p:extLst>
      <p:ext uri="{BB962C8B-B14F-4D97-AF65-F5344CB8AC3E}">
        <p14:creationId xmlns:p14="http://schemas.microsoft.com/office/powerpoint/2010/main" val="214246986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F780098-E5DC-4816-AEEF-832BC4707033}" type="datetimeFigureOut">
              <a:rPr lang="zh-CN" altLang="en-US" smtClean="0"/>
              <a:t>2026/5/24</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67F1A05-06D9-45E5-A566-DCE3388D6ACE}" type="slidenum">
              <a:rPr lang="zh-CN" altLang="en-US" smtClean="0"/>
              <a:t>‹#›</a:t>
            </a:fld>
            <a:endParaRPr lang="zh-CN" altLang="en-US"/>
          </a:p>
        </p:txBody>
      </p:sp>
    </p:spTree>
    <p:extLst>
      <p:ext uri="{BB962C8B-B14F-4D97-AF65-F5344CB8AC3E}">
        <p14:creationId xmlns:p14="http://schemas.microsoft.com/office/powerpoint/2010/main" val="361132887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2000" dirty="0"/>
              <a:t>让</a:t>
            </a:r>
            <a:r>
              <a:rPr lang="en-US" altLang="zh-CN" sz="2000" dirty="0"/>
              <a:t>AI</a:t>
            </a:r>
            <a:r>
              <a:rPr lang="zh-CN" altLang="en-US" sz="2000" dirty="0"/>
              <a:t>打架，人当裁判 </a:t>
            </a:r>
            <a:r>
              <a:rPr lang="en-US" altLang="zh-CN" sz="1200" dirty="0"/>
              <a:t>——</a:t>
            </a:r>
            <a:r>
              <a:rPr lang="zh-CN" altLang="en-US" sz="1200" dirty="0"/>
              <a:t> </a:t>
            </a:r>
            <a:r>
              <a:rPr lang="en-US" altLang="zh-CN" sz="1200" dirty="0"/>
              <a:t>From Copilots to Colleagues, but Humans Still Judge</a:t>
            </a:r>
          </a:p>
          <a:p>
            <a:endParaRPr lang="en-US" altLang="zh-CN" sz="1200" dirty="0"/>
          </a:p>
          <a:p>
            <a:r>
              <a:rPr lang="zh-CN" altLang="en-US" sz="1200" dirty="0"/>
              <a:t>本学期大家能感受到，</a:t>
            </a:r>
            <a:r>
              <a:rPr lang="en-US" altLang="zh-CN" sz="1200" dirty="0"/>
              <a:t>AI</a:t>
            </a:r>
            <a:r>
              <a:rPr lang="zh-CN" altLang="en-US" sz="1200" dirty="0"/>
              <a:t>或是</a:t>
            </a:r>
            <a:r>
              <a:rPr lang="en-US" altLang="zh-CN" sz="1200" dirty="0"/>
              <a:t>AI</a:t>
            </a:r>
            <a:r>
              <a:rPr lang="zh-CN" altLang="en-US" sz="1200" dirty="0"/>
              <a:t>工具发展之迅猛，</a:t>
            </a:r>
            <a:r>
              <a:rPr lang="en-US" altLang="zh-CN" sz="1200" dirty="0"/>
              <a:t>CC</a:t>
            </a:r>
            <a:r>
              <a:rPr lang="zh-CN" altLang="en-US" sz="1200" dirty="0"/>
              <a:t> </a:t>
            </a:r>
            <a:r>
              <a:rPr lang="en-US" altLang="zh-CN" sz="1200" dirty="0" err="1"/>
              <a:t>CodeX</a:t>
            </a:r>
            <a:r>
              <a:rPr lang="zh-CN" altLang="en-US" sz="1200" dirty="0"/>
              <a:t>帮助我们工作提速了不少。</a:t>
            </a:r>
            <a:endParaRPr lang="en-US" altLang="zh-CN" sz="1200" dirty="0"/>
          </a:p>
          <a:p>
            <a:r>
              <a:rPr lang="en-US" altLang="zh-CN" sz="1200" dirty="0"/>
              <a:t>AI</a:t>
            </a:r>
            <a:r>
              <a:rPr lang="zh-CN" altLang="en-US" sz="1200" dirty="0"/>
              <a:t> 取代程序员应该只是时间问题，但这一定是有一个过程的，我们要做的就是更好的使用</a:t>
            </a:r>
            <a:r>
              <a:rPr lang="en-US" altLang="zh-CN" sz="1200" dirty="0"/>
              <a:t>AI</a:t>
            </a:r>
            <a:r>
              <a:rPr lang="zh-CN" altLang="en-US" sz="1200" dirty="0"/>
              <a:t>工具以延长职业生涯寿命</a:t>
            </a:r>
            <a:endParaRPr lang="en-US" altLang="zh-CN" sz="1200" dirty="0"/>
          </a:p>
          <a:p>
            <a:endParaRPr lang="en-US" altLang="zh-CN" sz="1200" dirty="0"/>
          </a:p>
          <a:p>
            <a:r>
              <a:rPr lang="zh-CN" altLang="en-US" sz="1200" dirty="0"/>
              <a:t>核心目的是：分享使用</a:t>
            </a:r>
            <a:r>
              <a:rPr lang="en-US" altLang="zh-CN" sz="1200" dirty="0"/>
              <a:t>AI</a:t>
            </a:r>
            <a:r>
              <a:rPr lang="zh-CN" altLang="en-US" sz="1200" dirty="0"/>
              <a:t>的一个原则“”，更好的发挥</a:t>
            </a:r>
            <a:r>
              <a:rPr lang="en-US" altLang="zh-CN" sz="1200" dirty="0"/>
              <a:t>AI</a:t>
            </a:r>
            <a:r>
              <a:rPr lang="zh-CN" altLang="en-US" sz="1200" dirty="0"/>
              <a:t>的能力</a:t>
            </a:r>
            <a:endParaRPr lang="zh-CN" altLang="en-US" dirty="0"/>
          </a:p>
        </p:txBody>
      </p:sp>
      <p:sp>
        <p:nvSpPr>
          <p:cNvPr id="4" name="灯片编号占位符 3"/>
          <p:cNvSpPr>
            <a:spLocks noGrp="1"/>
          </p:cNvSpPr>
          <p:nvPr>
            <p:ph type="sldNum" sz="quarter" idx="5"/>
          </p:nvPr>
        </p:nvSpPr>
        <p:spPr/>
        <p:txBody>
          <a:bodyPr/>
          <a:lstStyle/>
          <a:p>
            <a:fld id="{C67F1A05-06D9-45E5-A566-DCE3388D6ACE}" type="slidenum">
              <a:rPr lang="zh-CN" altLang="en-US" smtClean="0"/>
              <a:t>1</a:t>
            </a:fld>
            <a:endParaRPr lang="zh-CN" altLang="en-US"/>
          </a:p>
        </p:txBody>
      </p:sp>
    </p:spTree>
    <p:extLst>
      <p:ext uri="{BB962C8B-B14F-4D97-AF65-F5344CB8AC3E}">
        <p14:creationId xmlns:p14="http://schemas.microsoft.com/office/powerpoint/2010/main" val="16405960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b="0" dirty="0">
                <a:solidFill>
                  <a:srgbClr val="BBBEBF"/>
                </a:solidFill>
                <a:effectLst/>
                <a:latin typeface="Menlo" panose="020B0609030804020204" pitchFamily="49" charset="0"/>
              </a:rPr>
              <a:t>说回</a:t>
            </a:r>
            <a:r>
              <a:rPr lang="en-US" altLang="zh-CN" b="0" dirty="0">
                <a:solidFill>
                  <a:srgbClr val="BBBEBF"/>
                </a:solidFill>
                <a:effectLst/>
                <a:latin typeface="Menlo" panose="020B0609030804020204" pitchFamily="49" charset="0"/>
              </a:rPr>
              <a:t>Research</a:t>
            </a:r>
            <a:r>
              <a:rPr lang="zh-CN" altLang="en-US" b="0" dirty="0">
                <a:solidFill>
                  <a:srgbClr val="BBBEBF"/>
                </a:solidFill>
                <a:effectLst/>
                <a:latin typeface="Menlo" panose="020B0609030804020204" pitchFamily="49" charset="0"/>
              </a:rPr>
              <a:t> </a:t>
            </a:r>
            <a:r>
              <a:rPr lang="en-US" altLang="zh-CN" b="0" dirty="0">
                <a:solidFill>
                  <a:srgbClr val="BBBEBF"/>
                </a:solidFill>
                <a:effectLst/>
                <a:latin typeface="Menlo" panose="020B0609030804020204" pitchFamily="49" charset="0"/>
              </a:rPr>
              <a:t>Taste</a:t>
            </a:r>
            <a:r>
              <a:rPr lang="zh-CN" altLang="en-US" b="0" dirty="0">
                <a:solidFill>
                  <a:srgbClr val="BBBEBF"/>
                </a:solidFill>
                <a:effectLst/>
                <a:latin typeface="Menlo" panose="020B0609030804020204" pitchFamily="49" charset="0"/>
              </a:rPr>
              <a:t>的问题，</a:t>
            </a:r>
            <a:endParaRPr lang="en-US" altLang="zh-CN" b="0" dirty="0">
              <a:solidFill>
                <a:srgbClr val="BBBEBF"/>
              </a:solidFill>
              <a:effectLst/>
              <a:latin typeface="Menlo" panose="020B0609030804020204" pitchFamily="49"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b="0" dirty="0" err="1">
                <a:solidFill>
                  <a:srgbClr val="BBBEBF"/>
                </a:solidFill>
                <a:effectLst/>
                <a:latin typeface="Menlo" panose="020B0609030804020204" pitchFamily="49" charset="0"/>
              </a:rPr>
              <a:t>OpenMOSS</a:t>
            </a:r>
            <a:r>
              <a:rPr lang="zh-CN" altLang="en-US" b="0" dirty="0">
                <a:solidFill>
                  <a:srgbClr val="BBBEBF"/>
                </a:solidFill>
                <a:effectLst/>
                <a:latin typeface="Menlo" panose="020B0609030804020204" pitchFamily="49" charset="0"/>
              </a:rPr>
              <a:t>团队 </a:t>
            </a:r>
            <a:r>
              <a:rPr lang="en-US" altLang="zh-CN" b="0" dirty="0">
                <a:solidFill>
                  <a:srgbClr val="BBBEBF"/>
                </a:solidFill>
                <a:effectLst/>
                <a:latin typeface="Menlo" panose="020B0609030804020204" pitchFamily="49" charset="0"/>
              </a:rPr>
              <a:t>2026 </a:t>
            </a:r>
            <a:r>
              <a:rPr lang="zh-CN" altLang="en-US" b="0" dirty="0">
                <a:solidFill>
                  <a:srgbClr val="BBBEBF"/>
                </a:solidFill>
                <a:effectLst/>
                <a:latin typeface="Menlo" panose="020B0609030804020204" pitchFamily="49" charset="0"/>
              </a:rPr>
              <a:t>年 </a:t>
            </a:r>
            <a:r>
              <a:rPr lang="en-US" altLang="zh-CN" b="0" dirty="0">
                <a:solidFill>
                  <a:srgbClr val="BBBEBF"/>
                </a:solidFill>
                <a:effectLst/>
                <a:latin typeface="Menlo" panose="020B0609030804020204" pitchFamily="49" charset="0"/>
              </a:rPr>
              <a:t>3 </a:t>
            </a:r>
            <a:r>
              <a:rPr lang="zh-CN" altLang="en-US" b="0" dirty="0">
                <a:solidFill>
                  <a:srgbClr val="BBBEBF"/>
                </a:solidFill>
                <a:effectLst/>
                <a:latin typeface="Menlo" panose="020B0609030804020204" pitchFamily="49" charset="0"/>
              </a:rPr>
              <a:t>月发了一篇 </a:t>
            </a:r>
            <a:r>
              <a:rPr lang="en" altLang="zh-CN" b="0" dirty="0">
                <a:solidFill>
                  <a:srgbClr val="BBBEBF"/>
                </a:solidFill>
                <a:effectLst/>
                <a:latin typeface="Menlo" panose="020B0609030804020204" pitchFamily="49" charset="0"/>
              </a:rPr>
              <a:t>paper</a:t>
            </a:r>
            <a:r>
              <a:rPr lang="zh-CN" altLang="en-US" b="0" dirty="0">
                <a:solidFill>
                  <a:srgbClr val="BBBEBF"/>
                </a:solidFill>
                <a:effectLst/>
                <a:latin typeface="Menlo" panose="020B0609030804020204" pitchFamily="49" charset="0"/>
              </a:rPr>
              <a:t>叫 </a:t>
            </a:r>
            <a:r>
              <a:rPr lang="en-US" altLang="zh-CN" b="0" dirty="0">
                <a:solidFill>
                  <a:srgbClr val="BBBEBF"/>
                </a:solidFill>
                <a:effectLst/>
                <a:latin typeface="Menlo" panose="020B0609030804020204" pitchFamily="49" charset="0"/>
              </a:rPr>
              <a:t>"</a:t>
            </a:r>
            <a:r>
              <a:rPr lang="en" altLang="zh-CN" b="0" dirty="0">
                <a:solidFill>
                  <a:srgbClr val="BBBEBF"/>
                </a:solidFill>
                <a:effectLst/>
                <a:latin typeface="Menlo" panose="020B0609030804020204" pitchFamily="49" charset="0"/>
              </a:rPr>
              <a:t>AI Can Learn Scientific Taste"——</a:t>
            </a:r>
          </a:p>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 b="0" dirty="0">
                <a:solidFill>
                  <a:srgbClr val="BBBEBF"/>
                </a:solidFill>
                <a:effectLst/>
                <a:latin typeface="Menlo" panose="020B0609030804020204" pitchFamily="49" charset="0"/>
              </a:rPr>
              <a:t>这篇</a:t>
            </a:r>
            <a:r>
              <a:rPr lang="zh-CN" altLang="en-US" b="0" dirty="0">
                <a:solidFill>
                  <a:srgbClr val="BBBEBF"/>
                </a:solidFill>
                <a:effectLst/>
                <a:latin typeface="Menlo" panose="020B0609030804020204" pitchFamily="49" charset="0"/>
              </a:rPr>
              <a:t>文章在说</a:t>
            </a:r>
            <a:r>
              <a:rPr lang="en-US" altLang="zh-CN" b="0" dirty="0">
                <a:solidFill>
                  <a:srgbClr val="BBBEBF"/>
                </a:solidFill>
                <a:effectLst/>
                <a:latin typeface="Menlo" panose="020B0609030804020204" pitchFamily="49" charset="0"/>
              </a:rPr>
              <a:t>——</a:t>
            </a:r>
            <a:r>
              <a:rPr lang="zh-CN" altLang="en-US" b="0" dirty="0">
                <a:solidFill>
                  <a:srgbClr val="BBBEBF"/>
                </a:solidFill>
                <a:effectLst/>
                <a:latin typeface="Menlo" panose="020B0609030804020204" pitchFamily="49" charset="0"/>
              </a:rPr>
              <a:t>现在的</a:t>
            </a:r>
            <a:r>
              <a:rPr lang="en-US" altLang="zh-CN" b="0" dirty="0">
                <a:solidFill>
                  <a:srgbClr val="BBBEBF"/>
                </a:solidFill>
                <a:effectLst/>
                <a:latin typeface="Menlo" panose="020B0609030804020204" pitchFamily="49" charset="0"/>
              </a:rPr>
              <a:t>AI</a:t>
            </a:r>
            <a:r>
              <a:rPr lang="zh-CN" altLang="en-US" b="0" dirty="0">
                <a:solidFill>
                  <a:srgbClr val="BBBEBF"/>
                </a:solidFill>
                <a:effectLst/>
                <a:latin typeface="Menlo" panose="020B0609030804020204" pitchFamily="49" charset="0"/>
              </a:rPr>
              <a:t>没有</a:t>
            </a:r>
            <a:r>
              <a:rPr lang="en-US" altLang="zh-CN" b="0" dirty="0">
                <a:solidFill>
                  <a:srgbClr val="BBBEBF"/>
                </a:solidFill>
                <a:effectLst/>
                <a:latin typeface="Menlo" panose="020B0609030804020204" pitchFamily="49" charset="0"/>
              </a:rPr>
              <a:t>Research</a:t>
            </a:r>
            <a:r>
              <a:rPr lang="zh-CN" altLang="en-US" b="0" dirty="0">
                <a:solidFill>
                  <a:srgbClr val="BBBEBF"/>
                </a:solidFill>
                <a:effectLst/>
                <a:latin typeface="Menlo" panose="020B0609030804020204" pitchFamily="49" charset="0"/>
              </a:rPr>
              <a:t> </a:t>
            </a:r>
            <a:r>
              <a:rPr lang="en-US" altLang="zh-CN" b="0" dirty="0">
                <a:solidFill>
                  <a:srgbClr val="BBBEBF"/>
                </a:solidFill>
                <a:effectLst/>
                <a:latin typeface="Menlo" panose="020B0609030804020204" pitchFamily="49" charset="0"/>
              </a:rPr>
              <a:t>Taste</a:t>
            </a:r>
            <a:r>
              <a:rPr lang="zh-CN" altLang="en-US" b="0" dirty="0">
                <a:solidFill>
                  <a:srgbClr val="BBBEBF"/>
                </a:solidFill>
                <a:effectLst/>
                <a:latin typeface="Menlo" panose="020B0609030804020204" pitchFamily="49" charset="0"/>
              </a:rPr>
              <a:t>，但他们想了一种办法让</a:t>
            </a:r>
            <a:r>
              <a:rPr lang="en-US" altLang="zh-CN" b="0" dirty="0">
                <a:solidFill>
                  <a:srgbClr val="BBBEBF"/>
                </a:solidFill>
                <a:effectLst/>
                <a:latin typeface="Menlo" panose="020B0609030804020204" pitchFamily="49" charset="0"/>
              </a:rPr>
              <a:t>AI</a:t>
            </a:r>
            <a:r>
              <a:rPr lang="zh-CN" altLang="en-US" b="0" dirty="0">
                <a:solidFill>
                  <a:srgbClr val="BBBEBF"/>
                </a:solidFill>
                <a:effectLst/>
                <a:latin typeface="Menlo" panose="020B0609030804020204" pitchFamily="49" charset="0"/>
              </a:rPr>
              <a:t>学到的</a:t>
            </a:r>
            <a:r>
              <a:rPr lang="en-US" altLang="zh-CN" b="0" dirty="0">
                <a:solidFill>
                  <a:srgbClr val="BBBEBF"/>
                </a:solidFill>
                <a:effectLst/>
                <a:latin typeface="Menlo" panose="020B0609030804020204" pitchFamily="49" charset="0"/>
              </a:rPr>
              <a:t>Research</a:t>
            </a:r>
            <a:r>
              <a:rPr lang="zh-CN" altLang="en-US" b="0" dirty="0">
                <a:solidFill>
                  <a:srgbClr val="BBBEBF"/>
                </a:solidFill>
                <a:effectLst/>
                <a:latin typeface="Menlo" panose="020B0609030804020204" pitchFamily="49" charset="0"/>
              </a:rPr>
              <a:t> </a:t>
            </a:r>
            <a:r>
              <a:rPr lang="en-US" altLang="zh-CN" b="0" dirty="0">
                <a:solidFill>
                  <a:srgbClr val="BBBEBF"/>
                </a:solidFill>
                <a:effectLst/>
                <a:latin typeface="Menlo" panose="020B0609030804020204" pitchFamily="49" charset="0"/>
              </a:rPr>
              <a:t>Taste——</a:t>
            </a:r>
            <a:r>
              <a:rPr lang="zh-CN" altLang="en-US" b="0" dirty="0">
                <a:solidFill>
                  <a:srgbClr val="BBBEBF"/>
                </a:solidFill>
                <a:effectLst/>
                <a:latin typeface="Menlo" panose="020B0609030804020204" pitchFamily="49" charset="0"/>
              </a:rPr>
              <a:t>方法很朴素，训练</a:t>
            </a:r>
            <a:r>
              <a:rPr lang="en-US" altLang="zh-CN" b="0" dirty="0">
                <a:solidFill>
                  <a:srgbClr val="BBBEBF"/>
                </a:solidFill>
                <a:effectLst/>
                <a:latin typeface="Menlo" panose="020B0609030804020204" pitchFamily="49" charset="0"/>
              </a:rPr>
              <a:t>reward</a:t>
            </a:r>
            <a:r>
              <a:rPr lang="zh-CN" altLang="en-US" b="0" dirty="0">
                <a:solidFill>
                  <a:srgbClr val="BBBEBF"/>
                </a:solidFill>
                <a:effectLst/>
                <a:latin typeface="Menlo" panose="020B0609030804020204" pitchFamily="49" charset="0"/>
              </a:rPr>
              <a:t> </a:t>
            </a:r>
            <a:r>
              <a:rPr lang="en-US" altLang="zh-CN" b="0" dirty="0">
                <a:solidFill>
                  <a:srgbClr val="BBBEBF"/>
                </a:solidFill>
                <a:effectLst/>
                <a:latin typeface="Menlo" panose="020B0609030804020204" pitchFamily="49" charset="0"/>
              </a:rPr>
              <a:t>model</a:t>
            </a:r>
            <a:r>
              <a:rPr lang="zh-CN" altLang="en-US" b="0" dirty="0">
                <a:solidFill>
                  <a:srgbClr val="BBBEBF"/>
                </a:solidFill>
                <a:effectLst/>
                <a:latin typeface="Menlo" panose="020B0609030804020204" pitchFamily="49" charset="0"/>
              </a:rPr>
              <a:t>对</a:t>
            </a:r>
            <a:r>
              <a:rPr lang="en-US" altLang="zh-CN" b="0" dirty="0">
                <a:solidFill>
                  <a:srgbClr val="BBBEBF"/>
                </a:solidFill>
                <a:effectLst/>
                <a:latin typeface="Menlo" panose="020B0609030804020204" pitchFamily="49" charset="0"/>
              </a:rPr>
              <a:t>research</a:t>
            </a:r>
            <a:r>
              <a:rPr lang="zh-CN" altLang="en-US" b="0" dirty="0">
                <a:solidFill>
                  <a:srgbClr val="BBBEBF"/>
                </a:solidFill>
                <a:effectLst/>
                <a:latin typeface="Menlo" panose="020B0609030804020204" pitchFamily="49" charset="0"/>
              </a:rPr>
              <a:t> </a:t>
            </a:r>
            <a:r>
              <a:rPr lang="en-US" altLang="zh-CN" b="0" dirty="0">
                <a:solidFill>
                  <a:srgbClr val="BBBEBF"/>
                </a:solidFill>
                <a:effectLst/>
                <a:latin typeface="Menlo" panose="020B0609030804020204" pitchFamily="49" charset="0"/>
              </a:rPr>
              <a:t>taste</a:t>
            </a:r>
            <a:r>
              <a:rPr lang="zh-CN" altLang="en-US" b="0" dirty="0">
                <a:solidFill>
                  <a:srgbClr val="BBBEBF"/>
                </a:solidFill>
                <a:effectLst/>
                <a:latin typeface="Menlo" panose="020B0609030804020204" pitchFamily="49" charset="0"/>
              </a:rPr>
              <a:t>进行量化（偏好数据），然后再</a:t>
            </a:r>
            <a:r>
              <a:rPr lang="en-US" altLang="zh-CN" b="0" dirty="0">
                <a:solidFill>
                  <a:srgbClr val="BBBEBF"/>
                </a:solidFill>
                <a:effectLst/>
                <a:latin typeface="Menlo" panose="020B0609030804020204" pitchFamily="49" charset="0"/>
              </a:rPr>
              <a:t>RL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 altLang="zh-CN" b="0" dirty="0">
              <a:solidFill>
                <a:srgbClr val="BBBEBF"/>
              </a:solidFill>
              <a:effectLst/>
              <a:latin typeface="Menlo" panose="020B0609030804020204" pitchFamily="49"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b="0" dirty="0">
                <a:solidFill>
                  <a:srgbClr val="BBBEBF"/>
                </a:solidFill>
                <a:effectLst/>
                <a:latin typeface="Menlo" panose="020B0609030804020204" pitchFamily="49" charset="0"/>
              </a:rPr>
              <a:t>但其实主要观点还是暴露出来：</a:t>
            </a:r>
            <a:r>
              <a:rPr lang="en" altLang="zh-CN" b="0" dirty="0">
                <a:solidFill>
                  <a:srgbClr val="BBBEBF"/>
                </a:solidFill>
                <a:effectLst/>
                <a:latin typeface="Menlo" panose="020B0609030804020204" pitchFamily="49" charset="0"/>
              </a:rPr>
              <a:t>research taste </a:t>
            </a:r>
            <a:r>
              <a:rPr lang="zh-CN" altLang="en-US" b="0" dirty="0">
                <a:solidFill>
                  <a:srgbClr val="BBBEBF"/>
                </a:solidFill>
                <a:effectLst/>
                <a:latin typeface="Menlo" panose="020B0609030804020204" pitchFamily="49" charset="0"/>
              </a:rPr>
              <a:t>是 </a:t>
            </a:r>
            <a:r>
              <a:rPr lang="en" altLang="zh-CN" b="0" dirty="0">
                <a:solidFill>
                  <a:srgbClr val="BBBEBF"/>
                </a:solidFill>
                <a:effectLst/>
                <a:latin typeface="Menlo" panose="020B0609030804020204" pitchFamily="49" charset="0"/>
              </a:rPr>
              <a:t>LLM </a:t>
            </a:r>
            <a:r>
              <a:rPr lang="zh-CN" altLang="en-US" b="0" dirty="0">
                <a:solidFill>
                  <a:srgbClr val="BBBEBF"/>
                </a:solidFill>
                <a:effectLst/>
                <a:latin typeface="Menlo" panose="020B0609030804020204" pitchFamily="49" charset="0"/>
              </a:rPr>
              <a:t>当下的核心缺口，是这个领域 </a:t>
            </a:r>
            <a:r>
              <a:rPr lang="en" altLang="zh-CN" b="0" dirty="0">
                <a:solidFill>
                  <a:srgbClr val="BBBEBF"/>
                </a:solidFill>
                <a:effectLst/>
                <a:latin typeface="Menlo" panose="020B0609030804020204" pitchFamily="49" charset="0"/>
              </a:rPr>
              <a:t>frontier </a:t>
            </a:r>
            <a:r>
              <a:rPr lang="zh-CN" altLang="en-US" b="0" dirty="0">
                <a:solidFill>
                  <a:srgbClr val="BBBEBF"/>
                </a:solidFill>
                <a:effectLst/>
                <a:latin typeface="Menlo" panose="020B0609030804020204" pitchFamily="49" charset="0"/>
              </a:rPr>
              <a:t>在攻的难题。</a:t>
            </a:r>
          </a:p>
          <a:p>
            <a:endParaRPr kumimoji="1" lang="en-US" altLang="zh-CN" dirty="0"/>
          </a:p>
          <a:p>
            <a:endParaRPr kumimoji="1" lang="en-US" altLang="zh-CN" dirty="0"/>
          </a:p>
          <a:p>
            <a:r>
              <a:rPr kumimoji="1" lang="zh-CN" altLang="en-US" dirty="0"/>
              <a:t>右边这句话同样来自于 </a:t>
            </a:r>
            <a:r>
              <a:rPr kumimoji="1" lang="en-US" altLang="zh-CN" dirty="0"/>
              <a:t>TML</a:t>
            </a:r>
            <a:r>
              <a:rPr kumimoji="1" lang="zh-CN" altLang="en-US" dirty="0"/>
              <a:t> 在 </a:t>
            </a:r>
            <a:r>
              <a:rPr kumimoji="1" lang="en-US" altLang="zh-CN" dirty="0"/>
              <a:t>5-11</a:t>
            </a:r>
            <a:r>
              <a:rPr kumimoji="1" lang="zh-CN" altLang="en-US" dirty="0"/>
              <a:t> 博客中的话</a:t>
            </a:r>
            <a:endParaRPr kumimoji="1" lang="en-US" altLang="zh-CN" dirty="0"/>
          </a:p>
          <a:p>
            <a:endParaRPr kumimoji="1" lang="en-US" altLang="zh-CN" dirty="0"/>
          </a:p>
          <a:p>
            <a:r>
              <a:rPr kumimoji="1" lang="zh-CN" altLang="en-US" dirty="0"/>
              <a:t>右侧列出来了一些 </a:t>
            </a:r>
            <a:r>
              <a:rPr kumimoji="1" lang="en-US" altLang="zh-CN" dirty="0"/>
              <a:t>AI</a:t>
            </a:r>
            <a:r>
              <a:rPr kumimoji="1" lang="zh-CN" altLang="en-US" dirty="0"/>
              <a:t>需要人类写作才能完成的事情</a:t>
            </a:r>
          </a:p>
        </p:txBody>
      </p:sp>
      <p:sp>
        <p:nvSpPr>
          <p:cNvPr id="4" name="灯片编号占位符 3"/>
          <p:cNvSpPr>
            <a:spLocks noGrp="1"/>
          </p:cNvSpPr>
          <p:nvPr>
            <p:ph type="sldNum" sz="quarter" idx="5"/>
          </p:nvPr>
        </p:nvSpPr>
        <p:spPr/>
        <p:txBody>
          <a:bodyPr/>
          <a:lstStyle/>
          <a:p>
            <a:fld id="{C67F1A05-06D9-45E5-A566-DCE3388D6ACE}" type="slidenum">
              <a:rPr lang="zh-CN" altLang="en-US" smtClean="0"/>
              <a:t>10</a:t>
            </a:fld>
            <a:endParaRPr lang="zh-CN" altLang="en-US"/>
          </a:p>
        </p:txBody>
      </p:sp>
    </p:spTree>
    <p:extLst>
      <p:ext uri="{BB962C8B-B14F-4D97-AF65-F5344CB8AC3E}">
        <p14:creationId xmlns:p14="http://schemas.microsoft.com/office/powerpoint/2010/main" val="29329947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这还有一个论证说明现在的工作仍然需要人在其中。</a:t>
            </a:r>
            <a:endParaRPr lang="en-US" altLang="zh-CN" dirty="0"/>
          </a:p>
          <a:p>
            <a:endParaRPr lang="en-US" altLang="zh-CN" dirty="0"/>
          </a:p>
          <a:p>
            <a:r>
              <a:rPr lang="zh-CN" altLang="en-US" dirty="0"/>
              <a:t>两周前 </a:t>
            </a:r>
            <a:r>
              <a:rPr lang="en" altLang="zh-CN" dirty="0"/>
              <a:t>CMU </a:t>
            </a:r>
            <a:r>
              <a:rPr lang="zh-CN" altLang="en-US" dirty="0"/>
              <a:t>一个 </a:t>
            </a:r>
            <a:r>
              <a:rPr lang="en-US" altLang="zh-CN" dirty="0"/>
              <a:t>57 </a:t>
            </a:r>
            <a:r>
              <a:rPr lang="zh-CN" altLang="en-US" dirty="0"/>
              <a:t>人团队发了篇论文</a:t>
            </a:r>
            <a:r>
              <a:rPr lang="en-US" altLang="zh-CN" dirty="0"/>
              <a:t>——</a:t>
            </a:r>
            <a:r>
              <a:rPr lang="zh-CN" altLang="en-US" dirty="0"/>
              <a:t> </a:t>
            </a:r>
            <a:r>
              <a:rPr lang="en-US" altLang="zh-CN" dirty="0"/>
              <a:t>45 </a:t>
            </a:r>
            <a:r>
              <a:rPr lang="zh-CN" altLang="en-US" dirty="0"/>
              <a:t>个领域专家，</a:t>
            </a:r>
            <a:r>
              <a:rPr lang="en-US" altLang="zh-CN" dirty="0"/>
              <a:t>469 </a:t>
            </a:r>
            <a:r>
              <a:rPr lang="zh-CN" altLang="en-US" dirty="0"/>
              <a:t>小时标注， </a:t>
            </a:r>
            <a:r>
              <a:rPr lang="en-US" altLang="zh-CN" dirty="0"/>
              <a:t>82 </a:t>
            </a:r>
            <a:r>
              <a:rPr lang="zh-CN" altLang="en-US" dirty="0"/>
              <a:t>篇论文，</a:t>
            </a:r>
            <a:r>
              <a:rPr lang="en-US" altLang="zh-CN" dirty="0"/>
              <a:t>2,960 </a:t>
            </a:r>
            <a:r>
              <a:rPr lang="zh-CN" altLang="en-US" dirty="0"/>
              <a:t>条单评意见。 </a:t>
            </a:r>
            <a:endParaRPr lang="en-US" altLang="zh-CN" dirty="0"/>
          </a:p>
          <a:p>
            <a:endParaRPr lang="en-US" altLang="zh-CN" dirty="0"/>
          </a:p>
          <a:p>
            <a:r>
              <a:rPr lang="zh-CN" altLang="en-US" dirty="0"/>
              <a:t>他们发现：</a:t>
            </a:r>
            <a:endParaRPr lang="en-US" altLang="zh-CN" dirty="0"/>
          </a:p>
          <a:p>
            <a:r>
              <a:rPr lang="zh-CN" altLang="en-US" dirty="0"/>
              <a:t>第一个发现：</a:t>
            </a:r>
            <a:r>
              <a:rPr lang="en" altLang="zh-CN" dirty="0"/>
              <a:t>GPT-5.2 reviewer 60% </a:t>
            </a:r>
            <a:r>
              <a:rPr lang="zh-CN" altLang="en-US" dirty="0"/>
              <a:t>超过最强人类 </a:t>
            </a:r>
            <a:r>
              <a:rPr lang="en-US" altLang="zh-CN" dirty="0"/>
              <a:t>48.2%—— </a:t>
            </a:r>
            <a:r>
              <a:rPr lang="en" altLang="zh-CN" dirty="0"/>
              <a:t>p=0.009</a:t>
            </a:r>
            <a:r>
              <a:rPr lang="zh-CN" altLang="en" dirty="0"/>
              <a:t>，</a:t>
            </a:r>
            <a:r>
              <a:rPr lang="zh-CN" altLang="en-US" dirty="0"/>
              <a:t>统计显著。</a:t>
            </a:r>
            <a:r>
              <a:rPr lang="en" altLang="zh-CN" dirty="0"/>
              <a:t>AI </a:t>
            </a:r>
            <a:r>
              <a:rPr lang="zh-CN" altLang="en-US" dirty="0"/>
              <a:t>在某些维度已经超过人</a:t>
            </a:r>
            <a:r>
              <a:rPr lang="en-US" altLang="zh-CN" dirty="0"/>
              <a:t>——</a:t>
            </a:r>
            <a:r>
              <a:rPr lang="zh-CN" altLang="en-US" dirty="0"/>
              <a:t>这是诚实承认。 </a:t>
            </a:r>
            <a:endParaRPr lang="en-US" altLang="zh-CN" dirty="0"/>
          </a:p>
          <a:p>
            <a:r>
              <a:rPr lang="zh-CN" altLang="en-US" dirty="0"/>
              <a:t>第二个发现：</a:t>
            </a:r>
            <a:r>
              <a:rPr lang="en" altLang="zh-CN" dirty="0"/>
              <a:t>AI </a:t>
            </a:r>
            <a:r>
              <a:rPr lang="zh-CN" altLang="en-US" dirty="0"/>
              <a:t>还多挑出 </a:t>
            </a:r>
            <a:r>
              <a:rPr lang="en-US" altLang="zh-CN" dirty="0"/>
              <a:t>26% </a:t>
            </a:r>
            <a:r>
              <a:rPr lang="zh-CN" altLang="en-US" dirty="0"/>
              <a:t>的问题，人类完全没看出。 这是</a:t>
            </a:r>
            <a:r>
              <a:rPr lang="en-US" altLang="zh-CN" dirty="0"/>
              <a:t>“</a:t>
            </a:r>
            <a:r>
              <a:rPr lang="en" altLang="zh-CN" dirty="0"/>
              <a:t>AI </a:t>
            </a:r>
            <a:r>
              <a:rPr lang="zh-CN" altLang="en-US" dirty="0"/>
              <a:t>打架</a:t>
            </a:r>
            <a:r>
              <a:rPr lang="en-US" altLang="zh-CN" dirty="0"/>
              <a:t>”</a:t>
            </a:r>
            <a:r>
              <a:rPr lang="zh-CN" altLang="en-US" dirty="0"/>
              <a:t>的实证支撑。</a:t>
            </a:r>
            <a:br>
              <a:rPr lang="zh-CN" altLang="en-US" dirty="0"/>
            </a:br>
            <a:r>
              <a:rPr lang="zh-CN" altLang="en-US" dirty="0"/>
              <a:t>前两点说明我们需要</a:t>
            </a:r>
            <a:r>
              <a:rPr lang="en-US" altLang="zh-CN" dirty="0"/>
              <a:t>AI</a:t>
            </a:r>
          </a:p>
          <a:p>
            <a:endParaRPr lang="en-US" altLang="zh-CN" dirty="0"/>
          </a:p>
          <a:p>
            <a:endParaRPr lang="en-US" altLang="zh-CN" dirty="0"/>
          </a:p>
          <a:p>
            <a:r>
              <a:rPr lang="zh-CN" altLang="en-US" dirty="0"/>
              <a:t>但第三个发现是关键</a:t>
            </a:r>
            <a:r>
              <a:rPr lang="en-US" altLang="zh-CN" dirty="0"/>
              <a:t>—— </a:t>
            </a:r>
            <a:r>
              <a:rPr lang="en" altLang="zh-CN" dirty="0"/>
              <a:t>AI </a:t>
            </a:r>
            <a:r>
              <a:rPr lang="zh-CN" altLang="en-US" dirty="0"/>
              <a:t>之间互评重合率 </a:t>
            </a:r>
            <a:r>
              <a:rPr lang="en-US" altLang="zh-CN" dirty="0"/>
              <a:t>21%</a:t>
            </a:r>
            <a:r>
              <a:rPr lang="zh-CN" altLang="en-US" dirty="0"/>
              <a:t>，人类只有 </a:t>
            </a:r>
            <a:r>
              <a:rPr lang="en-US" altLang="zh-CN" dirty="0"/>
              <a:t>3%</a:t>
            </a:r>
            <a:r>
              <a:rPr lang="zh-CN" altLang="en-US" dirty="0"/>
              <a:t>。 </a:t>
            </a:r>
            <a:endParaRPr lang="en-US" altLang="zh-CN" dirty="0"/>
          </a:p>
          <a:p>
            <a:r>
              <a:rPr lang="zh-CN" altLang="en-US" dirty="0"/>
              <a:t>也就是说</a:t>
            </a:r>
            <a:r>
              <a:rPr lang="en-US" altLang="zh-CN" dirty="0"/>
              <a:t>——</a:t>
            </a:r>
            <a:r>
              <a:rPr lang="en" altLang="zh-CN" dirty="0"/>
              <a:t>AI </a:t>
            </a:r>
            <a:r>
              <a:rPr lang="zh-CN" altLang="en-US" dirty="0"/>
              <a:t>之间太像了。 两个 </a:t>
            </a:r>
            <a:r>
              <a:rPr lang="en" altLang="zh-CN" dirty="0"/>
              <a:t>AI reviewer </a:t>
            </a:r>
            <a:r>
              <a:rPr lang="zh-CN" altLang="en-US" dirty="0"/>
              <a:t>看同一篇论文，挑出的问题大概率重复； 两个人类 </a:t>
            </a:r>
            <a:r>
              <a:rPr lang="en" altLang="zh-CN" dirty="0"/>
              <a:t>reviewer </a:t>
            </a:r>
            <a:r>
              <a:rPr lang="zh-CN" altLang="en-US" dirty="0"/>
              <a:t>看同一篇论文，挑出的问题几乎完全不同。 </a:t>
            </a:r>
            <a:endParaRPr lang="en-US" altLang="zh-CN" dirty="0"/>
          </a:p>
          <a:p>
            <a:r>
              <a:rPr lang="en" altLang="zh-CN" dirty="0"/>
              <a:t>AI </a:t>
            </a:r>
            <a:r>
              <a:rPr lang="zh-CN" altLang="en-US" dirty="0"/>
              <a:t>替代不了人类视角的多样性。 </a:t>
            </a:r>
            <a:endParaRPr lang="en-US" altLang="zh-CN" dirty="0"/>
          </a:p>
          <a:p>
            <a:endParaRPr lang="en-US" altLang="zh-CN" dirty="0"/>
          </a:p>
          <a:p>
            <a:r>
              <a:rPr lang="zh-CN" altLang="en-US" dirty="0"/>
              <a:t>文章总结</a:t>
            </a:r>
            <a:endParaRPr lang="en-US" altLang="zh-CN" dirty="0"/>
          </a:p>
          <a:p>
            <a:r>
              <a:rPr lang="en-US" altLang="zh-CN" dirty="0"/>
              <a:t>"</a:t>
            </a:r>
            <a:r>
              <a:rPr lang="en" altLang="zh-CN" dirty="0"/>
              <a:t>AI reviewers are complements to, not substitutes for, human reviewers." </a:t>
            </a:r>
            <a:r>
              <a:rPr lang="zh-CN" altLang="en-US" dirty="0"/>
              <a:t>这就是这场 </a:t>
            </a:r>
            <a:r>
              <a:rPr lang="en" altLang="zh-CN" dirty="0"/>
              <a:t>talk </a:t>
            </a:r>
            <a:r>
              <a:rPr lang="zh-CN" altLang="en-US" dirty="0"/>
              <a:t>主旨</a:t>
            </a:r>
            <a:r>
              <a:rPr lang="en-US" altLang="zh-CN" dirty="0"/>
              <a:t>"</a:t>
            </a:r>
            <a:r>
              <a:rPr lang="zh-CN" altLang="en-US" dirty="0"/>
              <a:t>人当裁判</a:t>
            </a:r>
            <a:r>
              <a:rPr lang="en-US" altLang="zh-CN" dirty="0"/>
              <a:t>"</a:t>
            </a:r>
            <a:r>
              <a:rPr lang="zh-CN" altLang="en-US" dirty="0"/>
              <a:t>的逐字翻译。</a:t>
            </a:r>
            <a:endParaRPr kumimoji="1" lang="zh-CN" altLang="en-US" dirty="0"/>
          </a:p>
        </p:txBody>
      </p:sp>
      <p:sp>
        <p:nvSpPr>
          <p:cNvPr id="4" name="灯片编号占位符 3"/>
          <p:cNvSpPr>
            <a:spLocks noGrp="1"/>
          </p:cNvSpPr>
          <p:nvPr>
            <p:ph type="sldNum" sz="quarter" idx="5"/>
          </p:nvPr>
        </p:nvSpPr>
        <p:spPr/>
        <p:txBody>
          <a:bodyPr/>
          <a:lstStyle/>
          <a:p>
            <a:fld id="{C67F1A05-06D9-45E5-A566-DCE3388D6ACE}" type="slidenum">
              <a:rPr lang="zh-CN" altLang="en-US" smtClean="0"/>
              <a:t>11</a:t>
            </a:fld>
            <a:endParaRPr lang="zh-CN" altLang="en-US"/>
          </a:p>
        </p:txBody>
      </p:sp>
    </p:spTree>
    <p:extLst>
      <p:ext uri="{BB962C8B-B14F-4D97-AF65-F5344CB8AC3E}">
        <p14:creationId xmlns:p14="http://schemas.microsoft.com/office/powerpoint/2010/main" val="41066339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dirty="0">
                <a:latin typeface="微软雅黑" panose="020B0503020204020204" pitchFamily="34" charset="-122"/>
                <a:ea typeface="微软雅黑" panose="020B0503020204020204" pitchFamily="34" charset="-122"/>
              </a:rPr>
              <a:t>前面都是故事，</a:t>
            </a:r>
            <a:endParaRPr lang="en-US" altLang="zh-CN" dirty="0">
              <a:latin typeface="微软雅黑" panose="020B0503020204020204" pitchFamily="34" charset="-122"/>
              <a:ea typeface="微软雅黑" panose="020B0503020204020204" pitchFamily="34" charset="-122"/>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dirty="0">
              <a:latin typeface="微软雅黑" panose="020B0503020204020204" pitchFamily="34" charset="-122"/>
              <a:ea typeface="微软雅黑" panose="020B0503020204020204" pitchFamily="34" charset="-122"/>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dirty="0">
                <a:latin typeface="微软雅黑" panose="020B0503020204020204" pitchFamily="34" charset="-122"/>
                <a:ea typeface="微软雅黑" panose="020B0503020204020204" pitchFamily="34" charset="-122"/>
              </a:rPr>
              <a:t>这次组会的主要目的还是想把自己使用</a:t>
            </a:r>
            <a:r>
              <a:rPr lang="en-US" altLang="zh-CN" dirty="0">
                <a:latin typeface="微软雅黑" panose="020B0503020204020204" pitchFamily="34" charset="-122"/>
                <a:ea typeface="微软雅黑" panose="020B0503020204020204" pitchFamily="34" charset="-122"/>
              </a:rPr>
              <a:t>AI</a:t>
            </a:r>
            <a:r>
              <a:rPr lang="zh-CN" altLang="en-US" dirty="0">
                <a:latin typeface="微软雅黑" panose="020B0503020204020204" pitchFamily="34" charset="-122"/>
                <a:ea typeface="微软雅黑" panose="020B0503020204020204" pitchFamily="34" charset="-122"/>
              </a:rPr>
              <a:t>的经验分享出来，希望能提升大家以后的工作效率。最起码要把听这次组会的半个多小时的时间省出来</a:t>
            </a:r>
            <a:endParaRPr lang="en-US" altLang="zh-CN" dirty="0">
              <a:latin typeface="微软雅黑" panose="020B0503020204020204" pitchFamily="34" charset="-122"/>
              <a:ea typeface="微软雅黑" panose="020B0503020204020204" pitchFamily="34" charset="-122"/>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dirty="0">
              <a:latin typeface="微软雅黑" panose="020B0503020204020204" pitchFamily="34" charset="-122"/>
              <a:ea typeface="微软雅黑" panose="020B0503020204020204" pitchFamily="34" charset="-122"/>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dirty="0">
                <a:latin typeface="微软雅黑" panose="020B0503020204020204" pitchFamily="34" charset="-122"/>
                <a:ea typeface="微软雅黑" panose="020B0503020204020204" pitchFamily="34" charset="-122"/>
              </a:rPr>
              <a:t>下面都是我的一些工作流。</a:t>
            </a:r>
            <a:endParaRPr lang="en-US" altLang="zh-CN" dirty="0">
              <a:latin typeface="微软雅黑" panose="020B0503020204020204" pitchFamily="34" charset="-122"/>
              <a:ea typeface="微软雅黑" panose="020B0503020204020204" pitchFamily="34" charset="-122"/>
            </a:endParaRPr>
          </a:p>
        </p:txBody>
      </p:sp>
      <p:sp>
        <p:nvSpPr>
          <p:cNvPr id="4" name="灯片编号占位符 3"/>
          <p:cNvSpPr>
            <a:spLocks noGrp="1"/>
          </p:cNvSpPr>
          <p:nvPr>
            <p:ph type="sldNum" sz="quarter" idx="5"/>
          </p:nvPr>
        </p:nvSpPr>
        <p:spPr/>
        <p:txBody>
          <a:bodyPr/>
          <a:lstStyle/>
          <a:p>
            <a:fld id="{C67F1A05-06D9-45E5-A566-DCE3388D6ACE}" type="slidenum">
              <a:rPr lang="zh-CN" altLang="en-US" smtClean="0"/>
              <a:t>12</a:t>
            </a:fld>
            <a:endParaRPr lang="zh-CN" altLang="en-US"/>
          </a:p>
        </p:txBody>
      </p:sp>
    </p:spTree>
    <p:extLst>
      <p:ext uri="{BB962C8B-B14F-4D97-AF65-F5344CB8AC3E}">
        <p14:creationId xmlns:p14="http://schemas.microsoft.com/office/powerpoint/2010/main" val="41160090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dirty="0">
              <a:latin typeface="微软雅黑" panose="020B0503020204020204" pitchFamily="34" charset="-122"/>
              <a:ea typeface="微软雅黑" panose="020B0503020204020204" pitchFamily="34" charset="-122"/>
            </a:endParaRPr>
          </a:p>
        </p:txBody>
      </p:sp>
      <p:sp>
        <p:nvSpPr>
          <p:cNvPr id="4" name="灯片编号占位符 3"/>
          <p:cNvSpPr>
            <a:spLocks noGrp="1"/>
          </p:cNvSpPr>
          <p:nvPr>
            <p:ph type="sldNum" sz="quarter" idx="5"/>
          </p:nvPr>
        </p:nvSpPr>
        <p:spPr/>
        <p:txBody>
          <a:bodyPr/>
          <a:lstStyle/>
          <a:p>
            <a:fld id="{C67F1A05-06D9-45E5-A566-DCE3388D6ACE}" type="slidenum">
              <a:rPr lang="zh-CN" altLang="en-US" smtClean="0"/>
              <a:t>13</a:t>
            </a:fld>
            <a:endParaRPr lang="zh-CN" altLang="en-US"/>
          </a:p>
        </p:txBody>
      </p:sp>
    </p:spTree>
    <p:extLst>
      <p:ext uri="{BB962C8B-B14F-4D97-AF65-F5344CB8AC3E}">
        <p14:creationId xmlns:p14="http://schemas.microsoft.com/office/powerpoint/2010/main" val="41098884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dirty="0">
              <a:latin typeface="微软雅黑" panose="020B0503020204020204" pitchFamily="34" charset="-122"/>
              <a:ea typeface="微软雅黑" panose="020B0503020204020204" pitchFamily="34" charset="-122"/>
            </a:endParaRPr>
          </a:p>
        </p:txBody>
      </p:sp>
      <p:sp>
        <p:nvSpPr>
          <p:cNvPr id="4" name="灯片编号占位符 3"/>
          <p:cNvSpPr>
            <a:spLocks noGrp="1"/>
          </p:cNvSpPr>
          <p:nvPr>
            <p:ph type="sldNum" sz="quarter" idx="5"/>
          </p:nvPr>
        </p:nvSpPr>
        <p:spPr/>
        <p:txBody>
          <a:bodyPr/>
          <a:lstStyle/>
          <a:p>
            <a:fld id="{C67F1A05-06D9-45E5-A566-DCE3388D6ACE}" type="slidenum">
              <a:rPr lang="zh-CN" altLang="en-US" smtClean="0"/>
              <a:t>14</a:t>
            </a:fld>
            <a:endParaRPr lang="zh-CN" altLang="en-US"/>
          </a:p>
        </p:txBody>
      </p:sp>
    </p:spTree>
    <p:extLst>
      <p:ext uri="{BB962C8B-B14F-4D97-AF65-F5344CB8AC3E}">
        <p14:creationId xmlns:p14="http://schemas.microsoft.com/office/powerpoint/2010/main" val="27542640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dirty="0">
              <a:latin typeface="微软雅黑" panose="020B0503020204020204" pitchFamily="34" charset="-122"/>
              <a:ea typeface="微软雅黑" panose="020B0503020204020204" pitchFamily="34" charset="-122"/>
            </a:endParaRPr>
          </a:p>
        </p:txBody>
      </p:sp>
      <p:sp>
        <p:nvSpPr>
          <p:cNvPr id="4" name="灯片编号占位符 3"/>
          <p:cNvSpPr>
            <a:spLocks noGrp="1"/>
          </p:cNvSpPr>
          <p:nvPr>
            <p:ph type="sldNum" sz="quarter" idx="5"/>
          </p:nvPr>
        </p:nvSpPr>
        <p:spPr/>
        <p:txBody>
          <a:bodyPr/>
          <a:lstStyle/>
          <a:p>
            <a:fld id="{C67F1A05-06D9-45E5-A566-DCE3388D6ACE}" type="slidenum">
              <a:rPr lang="zh-CN" altLang="en-US" smtClean="0"/>
              <a:t>15</a:t>
            </a:fld>
            <a:endParaRPr lang="zh-CN" altLang="en-US"/>
          </a:p>
        </p:txBody>
      </p:sp>
    </p:spTree>
    <p:extLst>
      <p:ext uri="{BB962C8B-B14F-4D97-AF65-F5344CB8AC3E}">
        <p14:creationId xmlns:p14="http://schemas.microsoft.com/office/powerpoint/2010/main" val="5677887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228600" indent="-228600">
              <a:buAutoNum type="arabicPeriod"/>
            </a:pPr>
            <a:r>
              <a:rPr lang="zh-CN" altLang="en-US" b="0" i="0" dirty="0">
                <a:solidFill>
                  <a:srgbClr val="BFBFBF"/>
                </a:solidFill>
                <a:effectLst/>
                <a:latin typeface="-apple-system"/>
              </a:rPr>
              <a:t>了解每一个模型的调性，例如</a:t>
            </a:r>
            <a:r>
              <a:rPr lang="en" altLang="zh-CN" b="0" i="0" dirty="0" err="1">
                <a:solidFill>
                  <a:srgbClr val="BFBFBF"/>
                </a:solidFill>
                <a:effectLst/>
                <a:latin typeface="-apple-system"/>
              </a:rPr>
              <a:t>claude</a:t>
            </a:r>
            <a:r>
              <a:rPr lang="zh-CN" altLang="en-US" b="0" i="0" dirty="0">
                <a:solidFill>
                  <a:srgbClr val="BFBFBF"/>
                </a:solidFill>
                <a:effectLst/>
                <a:latin typeface="-apple-system"/>
              </a:rPr>
              <a:t>适合规划，他生成的规划非常详细，但这个特点让他在写作中很吃亏，因为我们往往需要用最简单的语言表达清楚自己的观点，这一点</a:t>
            </a:r>
            <a:r>
              <a:rPr lang="en" altLang="zh-CN" b="0" i="0" dirty="0">
                <a:solidFill>
                  <a:srgbClr val="BFBFBF"/>
                </a:solidFill>
                <a:effectLst/>
                <a:latin typeface="-apple-system"/>
              </a:rPr>
              <a:t>GPT</a:t>
            </a:r>
            <a:r>
              <a:rPr lang="zh-CN" altLang="en-US" b="0" i="0" dirty="0">
                <a:solidFill>
                  <a:srgbClr val="BFBFBF"/>
                </a:solidFill>
                <a:effectLst/>
                <a:latin typeface="-apple-system"/>
              </a:rPr>
              <a:t>会好很多； </a:t>
            </a:r>
            <a:endParaRPr lang="en-US" altLang="zh-CN" b="0" i="0" dirty="0">
              <a:solidFill>
                <a:srgbClr val="BFBFBF"/>
              </a:solidFill>
              <a:effectLst/>
              <a:latin typeface="-apple-system"/>
            </a:endParaRPr>
          </a:p>
          <a:p>
            <a:pPr marL="228600" indent="-228600">
              <a:buAutoNum type="arabicPeriod"/>
            </a:pPr>
            <a:r>
              <a:rPr lang="en-US" altLang="zh-CN" b="0" i="0" dirty="0">
                <a:solidFill>
                  <a:srgbClr val="BFBFBF"/>
                </a:solidFill>
                <a:effectLst/>
                <a:latin typeface="-apple-system"/>
              </a:rPr>
              <a:t>2. </a:t>
            </a:r>
            <a:r>
              <a:rPr lang="zh-CN" altLang="en-US" b="0" i="0" dirty="0">
                <a:solidFill>
                  <a:srgbClr val="BFBFBF"/>
                </a:solidFill>
                <a:effectLst/>
                <a:latin typeface="-apple-system"/>
              </a:rPr>
              <a:t>在开始做一个项目级别的复杂代码的时候，先写一个文档记录项目要干什么；再做一份代码规划，完成这两个</a:t>
            </a:r>
            <a:r>
              <a:rPr lang="en" altLang="zh-CN" b="0" i="0" dirty="0">
                <a:solidFill>
                  <a:srgbClr val="BFBFBF"/>
                </a:solidFill>
                <a:effectLst/>
                <a:latin typeface="-apple-system"/>
              </a:rPr>
              <a:t>markdown</a:t>
            </a:r>
            <a:r>
              <a:rPr lang="zh-CN" altLang="en-US" b="0" i="0" dirty="0">
                <a:solidFill>
                  <a:srgbClr val="BFBFBF"/>
                </a:solidFill>
                <a:effectLst/>
                <a:latin typeface="-apple-system"/>
              </a:rPr>
              <a:t>文件后再让模型开始写代码（一方面成功率高，另一方面方便开一个新的会话后能继续执行任务）； </a:t>
            </a:r>
            <a:endParaRPr lang="en-US" altLang="zh-CN" b="0" i="0" dirty="0">
              <a:solidFill>
                <a:srgbClr val="BFBFBF"/>
              </a:solidFill>
              <a:effectLst/>
              <a:latin typeface="-apple-system"/>
            </a:endParaRPr>
          </a:p>
          <a:p>
            <a:pPr marL="228600" indent="-228600">
              <a:buAutoNum type="arabicPeriod"/>
            </a:pPr>
            <a:r>
              <a:rPr lang="en-US" altLang="zh-CN" b="0" i="0" dirty="0">
                <a:solidFill>
                  <a:srgbClr val="BFBFBF"/>
                </a:solidFill>
                <a:effectLst/>
                <a:latin typeface="-apple-system"/>
              </a:rPr>
              <a:t>3. </a:t>
            </a:r>
            <a:r>
              <a:rPr lang="zh-CN" altLang="en-US" b="0" i="0" dirty="0">
                <a:solidFill>
                  <a:srgbClr val="BFBFBF"/>
                </a:solidFill>
                <a:effectLst/>
                <a:latin typeface="-apple-system"/>
              </a:rPr>
              <a:t>不要吝惜 </a:t>
            </a:r>
            <a:r>
              <a:rPr lang="en" altLang="zh-CN" b="0" i="0" dirty="0">
                <a:solidFill>
                  <a:srgbClr val="BFBFBF"/>
                </a:solidFill>
                <a:effectLst/>
                <a:latin typeface="-apple-system"/>
              </a:rPr>
              <a:t>Token</a:t>
            </a:r>
            <a:r>
              <a:rPr lang="zh-CN" altLang="en" b="0" i="0" dirty="0">
                <a:solidFill>
                  <a:srgbClr val="BFBFBF"/>
                </a:solidFill>
                <a:effectLst/>
                <a:latin typeface="-apple-system"/>
              </a:rPr>
              <a:t>，</a:t>
            </a:r>
            <a:r>
              <a:rPr lang="zh-CN" altLang="en-US" b="0" i="0" dirty="0">
                <a:solidFill>
                  <a:srgbClr val="BFBFBF"/>
                </a:solidFill>
                <a:effectLst/>
                <a:latin typeface="-apple-system"/>
              </a:rPr>
              <a:t>改训练代码这种任务一定要用最好的模型（</a:t>
            </a:r>
            <a:r>
              <a:rPr lang="en" altLang="zh-CN" b="0" i="0" dirty="0" err="1">
                <a:solidFill>
                  <a:srgbClr val="BFBFBF"/>
                </a:solidFill>
                <a:effectLst/>
                <a:latin typeface="-apple-system"/>
              </a:rPr>
              <a:t>claude</a:t>
            </a:r>
            <a:r>
              <a:rPr lang="en" altLang="zh-CN" b="0" i="0" dirty="0">
                <a:solidFill>
                  <a:srgbClr val="BFBFBF"/>
                </a:solidFill>
                <a:effectLst/>
                <a:latin typeface="-apple-system"/>
              </a:rPr>
              <a:t> code + opus4.7 + </a:t>
            </a:r>
            <a:r>
              <a:rPr lang="en" altLang="zh-CN" b="0" i="0" dirty="0" err="1">
                <a:solidFill>
                  <a:srgbClr val="BFBFBF"/>
                </a:solidFill>
                <a:effectLst/>
                <a:latin typeface="-apple-system"/>
              </a:rPr>
              <a:t>xHigh</a:t>
            </a:r>
            <a:r>
              <a:rPr lang="zh-CN" altLang="en" b="0" i="0" dirty="0">
                <a:solidFill>
                  <a:srgbClr val="BFBFBF"/>
                </a:solidFill>
                <a:effectLst/>
                <a:latin typeface="-apple-system"/>
              </a:rPr>
              <a:t>）</a:t>
            </a:r>
            <a:r>
              <a:rPr lang="zh-CN" altLang="en-US" b="0" i="0" dirty="0">
                <a:solidFill>
                  <a:srgbClr val="BFBFBF"/>
                </a:solidFill>
                <a:effectLst/>
                <a:latin typeface="-apple-system"/>
              </a:rPr>
              <a:t>这种</a:t>
            </a:r>
            <a:r>
              <a:rPr lang="en" altLang="zh-CN" b="0" i="0" dirty="0">
                <a:solidFill>
                  <a:srgbClr val="BFBFBF"/>
                </a:solidFill>
                <a:effectLst/>
                <a:latin typeface="-apple-system"/>
              </a:rPr>
              <a:t>context</a:t>
            </a:r>
            <a:r>
              <a:rPr lang="zh-CN" altLang="en-US" b="0" i="0" dirty="0">
                <a:solidFill>
                  <a:srgbClr val="BFBFBF"/>
                </a:solidFill>
                <a:effectLst/>
                <a:latin typeface="-apple-system"/>
              </a:rPr>
              <a:t>长的任务用便宜模型可能并不会省钱，因为有</a:t>
            </a:r>
            <a:r>
              <a:rPr lang="en" altLang="zh-CN" b="0" i="0" dirty="0">
                <a:solidFill>
                  <a:srgbClr val="BFBFBF"/>
                </a:solidFill>
                <a:effectLst/>
                <a:latin typeface="-apple-system"/>
              </a:rPr>
              <a:t>bug</a:t>
            </a:r>
            <a:r>
              <a:rPr lang="zh-CN" altLang="en-US" b="0" i="0" dirty="0">
                <a:solidFill>
                  <a:srgbClr val="BFBFBF"/>
                </a:solidFill>
                <a:effectLst/>
                <a:latin typeface="-apple-system"/>
              </a:rPr>
              <a:t>可能反复改不对，没有</a:t>
            </a:r>
            <a:r>
              <a:rPr lang="en" altLang="zh-CN" b="0" i="0" dirty="0">
                <a:solidFill>
                  <a:srgbClr val="BFBFBF"/>
                </a:solidFill>
                <a:effectLst/>
                <a:latin typeface="-apple-system"/>
              </a:rPr>
              <a:t>bug</a:t>
            </a:r>
            <a:r>
              <a:rPr lang="zh-CN" altLang="en-US" b="0" i="0" dirty="0">
                <a:solidFill>
                  <a:srgbClr val="BFBFBF"/>
                </a:solidFill>
                <a:effectLst/>
                <a:latin typeface="-apple-system"/>
              </a:rPr>
              <a:t>对他的信任程度也不高； </a:t>
            </a:r>
            <a:endParaRPr lang="en-US" altLang="zh-CN" b="0" i="0" dirty="0">
              <a:solidFill>
                <a:srgbClr val="BFBFBF"/>
              </a:solidFill>
              <a:effectLst/>
              <a:latin typeface="-apple-system"/>
            </a:endParaRPr>
          </a:p>
          <a:p>
            <a:pPr marL="228600" indent="-228600">
              <a:buAutoNum type="arabicPeriod"/>
            </a:pPr>
            <a:r>
              <a:rPr lang="en-US" altLang="zh-CN" b="0" i="0" dirty="0">
                <a:solidFill>
                  <a:srgbClr val="BFBFBF"/>
                </a:solidFill>
                <a:effectLst/>
                <a:latin typeface="-apple-system"/>
              </a:rPr>
              <a:t>4. </a:t>
            </a:r>
            <a:r>
              <a:rPr lang="zh-CN" altLang="en-US" b="0" i="0" dirty="0">
                <a:solidFill>
                  <a:srgbClr val="BFBFBF"/>
                </a:solidFill>
                <a:effectLst/>
                <a:latin typeface="-apple-system"/>
              </a:rPr>
              <a:t>省</a:t>
            </a:r>
            <a:r>
              <a:rPr lang="en" altLang="zh-CN" b="0" i="0" dirty="0">
                <a:solidFill>
                  <a:srgbClr val="BFBFBF"/>
                </a:solidFill>
                <a:effectLst/>
                <a:latin typeface="-apple-system"/>
              </a:rPr>
              <a:t>token</a:t>
            </a:r>
            <a:r>
              <a:rPr lang="zh-CN" altLang="en-US" b="0" i="0" dirty="0">
                <a:solidFill>
                  <a:srgbClr val="BFBFBF"/>
                </a:solidFill>
                <a:effectLst/>
                <a:latin typeface="-apple-system"/>
              </a:rPr>
              <a:t>的方法，计费逻辑是每次发一个命令会把整个会话所有的上下文都塞到云端去计算。前面的</a:t>
            </a:r>
            <a:r>
              <a:rPr lang="en" altLang="zh-CN" b="0" i="0" dirty="0">
                <a:solidFill>
                  <a:srgbClr val="BFBFBF"/>
                </a:solidFill>
                <a:effectLst/>
                <a:latin typeface="-apple-system"/>
              </a:rPr>
              <a:t>context</a:t>
            </a:r>
            <a:r>
              <a:rPr lang="zh-CN" altLang="en-US" b="0" i="0" dirty="0">
                <a:solidFill>
                  <a:srgbClr val="BFBFBF"/>
                </a:solidFill>
                <a:effectLst/>
                <a:latin typeface="-apple-system"/>
              </a:rPr>
              <a:t>会反复计费，所以之前说的管理</a:t>
            </a:r>
            <a:r>
              <a:rPr lang="en-US" altLang="zh-CN" b="0" i="0" dirty="0">
                <a:solidFill>
                  <a:srgbClr val="BFBFBF"/>
                </a:solidFill>
                <a:effectLst/>
                <a:latin typeface="-apple-system"/>
              </a:rPr>
              <a:t>2</a:t>
            </a:r>
            <a:r>
              <a:rPr lang="zh-CN" altLang="en-US" b="0" i="0" dirty="0">
                <a:solidFill>
                  <a:srgbClr val="BFBFBF"/>
                </a:solidFill>
                <a:effectLst/>
                <a:latin typeface="-apple-system"/>
              </a:rPr>
              <a:t>个</a:t>
            </a:r>
            <a:r>
              <a:rPr lang="en" altLang="zh-CN" b="0" i="0" dirty="0">
                <a:solidFill>
                  <a:srgbClr val="BFBFBF"/>
                </a:solidFill>
                <a:effectLst/>
                <a:latin typeface="-apple-system"/>
              </a:rPr>
              <a:t>markdown</a:t>
            </a:r>
            <a:r>
              <a:rPr lang="zh-CN" altLang="en-US" b="0" i="0" dirty="0">
                <a:solidFill>
                  <a:srgbClr val="BFBFBF"/>
                </a:solidFill>
                <a:effectLst/>
                <a:latin typeface="-apple-system"/>
              </a:rPr>
              <a:t>文件作为项目</a:t>
            </a:r>
            <a:r>
              <a:rPr lang="en" altLang="zh-CN" b="0" i="0" dirty="0">
                <a:solidFill>
                  <a:srgbClr val="BFBFBF"/>
                </a:solidFill>
                <a:effectLst/>
                <a:latin typeface="-apple-system"/>
              </a:rPr>
              <a:t>memory</a:t>
            </a:r>
            <a:r>
              <a:rPr lang="zh-CN" altLang="en-US" b="0" i="0" dirty="0">
                <a:solidFill>
                  <a:srgbClr val="BFBFBF"/>
                </a:solidFill>
                <a:effectLst/>
                <a:latin typeface="-apple-system"/>
              </a:rPr>
              <a:t>是重要的； </a:t>
            </a:r>
            <a:endParaRPr lang="en-US" altLang="zh-CN" b="0" i="0" dirty="0">
              <a:solidFill>
                <a:srgbClr val="BFBFBF"/>
              </a:solidFill>
              <a:effectLst/>
              <a:latin typeface="-apple-system"/>
            </a:endParaRPr>
          </a:p>
          <a:p>
            <a:pPr marL="228600" indent="-228600">
              <a:buAutoNum type="arabicPeriod"/>
            </a:pPr>
            <a:r>
              <a:rPr lang="en-US" altLang="zh-CN" b="0" i="0" dirty="0">
                <a:solidFill>
                  <a:srgbClr val="BFBFBF"/>
                </a:solidFill>
                <a:effectLst/>
                <a:latin typeface="-apple-system"/>
              </a:rPr>
              <a:t>5. </a:t>
            </a:r>
            <a:r>
              <a:rPr lang="zh-CN" altLang="en-US" b="0" i="0" dirty="0">
                <a:solidFill>
                  <a:srgbClr val="BFBFBF"/>
                </a:solidFill>
                <a:effectLst/>
                <a:latin typeface="-apple-system"/>
              </a:rPr>
              <a:t>我们自己也很难一次把要做的事情讲清楚，必要的时候问问“这个任务还有什么不清楚的吗？全部找我确认清楚再执行”</a:t>
            </a:r>
            <a:endParaRPr lang="en-US" altLang="zh-CN" b="0" i="0" dirty="0">
              <a:solidFill>
                <a:srgbClr val="BFBFBF"/>
              </a:solidFill>
              <a:effectLst/>
              <a:latin typeface="-apple-system"/>
            </a:endParaRPr>
          </a:p>
          <a:p>
            <a:pPr marL="228600" indent="-228600">
              <a:buAutoNum type="arabicPeriod"/>
            </a:pPr>
            <a:endParaRPr kumimoji="1" lang="en-US" altLang="zh-CN" b="0" i="0" dirty="0">
              <a:solidFill>
                <a:srgbClr val="BFBFBF"/>
              </a:solidFill>
              <a:effectLst/>
              <a:latin typeface="-apple-system"/>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b="0" i="0" dirty="0">
                <a:solidFill>
                  <a:srgbClr val="BBBEBF"/>
                </a:solidFill>
                <a:effectLst/>
                <a:latin typeface="-apple-system"/>
              </a:rPr>
              <a:t>社区这 </a:t>
            </a:r>
            <a:r>
              <a:rPr lang="en-US" altLang="zh-CN" b="0" i="0" dirty="0">
                <a:solidFill>
                  <a:srgbClr val="BBBEBF"/>
                </a:solidFill>
                <a:effectLst/>
                <a:latin typeface="-apple-system"/>
              </a:rPr>
              <a:t>5 </a:t>
            </a:r>
            <a:r>
              <a:rPr lang="zh-CN" altLang="en-US" b="0" i="0" dirty="0">
                <a:solidFill>
                  <a:srgbClr val="BBBEBF"/>
                </a:solidFill>
                <a:effectLst/>
                <a:latin typeface="-apple-system"/>
              </a:rPr>
              <a:t>条来自 </a:t>
            </a:r>
            <a:r>
              <a:rPr lang="en" altLang="zh-CN" b="1" i="0" dirty="0">
                <a:solidFill>
                  <a:srgbClr val="BBBEBF"/>
                </a:solidFill>
                <a:effectLst/>
                <a:latin typeface="-apple-system"/>
              </a:rPr>
              <a:t>Anthropic </a:t>
            </a:r>
            <a:r>
              <a:rPr lang="zh-CN" altLang="en-US" b="1" i="0" dirty="0">
                <a:solidFill>
                  <a:srgbClr val="BBBEBF"/>
                </a:solidFill>
                <a:effectLst/>
                <a:latin typeface="-apple-system"/>
              </a:rPr>
              <a:t>官方 </a:t>
            </a:r>
            <a:r>
              <a:rPr lang="en" altLang="zh-CN" b="1" i="0" dirty="0">
                <a:solidFill>
                  <a:srgbClr val="BBBEBF"/>
                </a:solidFill>
                <a:effectLst/>
                <a:latin typeface="-apple-system"/>
              </a:rPr>
              <a:t>best practices</a:t>
            </a:r>
            <a:r>
              <a:rPr lang="en" altLang="zh-CN" b="0" i="0" dirty="0">
                <a:solidFill>
                  <a:srgbClr val="BBBEBF"/>
                </a:solidFill>
                <a:effectLst/>
                <a:latin typeface="-apple-system"/>
              </a:rPr>
              <a:t> </a:t>
            </a:r>
            <a:r>
              <a:rPr lang="zh-CN" altLang="en-US" b="0" i="0" dirty="0">
                <a:solidFill>
                  <a:srgbClr val="BBBEBF"/>
                </a:solidFill>
                <a:effectLst/>
                <a:latin typeface="-apple-system"/>
              </a:rPr>
              <a:t>和 </a:t>
            </a:r>
            <a:r>
              <a:rPr lang="en" altLang="zh-CN" b="0" i="0" dirty="0">
                <a:solidFill>
                  <a:srgbClr val="BBBEBF"/>
                </a:solidFill>
                <a:effectLst/>
                <a:latin typeface="-apple-system"/>
              </a:rPr>
              <a:t>Simon Willison </a:t>
            </a:r>
            <a:r>
              <a:rPr lang="zh-CN" altLang="en-US" b="0" i="0" dirty="0">
                <a:solidFill>
                  <a:srgbClr val="BBBEBF"/>
                </a:solidFill>
                <a:effectLst/>
                <a:latin typeface="-apple-system"/>
              </a:rPr>
              <a:t>的整理</a:t>
            </a:r>
            <a:endParaRPr kumimoji="1" lang="en-US" altLang="zh-CN" b="0" i="0" dirty="0">
              <a:solidFill>
                <a:srgbClr val="BFBFBF"/>
              </a:solidFill>
              <a:effectLst/>
              <a:latin typeface="-apple-system"/>
            </a:endParaRPr>
          </a:p>
          <a:p>
            <a:pPr algn="l"/>
            <a:r>
              <a:rPr lang="en-US" altLang="zh-CN" b="1" i="0" dirty="0">
                <a:solidFill>
                  <a:srgbClr val="BBBEBF"/>
                </a:solidFill>
                <a:effectLst/>
                <a:latin typeface="-apple-system"/>
              </a:rPr>
              <a:t>1.</a:t>
            </a:r>
            <a:r>
              <a:rPr lang="zh-CN" altLang="en-US" b="1" i="0" dirty="0">
                <a:solidFill>
                  <a:srgbClr val="BBBEBF"/>
                </a:solidFill>
                <a:effectLst/>
                <a:latin typeface="-apple-system"/>
              </a:rPr>
              <a:t> 改前先开 </a:t>
            </a:r>
            <a:r>
              <a:rPr lang="en" altLang="zh-CN" b="1" i="0" dirty="0">
                <a:solidFill>
                  <a:srgbClr val="BBBEBF"/>
                </a:solidFill>
                <a:effectLst/>
                <a:latin typeface="-apple-system"/>
              </a:rPr>
              <a:t>Plan Mode</a:t>
            </a:r>
            <a:r>
              <a:rPr lang="zh-CN" altLang="en" b="1" i="0" dirty="0">
                <a:solidFill>
                  <a:srgbClr val="BBBEBF"/>
                </a:solidFill>
                <a:effectLst/>
                <a:latin typeface="-apple-system"/>
              </a:rPr>
              <a:t>。</a:t>
            </a:r>
            <a:endParaRPr lang="en" altLang="zh-CN" b="0" i="0" dirty="0">
              <a:solidFill>
                <a:srgbClr val="BBBEBF"/>
              </a:solidFill>
              <a:effectLst/>
              <a:latin typeface="-apple-system"/>
            </a:endParaRPr>
          </a:p>
          <a:p>
            <a:pPr algn="l"/>
            <a:r>
              <a:rPr lang="zh-CN" altLang="en-US" b="0" i="0" dirty="0">
                <a:solidFill>
                  <a:srgbClr val="BBBEBF"/>
                </a:solidFill>
                <a:effectLst/>
                <a:latin typeface="-apple-system"/>
              </a:rPr>
              <a:t>按 </a:t>
            </a:r>
            <a:r>
              <a:rPr lang="en" altLang="zh-CN" b="1" i="0" dirty="0" err="1">
                <a:solidFill>
                  <a:srgbClr val="BBBEBF"/>
                </a:solidFill>
                <a:effectLst/>
                <a:latin typeface="-apple-system"/>
              </a:rPr>
              <a:t>Shift+Tab</a:t>
            </a:r>
            <a:r>
              <a:rPr lang="en" altLang="zh-CN" b="0" i="0" dirty="0">
                <a:solidFill>
                  <a:srgbClr val="BBBEBF"/>
                </a:solidFill>
                <a:effectLst/>
                <a:latin typeface="-apple-system"/>
              </a:rPr>
              <a:t> </a:t>
            </a:r>
            <a:r>
              <a:rPr lang="zh-CN" altLang="en-US" b="0" i="0" dirty="0">
                <a:solidFill>
                  <a:srgbClr val="BBBEBF"/>
                </a:solidFill>
                <a:effectLst/>
                <a:latin typeface="-apple-system"/>
              </a:rPr>
              <a:t>进入</a:t>
            </a:r>
            <a:r>
              <a:rPr lang="en-US" altLang="zh-CN" b="0" i="0" dirty="0">
                <a:solidFill>
                  <a:srgbClr val="BBBEBF"/>
                </a:solidFill>
                <a:effectLst/>
                <a:latin typeface="-apple-system"/>
              </a:rPr>
              <a:t>——</a:t>
            </a:r>
            <a:r>
              <a:rPr lang="en" altLang="zh-CN" b="0" i="0" dirty="0">
                <a:solidFill>
                  <a:srgbClr val="BBBEBF"/>
                </a:solidFill>
                <a:effectLst/>
                <a:latin typeface="-apple-system"/>
              </a:rPr>
              <a:t>Claude </a:t>
            </a:r>
            <a:r>
              <a:rPr lang="zh-CN" altLang="en-US" b="0" i="0" dirty="0">
                <a:solidFill>
                  <a:srgbClr val="BBBEBF"/>
                </a:solidFill>
                <a:effectLst/>
                <a:latin typeface="-apple-system"/>
              </a:rPr>
              <a:t>只读你的代码、出一份计划，</a:t>
            </a:r>
            <a:r>
              <a:rPr lang="zh-CN" altLang="en-US" b="1" i="0" dirty="0">
                <a:solidFill>
                  <a:srgbClr val="BBBEBF"/>
                </a:solidFill>
                <a:effectLst/>
                <a:latin typeface="-apple-system"/>
              </a:rPr>
              <a:t>不动任何文件</a:t>
            </a:r>
            <a:r>
              <a:rPr lang="zh-CN" altLang="en-US" b="0" i="0" dirty="0">
                <a:solidFill>
                  <a:srgbClr val="BBBEBF"/>
                </a:solidFill>
                <a:effectLst/>
                <a:latin typeface="-apple-system"/>
              </a:rPr>
              <a:t>。</a:t>
            </a:r>
          </a:p>
          <a:p>
            <a:pPr algn="l"/>
            <a:r>
              <a:rPr lang="zh-CN" altLang="en-US" b="0" i="0" dirty="0">
                <a:solidFill>
                  <a:srgbClr val="BBBEBF"/>
                </a:solidFill>
                <a:effectLst/>
                <a:latin typeface="-apple-system"/>
              </a:rPr>
              <a:t>你确认这个计划对了，再执行。</a:t>
            </a:r>
            <a:endParaRPr lang="en-US" altLang="zh-CN" b="0" i="0" dirty="0">
              <a:solidFill>
                <a:srgbClr val="BBBEBF"/>
              </a:solidFill>
              <a:effectLst/>
              <a:latin typeface="-apple-system"/>
            </a:endParaRPr>
          </a:p>
          <a:p>
            <a:pPr algn="l"/>
            <a:r>
              <a:rPr kumimoji="1" lang="en-US" altLang="zh-CN" b="0" i="0" dirty="0">
                <a:solidFill>
                  <a:srgbClr val="BFBFBF"/>
                </a:solidFill>
                <a:effectLst/>
                <a:latin typeface="-apple-system"/>
              </a:rPr>
              <a:t>2.</a:t>
            </a:r>
            <a:r>
              <a:rPr lang="zh-CN" altLang="en-US" b="0" i="0" dirty="0">
                <a:solidFill>
                  <a:srgbClr val="BBBEBF"/>
                </a:solidFill>
                <a:effectLst/>
                <a:latin typeface="-apple-system"/>
              </a:rPr>
              <a:t>很多人写 </a:t>
            </a:r>
            <a:r>
              <a:rPr lang="en" altLang="zh-CN" b="0" i="0" dirty="0" err="1">
                <a:solidFill>
                  <a:srgbClr val="BBBEBF"/>
                </a:solidFill>
                <a:effectLst/>
                <a:latin typeface="-apple-system"/>
              </a:rPr>
              <a:t>CLAUDE.md</a:t>
            </a:r>
            <a:r>
              <a:rPr lang="en" altLang="zh-CN" b="0" i="0" dirty="0">
                <a:solidFill>
                  <a:srgbClr val="BBBEBF"/>
                </a:solidFill>
                <a:effectLst/>
                <a:latin typeface="-apple-system"/>
              </a:rPr>
              <a:t> </a:t>
            </a:r>
            <a:r>
              <a:rPr lang="zh-CN" altLang="en-US" b="0" i="0" dirty="0">
                <a:solidFill>
                  <a:srgbClr val="BBBEBF"/>
                </a:solidFill>
                <a:effectLst/>
                <a:latin typeface="-apple-system"/>
              </a:rPr>
              <a:t>写成流水账</a:t>
            </a:r>
            <a:r>
              <a:rPr lang="en-US" altLang="zh-CN" b="0" i="0" dirty="0">
                <a:solidFill>
                  <a:srgbClr val="BBBEBF"/>
                </a:solidFill>
                <a:effectLst/>
                <a:latin typeface="-apple-system"/>
              </a:rPr>
              <a:t>——</a:t>
            </a:r>
            <a:r>
              <a:rPr lang="zh-CN" altLang="en-US" b="1" i="0" dirty="0">
                <a:solidFill>
                  <a:srgbClr val="BBBEBF"/>
                </a:solidFill>
                <a:effectLst/>
                <a:latin typeface="-apple-system"/>
              </a:rPr>
              <a:t>这是错的</a:t>
            </a:r>
            <a:r>
              <a:rPr lang="zh-CN" altLang="en-US" b="0" i="0" dirty="0">
                <a:solidFill>
                  <a:srgbClr val="BBBEBF"/>
                </a:solidFill>
                <a:effectLst/>
                <a:latin typeface="-apple-system"/>
              </a:rPr>
              <a:t>。</a:t>
            </a:r>
          </a:p>
          <a:p>
            <a:pPr algn="l"/>
            <a:r>
              <a:rPr lang="zh-CN" altLang="en-US" b="0" i="0" dirty="0">
                <a:solidFill>
                  <a:srgbClr val="BBBEBF"/>
                </a:solidFill>
                <a:effectLst/>
                <a:latin typeface="-apple-system"/>
              </a:rPr>
              <a:t>官方说：</a:t>
            </a:r>
            <a:r>
              <a:rPr lang="en-US" altLang="zh-CN" b="1" i="0" dirty="0">
                <a:solidFill>
                  <a:srgbClr val="BBBEBF"/>
                </a:solidFill>
                <a:effectLst/>
                <a:latin typeface="-apple-system"/>
              </a:rPr>
              <a:t>&lt; 200 </a:t>
            </a:r>
            <a:r>
              <a:rPr lang="zh-CN" altLang="en-US" b="1" i="0" dirty="0">
                <a:solidFill>
                  <a:srgbClr val="BBBEBF"/>
                </a:solidFill>
                <a:effectLst/>
                <a:latin typeface="-apple-system"/>
              </a:rPr>
              <a:t>行</a:t>
            </a:r>
            <a:r>
              <a:rPr lang="zh-CN" altLang="en-US" b="0" i="0" dirty="0">
                <a:solidFill>
                  <a:srgbClr val="BBBEBF"/>
                </a:solidFill>
                <a:effectLst/>
                <a:latin typeface="-apple-system"/>
              </a:rPr>
              <a:t>。太长 </a:t>
            </a:r>
            <a:r>
              <a:rPr lang="en" altLang="zh-CN" b="0" i="0" dirty="0">
                <a:solidFill>
                  <a:srgbClr val="BBBEBF"/>
                </a:solidFill>
                <a:effectLst/>
                <a:latin typeface="-apple-system"/>
              </a:rPr>
              <a:t>Claude </a:t>
            </a:r>
            <a:r>
              <a:rPr lang="zh-CN" altLang="en-US" b="0" i="0" dirty="0">
                <a:solidFill>
                  <a:srgbClr val="BBBEBF"/>
                </a:solidFill>
                <a:effectLst/>
                <a:latin typeface="-apple-system"/>
              </a:rPr>
              <a:t>会</a:t>
            </a:r>
            <a:r>
              <a:rPr lang="zh-CN" altLang="en-US" b="1" i="0" dirty="0">
                <a:solidFill>
                  <a:srgbClr val="BBBEBF"/>
                </a:solidFill>
                <a:effectLst/>
                <a:latin typeface="-apple-system"/>
              </a:rPr>
              <a:t>忽略一半</a:t>
            </a:r>
            <a:r>
              <a:rPr lang="en-US" altLang="zh-CN" b="0" i="0" dirty="0">
                <a:solidFill>
                  <a:srgbClr val="BBBEBF"/>
                </a:solidFill>
                <a:effectLst/>
                <a:latin typeface="-apple-system"/>
              </a:rPr>
              <a:t>——</a:t>
            </a:r>
            <a:r>
              <a:rPr lang="zh-CN" altLang="en-US" b="0" i="0" dirty="0">
                <a:solidFill>
                  <a:srgbClr val="BBBEBF"/>
                </a:solidFill>
                <a:effectLst/>
                <a:latin typeface="-apple-system"/>
              </a:rPr>
              <a:t>因为关键规则被噪声淹没了。</a:t>
            </a:r>
          </a:p>
          <a:p>
            <a:pPr algn="l"/>
            <a:r>
              <a:rPr lang="zh-CN" altLang="en-US" b="0" i="0" dirty="0">
                <a:solidFill>
                  <a:srgbClr val="BBBEBF"/>
                </a:solidFill>
                <a:effectLst/>
                <a:latin typeface="-apple-system"/>
              </a:rPr>
              <a:t>判断标准很简单</a:t>
            </a:r>
            <a:r>
              <a:rPr lang="en-US" altLang="zh-CN" b="0" i="0" dirty="0">
                <a:solidFill>
                  <a:srgbClr val="BBBEBF"/>
                </a:solidFill>
                <a:effectLst/>
                <a:latin typeface="-apple-system"/>
              </a:rPr>
              <a:t>——</a:t>
            </a:r>
            <a:r>
              <a:rPr lang="zh-CN" altLang="en-US" b="0" i="0" dirty="0">
                <a:solidFill>
                  <a:srgbClr val="BBBEBF"/>
                </a:solidFill>
                <a:effectLst/>
                <a:latin typeface="-apple-system"/>
              </a:rPr>
              <a:t>删掉一条，</a:t>
            </a:r>
            <a:r>
              <a:rPr lang="en" altLang="zh-CN" b="0" i="0" dirty="0">
                <a:solidFill>
                  <a:srgbClr val="BBBEBF"/>
                </a:solidFill>
                <a:effectLst/>
                <a:latin typeface="-apple-system"/>
              </a:rPr>
              <a:t>Claude </a:t>
            </a:r>
            <a:r>
              <a:rPr lang="zh-CN" altLang="en-US" b="0" i="0" dirty="0">
                <a:solidFill>
                  <a:srgbClr val="BBBEBF"/>
                </a:solidFill>
                <a:effectLst/>
                <a:latin typeface="-apple-system"/>
              </a:rPr>
              <a:t>会不会犯错？</a:t>
            </a:r>
            <a:r>
              <a:rPr lang="zh-CN" altLang="en-US" b="1" i="0" dirty="0">
                <a:solidFill>
                  <a:srgbClr val="BBBEBF"/>
                </a:solidFill>
                <a:effectLst/>
                <a:latin typeface="-apple-system"/>
              </a:rPr>
              <a:t>不会犯错就直接删</a:t>
            </a:r>
            <a:r>
              <a:rPr lang="zh-CN" altLang="en-US" b="0" i="0" dirty="0">
                <a:solidFill>
                  <a:srgbClr val="BBBEBF"/>
                </a:solidFill>
                <a:effectLst/>
                <a:latin typeface="-apple-system"/>
              </a:rPr>
              <a:t>。</a:t>
            </a:r>
          </a:p>
          <a:p>
            <a:pPr algn="l"/>
            <a:r>
              <a:rPr kumimoji="1" lang="en-US" altLang="zh-CN" b="0" i="0" dirty="0">
                <a:solidFill>
                  <a:srgbClr val="BFBFBF"/>
                </a:solidFill>
                <a:effectLst/>
                <a:latin typeface="-apple-system"/>
              </a:rPr>
              <a:t>3.</a:t>
            </a:r>
            <a:r>
              <a:rPr lang="zh-CN" altLang="en-US" b="0" i="0" dirty="0">
                <a:solidFill>
                  <a:srgbClr val="BBBEBF"/>
                </a:solidFill>
                <a:effectLst/>
                <a:latin typeface="-apple-system"/>
              </a:rPr>
              <a:t>这一条</a:t>
            </a:r>
            <a:r>
              <a:rPr lang="zh-CN" altLang="en-US" b="1" i="0" dirty="0">
                <a:solidFill>
                  <a:srgbClr val="BBBEBF"/>
                </a:solidFill>
                <a:effectLst/>
                <a:latin typeface="-apple-system"/>
              </a:rPr>
              <a:t>反直觉</a:t>
            </a:r>
            <a:r>
              <a:rPr lang="en-US" altLang="zh-CN" b="0" i="0" dirty="0">
                <a:solidFill>
                  <a:srgbClr val="BBBEBF"/>
                </a:solidFill>
                <a:effectLst/>
                <a:latin typeface="-apple-system"/>
              </a:rPr>
              <a:t>——</a:t>
            </a:r>
            <a:r>
              <a:rPr lang="zh-CN" altLang="en-US" b="0" i="0" dirty="0">
                <a:solidFill>
                  <a:srgbClr val="BBBEBF"/>
                </a:solidFill>
                <a:effectLst/>
                <a:latin typeface="-apple-system"/>
              </a:rPr>
              <a:t>大多数人遇到 </a:t>
            </a:r>
            <a:r>
              <a:rPr lang="en" altLang="zh-CN" b="0" i="0" dirty="0">
                <a:solidFill>
                  <a:srgbClr val="BBBEBF"/>
                </a:solidFill>
                <a:effectLst/>
                <a:latin typeface="-apple-system"/>
              </a:rPr>
              <a:t>bug </a:t>
            </a:r>
            <a:r>
              <a:rPr lang="zh-CN" altLang="en-US" b="0" i="0" dirty="0">
                <a:solidFill>
                  <a:srgbClr val="BBBEBF"/>
                </a:solidFill>
                <a:effectLst/>
                <a:latin typeface="-apple-system"/>
              </a:rPr>
              <a:t>会一直改下去。</a:t>
            </a:r>
          </a:p>
          <a:p>
            <a:pPr algn="l"/>
            <a:r>
              <a:rPr lang="zh-CN" altLang="en-US" b="0" i="0" dirty="0">
                <a:solidFill>
                  <a:srgbClr val="BBBEBF"/>
                </a:solidFill>
                <a:effectLst/>
                <a:latin typeface="-apple-system"/>
              </a:rPr>
              <a:t>但官方明说：</a:t>
            </a:r>
            <a:r>
              <a:rPr lang="zh-CN" altLang="en-US" b="1" i="0" dirty="0">
                <a:solidFill>
                  <a:srgbClr val="BBBEBF"/>
                </a:solidFill>
                <a:effectLst/>
                <a:latin typeface="-apple-system"/>
              </a:rPr>
              <a:t>同一个 </a:t>
            </a:r>
            <a:r>
              <a:rPr lang="en" altLang="zh-CN" b="1" i="0" dirty="0">
                <a:solidFill>
                  <a:srgbClr val="BBBEBF"/>
                </a:solidFill>
                <a:effectLst/>
                <a:latin typeface="-apple-system"/>
              </a:rPr>
              <a:t>bug</a:t>
            </a:r>
            <a:r>
              <a:rPr lang="zh-CN" altLang="en" b="1" i="0" dirty="0">
                <a:solidFill>
                  <a:srgbClr val="BBBEBF"/>
                </a:solidFill>
                <a:effectLst/>
                <a:latin typeface="-apple-system"/>
              </a:rPr>
              <a:t>，</a:t>
            </a:r>
            <a:r>
              <a:rPr lang="zh-CN" altLang="en-US" b="1" i="0" dirty="0">
                <a:solidFill>
                  <a:srgbClr val="BBBEBF"/>
                </a:solidFill>
                <a:effectLst/>
                <a:latin typeface="-apple-system"/>
              </a:rPr>
              <a:t>纠错超过两次，</a:t>
            </a:r>
            <a:r>
              <a:rPr lang="en" altLang="zh-CN" b="1" i="0" dirty="0">
                <a:solidFill>
                  <a:srgbClr val="BBBEBF"/>
                </a:solidFill>
                <a:effectLst/>
                <a:latin typeface="-apple-system"/>
              </a:rPr>
              <a:t>context </a:t>
            </a:r>
            <a:r>
              <a:rPr lang="zh-CN" altLang="en-US" b="1" i="0" dirty="0">
                <a:solidFill>
                  <a:srgbClr val="BBBEBF"/>
                </a:solidFill>
                <a:effectLst/>
                <a:latin typeface="-apple-system"/>
              </a:rPr>
              <a:t>已经被错误方向污染</a:t>
            </a:r>
            <a:r>
              <a:rPr lang="zh-CN" altLang="en-US" b="0" i="0" dirty="0">
                <a:solidFill>
                  <a:srgbClr val="BBBEBF"/>
                </a:solidFill>
                <a:effectLst/>
                <a:latin typeface="-apple-system"/>
              </a:rPr>
              <a:t>。继续改比重开更慢。</a:t>
            </a:r>
          </a:p>
          <a:p>
            <a:pPr algn="l"/>
            <a:r>
              <a:rPr kumimoji="1" lang="en-US" altLang="zh-CN" b="0" i="0" dirty="0">
                <a:solidFill>
                  <a:srgbClr val="BFBFBF"/>
                </a:solidFill>
                <a:effectLst/>
                <a:latin typeface="-apple-system"/>
              </a:rPr>
              <a:t>4.</a:t>
            </a:r>
            <a:r>
              <a:rPr lang="zh-CN" altLang="en-US" b="0" i="0" dirty="0">
                <a:solidFill>
                  <a:srgbClr val="BBBEBF"/>
                </a:solidFill>
                <a:effectLst/>
                <a:latin typeface="-apple-system"/>
              </a:rPr>
              <a:t>让它有</a:t>
            </a:r>
            <a:r>
              <a:rPr lang="zh-CN" altLang="en-US" b="1" i="0" dirty="0">
                <a:solidFill>
                  <a:srgbClr val="BBBEBF"/>
                </a:solidFill>
                <a:effectLst/>
                <a:latin typeface="-apple-system"/>
              </a:rPr>
              <a:t>测试 </a:t>
            </a:r>
            <a:r>
              <a:rPr lang="en-US" altLang="zh-CN" b="1" i="0" dirty="0">
                <a:solidFill>
                  <a:srgbClr val="BBBEBF"/>
                </a:solidFill>
                <a:effectLst/>
                <a:latin typeface="-apple-system"/>
              </a:rPr>
              <a:t>/ </a:t>
            </a:r>
            <a:r>
              <a:rPr lang="zh-CN" altLang="en-US" b="1" i="0" dirty="0">
                <a:solidFill>
                  <a:srgbClr val="BBBEBF"/>
                </a:solidFill>
                <a:effectLst/>
                <a:latin typeface="-apple-system"/>
              </a:rPr>
              <a:t>截图 </a:t>
            </a:r>
            <a:r>
              <a:rPr lang="en-US" altLang="zh-CN" b="1" i="0" dirty="0">
                <a:solidFill>
                  <a:srgbClr val="BBBEBF"/>
                </a:solidFill>
                <a:effectLst/>
                <a:latin typeface="-apple-system"/>
              </a:rPr>
              <a:t>/ </a:t>
            </a:r>
            <a:r>
              <a:rPr lang="zh-CN" altLang="en-US" b="1" i="0" dirty="0">
                <a:solidFill>
                  <a:srgbClr val="BBBEBF"/>
                </a:solidFill>
                <a:effectLst/>
                <a:latin typeface="-apple-system"/>
              </a:rPr>
              <a:t>预期输出</a:t>
            </a:r>
            <a:r>
              <a:rPr lang="zh-CN" altLang="en-US" b="0" i="0" dirty="0">
                <a:solidFill>
                  <a:srgbClr val="BBBEBF"/>
                </a:solidFill>
                <a:effectLst/>
                <a:latin typeface="-apple-system"/>
              </a:rPr>
              <a:t>可以比对</a:t>
            </a:r>
            <a:r>
              <a:rPr lang="en-US" altLang="zh-CN" b="0" i="0" dirty="0">
                <a:solidFill>
                  <a:srgbClr val="BBBEBF"/>
                </a:solidFill>
                <a:effectLst/>
                <a:latin typeface="-apple-system"/>
              </a:rPr>
              <a:t>——</a:t>
            </a:r>
            <a:r>
              <a:rPr lang="en" altLang="zh-CN" b="0" i="0" dirty="0">
                <a:solidFill>
                  <a:srgbClr val="BBBEBF"/>
                </a:solidFill>
                <a:effectLst/>
                <a:latin typeface="-apple-system"/>
              </a:rPr>
              <a:t>bug </a:t>
            </a:r>
            <a:r>
              <a:rPr lang="zh-CN" altLang="en-US" b="0" i="0" dirty="0">
                <a:solidFill>
                  <a:srgbClr val="BBBEBF"/>
                </a:solidFill>
                <a:effectLst/>
                <a:latin typeface="-apple-system"/>
              </a:rPr>
              <a:t>率立刻大降。</a:t>
            </a:r>
          </a:p>
          <a:p>
            <a:pPr algn="l"/>
            <a:r>
              <a:rPr lang="zh-CN" altLang="en-US" b="0" i="0" dirty="0">
                <a:solidFill>
                  <a:srgbClr val="BBBEBF"/>
                </a:solidFill>
                <a:effectLst/>
                <a:latin typeface="-apple-system"/>
              </a:rPr>
              <a:t>一个简单的 </a:t>
            </a:r>
            <a:r>
              <a:rPr lang="en" altLang="zh-CN" b="0" i="0" dirty="0">
                <a:solidFill>
                  <a:srgbClr val="BBBEBF"/>
                </a:solidFill>
                <a:effectLst/>
                <a:latin typeface="-apple-system"/>
              </a:rPr>
              <a:t>prompt </a:t>
            </a:r>
            <a:r>
              <a:rPr lang="zh-CN" altLang="en-US" b="0" i="0" dirty="0">
                <a:solidFill>
                  <a:srgbClr val="BBBEBF"/>
                </a:solidFill>
                <a:effectLst/>
                <a:latin typeface="-apple-system"/>
              </a:rPr>
              <a:t>加法：</a:t>
            </a:r>
            <a:r>
              <a:rPr lang="en-US" altLang="zh-CN" b="0" i="0" dirty="0">
                <a:solidFill>
                  <a:srgbClr val="BBBEBF"/>
                </a:solidFill>
                <a:effectLst/>
                <a:latin typeface="-apple-system"/>
              </a:rPr>
              <a:t>"</a:t>
            </a:r>
            <a:r>
              <a:rPr lang="zh-CN" altLang="en-US" b="1" i="0" dirty="0">
                <a:solidFill>
                  <a:srgbClr val="BBBEBF"/>
                </a:solidFill>
                <a:effectLst/>
                <a:latin typeface="-apple-system"/>
              </a:rPr>
              <a:t>写完之后运行测试，通过再告诉我</a:t>
            </a:r>
            <a:r>
              <a:rPr lang="zh-CN" altLang="en-US" b="0" i="0" dirty="0">
                <a:solidFill>
                  <a:srgbClr val="BBBEBF"/>
                </a:solidFill>
                <a:effectLst/>
                <a:latin typeface="-apple-system"/>
              </a:rPr>
              <a:t>。</a:t>
            </a:r>
            <a:r>
              <a:rPr lang="en-US" altLang="zh-CN" b="0" i="0" dirty="0">
                <a:solidFill>
                  <a:srgbClr val="BBBEBF"/>
                </a:solidFill>
                <a:effectLst/>
                <a:latin typeface="-apple-system"/>
              </a:rPr>
              <a:t>"</a:t>
            </a:r>
          </a:p>
          <a:p>
            <a:pPr algn="l"/>
            <a:r>
              <a:rPr kumimoji="1" lang="en-US" altLang="zh-CN" b="0" i="0" dirty="0">
                <a:solidFill>
                  <a:srgbClr val="BFBFBF"/>
                </a:solidFill>
                <a:effectLst/>
                <a:latin typeface="-apple-system"/>
              </a:rPr>
              <a:t>5.</a:t>
            </a:r>
            <a:r>
              <a:rPr lang="zh-CN" altLang="en-US" b="0" i="0" dirty="0">
                <a:solidFill>
                  <a:srgbClr val="BBBEBF"/>
                </a:solidFill>
                <a:effectLst/>
                <a:latin typeface="-apple-system"/>
              </a:rPr>
              <a:t>这一条多数人</a:t>
            </a:r>
            <a:r>
              <a:rPr lang="zh-CN" altLang="en-US" b="1" i="0" dirty="0">
                <a:solidFill>
                  <a:srgbClr val="BBBEBF"/>
                </a:solidFill>
                <a:effectLst/>
                <a:latin typeface="-apple-system"/>
              </a:rPr>
              <a:t>不知道</a:t>
            </a:r>
            <a:r>
              <a:rPr lang="en-US" altLang="zh-CN" b="0" i="0" dirty="0">
                <a:solidFill>
                  <a:srgbClr val="BBBEBF"/>
                </a:solidFill>
                <a:effectLst/>
                <a:latin typeface="-apple-system"/>
              </a:rPr>
              <a:t>——</a:t>
            </a:r>
            <a:r>
              <a:rPr lang="zh-CN" altLang="en-US" b="0" i="0" dirty="0">
                <a:solidFill>
                  <a:srgbClr val="BBBEBF"/>
                </a:solidFill>
                <a:effectLst/>
                <a:latin typeface="-apple-system"/>
              </a:rPr>
              <a:t>但是关键。</a:t>
            </a:r>
          </a:p>
          <a:p>
            <a:pPr algn="l"/>
            <a:r>
              <a:rPr lang="en" altLang="zh-CN" b="1" i="0" dirty="0" err="1">
                <a:solidFill>
                  <a:srgbClr val="BBBEBF"/>
                </a:solidFill>
                <a:effectLst/>
                <a:latin typeface="-apple-system"/>
              </a:rPr>
              <a:t>CLAUDE.md</a:t>
            </a:r>
            <a:r>
              <a:rPr lang="en" altLang="zh-CN" b="1" i="0" dirty="0">
                <a:solidFill>
                  <a:srgbClr val="BBBEBF"/>
                </a:solidFill>
                <a:effectLst/>
                <a:latin typeface="-apple-system"/>
              </a:rPr>
              <a:t> </a:t>
            </a:r>
            <a:r>
              <a:rPr lang="zh-CN" altLang="en-US" b="1" i="0" dirty="0">
                <a:solidFill>
                  <a:srgbClr val="BBBEBF"/>
                </a:solidFill>
                <a:effectLst/>
                <a:latin typeface="-apple-system"/>
              </a:rPr>
              <a:t>写的是</a:t>
            </a:r>
            <a:r>
              <a:rPr lang="en-US" altLang="zh-CN" b="1" i="0" dirty="0">
                <a:solidFill>
                  <a:srgbClr val="BBBEBF"/>
                </a:solidFill>
                <a:effectLst/>
                <a:latin typeface="-apple-system"/>
              </a:rPr>
              <a:t>"</a:t>
            </a:r>
            <a:r>
              <a:rPr lang="zh-CN" altLang="en-US" b="1" i="0" dirty="0">
                <a:solidFill>
                  <a:srgbClr val="BBBEBF"/>
                </a:solidFill>
                <a:effectLst/>
                <a:latin typeface="-apple-system"/>
              </a:rPr>
              <a:t>建议</a:t>
            </a:r>
            <a:r>
              <a:rPr lang="en-US" altLang="zh-CN" b="1" i="0" dirty="0">
                <a:solidFill>
                  <a:srgbClr val="BBBEBF"/>
                </a:solidFill>
                <a:effectLst/>
                <a:latin typeface="-apple-system"/>
              </a:rPr>
              <a:t>"——</a:t>
            </a:r>
            <a:r>
              <a:rPr lang="en" altLang="zh-CN" b="1" i="0" dirty="0">
                <a:solidFill>
                  <a:srgbClr val="BBBEBF"/>
                </a:solidFill>
                <a:effectLst/>
                <a:latin typeface="-apple-system"/>
              </a:rPr>
              <a:t>Claude </a:t>
            </a:r>
            <a:r>
              <a:rPr lang="zh-CN" altLang="en-US" b="1" i="0" dirty="0">
                <a:solidFill>
                  <a:srgbClr val="BBBEBF"/>
                </a:solidFill>
                <a:effectLst/>
                <a:latin typeface="-apple-system"/>
              </a:rPr>
              <a:t>可能不照做。</a:t>
            </a:r>
            <a:r>
              <a:rPr lang="zh-CN" altLang="en-US" b="0" i="0" dirty="0">
                <a:solidFill>
                  <a:srgbClr val="BBBEBF"/>
                </a:solidFill>
                <a:effectLst/>
                <a:latin typeface="-apple-system"/>
              </a:rPr>
              <a:t> </a:t>
            </a:r>
            <a:r>
              <a:rPr lang="en" altLang="zh-CN" b="1" i="0" dirty="0">
                <a:solidFill>
                  <a:srgbClr val="BBBEBF"/>
                </a:solidFill>
                <a:effectLst/>
                <a:latin typeface="-apple-system"/>
              </a:rPr>
              <a:t>Hooks </a:t>
            </a:r>
            <a:r>
              <a:rPr lang="zh-CN" altLang="en-US" b="1" i="0" dirty="0">
                <a:solidFill>
                  <a:srgbClr val="BBBEBF"/>
                </a:solidFill>
                <a:effectLst/>
                <a:latin typeface="-apple-system"/>
              </a:rPr>
              <a:t>写的是</a:t>
            </a:r>
            <a:r>
              <a:rPr lang="en-US" altLang="zh-CN" b="1" i="0" dirty="0">
                <a:solidFill>
                  <a:srgbClr val="BBBEBF"/>
                </a:solidFill>
                <a:effectLst/>
                <a:latin typeface="-apple-system"/>
              </a:rPr>
              <a:t>"</a:t>
            </a:r>
            <a:r>
              <a:rPr lang="zh-CN" altLang="en-US" b="1" i="0" dirty="0">
                <a:solidFill>
                  <a:srgbClr val="BBBEBF"/>
                </a:solidFill>
                <a:effectLst/>
                <a:latin typeface="-apple-system"/>
              </a:rPr>
              <a:t>命令</a:t>
            </a:r>
            <a:r>
              <a:rPr lang="en-US" altLang="zh-CN" b="1" i="0" dirty="0">
                <a:solidFill>
                  <a:srgbClr val="BBBEBF"/>
                </a:solidFill>
                <a:effectLst/>
                <a:latin typeface="-apple-system"/>
              </a:rPr>
              <a:t>"——100% </a:t>
            </a:r>
            <a:r>
              <a:rPr lang="zh-CN" altLang="en-US" b="1" i="0" dirty="0">
                <a:solidFill>
                  <a:srgbClr val="BBBEBF"/>
                </a:solidFill>
                <a:effectLst/>
                <a:latin typeface="-apple-system"/>
              </a:rPr>
              <a:t>执行。</a:t>
            </a:r>
            <a:endParaRPr lang="zh-CN" altLang="en-US" b="0" i="0" dirty="0">
              <a:solidFill>
                <a:srgbClr val="BBBEBF"/>
              </a:solidFill>
              <a:effectLst/>
              <a:latin typeface="-apple-system"/>
            </a:endParaRPr>
          </a:p>
          <a:p>
            <a:pPr algn="l"/>
            <a:r>
              <a:rPr kumimoji="1" lang="zh-CN" altLang="en-US" b="0" i="0" dirty="0">
                <a:solidFill>
                  <a:srgbClr val="BFBFBF"/>
                </a:solidFill>
                <a:effectLst/>
                <a:latin typeface="-apple-system"/>
              </a:rPr>
              <a:t> </a:t>
            </a:r>
            <a:endParaRPr kumimoji="1" lang="en-US" altLang="zh-CN" b="0" i="0" dirty="0">
              <a:solidFill>
                <a:srgbClr val="BFBFBF"/>
              </a:solidFill>
              <a:effectLst/>
              <a:latin typeface="-apple-system"/>
            </a:endParaRPr>
          </a:p>
          <a:p>
            <a:pPr marL="228600" indent="-228600">
              <a:buAutoNum type="arabicPeriod"/>
            </a:pPr>
            <a:endParaRPr kumimoji="1" lang="en-US" altLang="zh-CN" b="0" i="0" dirty="0">
              <a:solidFill>
                <a:srgbClr val="BFBFBF"/>
              </a:solidFill>
              <a:effectLst/>
              <a:latin typeface="-apple-system"/>
            </a:endParaRPr>
          </a:p>
          <a:p>
            <a:pPr marL="228600" indent="-228600">
              <a:buAutoNum type="arabicPeriod"/>
            </a:pPr>
            <a:endParaRPr kumimoji="1" lang="en-US" altLang="zh-CN" b="0" i="0" dirty="0">
              <a:solidFill>
                <a:srgbClr val="BFBFBF"/>
              </a:solidFill>
              <a:effectLst/>
              <a:latin typeface="-apple-system"/>
            </a:endParaRPr>
          </a:p>
          <a:p>
            <a:pPr algn="l"/>
            <a:r>
              <a:rPr lang="zh-CN" altLang="en-US" b="0" i="0" dirty="0">
                <a:solidFill>
                  <a:srgbClr val="BBBEBF"/>
                </a:solidFill>
                <a:effectLst/>
                <a:latin typeface="-apple-system"/>
              </a:rPr>
              <a:t>这 </a:t>
            </a:r>
            <a:r>
              <a:rPr lang="en-US" altLang="zh-CN" b="0" i="0" dirty="0">
                <a:solidFill>
                  <a:srgbClr val="BBBEBF"/>
                </a:solidFill>
                <a:effectLst/>
                <a:latin typeface="-apple-system"/>
              </a:rPr>
              <a:t>3 </a:t>
            </a:r>
            <a:r>
              <a:rPr lang="zh-CN" altLang="en-US" b="0" i="0" dirty="0">
                <a:solidFill>
                  <a:srgbClr val="BBBEBF"/>
                </a:solidFill>
                <a:effectLst/>
                <a:latin typeface="-apple-system"/>
              </a:rPr>
              <a:t>个百分比对应这 </a:t>
            </a:r>
            <a:r>
              <a:rPr lang="en-US" altLang="zh-CN" b="0" i="0" dirty="0">
                <a:solidFill>
                  <a:srgbClr val="BBBEBF"/>
                </a:solidFill>
                <a:effectLst/>
                <a:latin typeface="-apple-system"/>
              </a:rPr>
              <a:t>10 </a:t>
            </a:r>
            <a:r>
              <a:rPr lang="zh-CN" altLang="en-US" b="0" i="0" dirty="0">
                <a:solidFill>
                  <a:srgbClr val="BBBEBF"/>
                </a:solidFill>
                <a:effectLst/>
                <a:latin typeface="-apple-system"/>
              </a:rPr>
              <a:t>条</a:t>
            </a:r>
            <a:r>
              <a:rPr lang="en-US" altLang="zh-CN" b="0" i="0" dirty="0">
                <a:solidFill>
                  <a:srgbClr val="BBBEBF"/>
                </a:solidFill>
                <a:effectLst/>
                <a:latin typeface="-apple-system"/>
              </a:rPr>
              <a:t>——</a:t>
            </a:r>
          </a:p>
          <a:p>
            <a:pPr algn="l">
              <a:buFont typeface="Arial" panose="020B0604020202020204" pitchFamily="34" charset="0"/>
              <a:buChar char="•"/>
            </a:pPr>
            <a:r>
              <a:rPr lang="en" altLang="zh-CN" b="1" i="0" dirty="0">
                <a:solidFill>
                  <a:srgbClr val="BBBEBF"/>
                </a:solidFill>
                <a:effectLst/>
                <a:latin typeface="-apple-system"/>
              </a:rPr>
              <a:t>spec </a:t>
            </a:r>
            <a:r>
              <a:rPr lang="zh-CN" altLang="en-US" b="1" i="0" dirty="0">
                <a:solidFill>
                  <a:srgbClr val="BBBEBF"/>
                </a:solidFill>
                <a:effectLst/>
                <a:latin typeface="-apple-system"/>
              </a:rPr>
              <a:t>不清</a:t>
            </a:r>
            <a:r>
              <a:rPr lang="zh-CN" altLang="en-US" b="0" i="0" dirty="0">
                <a:solidFill>
                  <a:srgbClr val="BBBEBF"/>
                </a:solidFill>
                <a:effectLst/>
                <a:latin typeface="-apple-system"/>
              </a:rPr>
              <a:t>：我的 ⑤、社区的 ⑥</a:t>
            </a:r>
          </a:p>
          <a:p>
            <a:pPr algn="l">
              <a:buFont typeface="Arial" panose="020B0604020202020204" pitchFamily="34" charset="0"/>
              <a:buChar char="•"/>
            </a:pPr>
            <a:r>
              <a:rPr lang="en" altLang="zh-CN" b="1" i="0" dirty="0">
                <a:solidFill>
                  <a:srgbClr val="BBBEBF"/>
                </a:solidFill>
                <a:effectLst/>
                <a:latin typeface="-apple-system"/>
              </a:rPr>
              <a:t>memory </a:t>
            </a:r>
            <a:r>
              <a:rPr lang="zh-CN" altLang="en-US" b="1" i="0" dirty="0">
                <a:solidFill>
                  <a:srgbClr val="BBBEBF"/>
                </a:solidFill>
                <a:effectLst/>
                <a:latin typeface="-apple-system"/>
              </a:rPr>
              <a:t>不在文件里</a:t>
            </a:r>
            <a:r>
              <a:rPr lang="zh-CN" altLang="en-US" b="0" i="0" dirty="0">
                <a:solidFill>
                  <a:srgbClr val="BBBEBF"/>
                </a:solidFill>
                <a:effectLst/>
                <a:latin typeface="-apple-system"/>
              </a:rPr>
              <a:t>：我的 ② ④、社区的 ⑦ ⑧</a:t>
            </a:r>
          </a:p>
          <a:p>
            <a:pPr algn="l">
              <a:buFont typeface="Arial" panose="020B0604020202020204" pitchFamily="34" charset="0"/>
              <a:buChar char="•"/>
            </a:pPr>
            <a:r>
              <a:rPr lang="zh-CN" altLang="en-US" b="1" i="0" dirty="0">
                <a:solidFill>
                  <a:srgbClr val="BBBEBF"/>
                </a:solidFill>
                <a:effectLst/>
                <a:latin typeface="-apple-system"/>
              </a:rPr>
              <a:t>没让 </a:t>
            </a:r>
            <a:r>
              <a:rPr lang="en" altLang="zh-CN" b="1" i="0" dirty="0">
                <a:solidFill>
                  <a:srgbClr val="BBBEBF"/>
                </a:solidFill>
                <a:effectLst/>
                <a:latin typeface="-apple-system"/>
              </a:rPr>
              <a:t>AI </a:t>
            </a:r>
            <a:r>
              <a:rPr lang="zh-CN" altLang="en-US" b="1" i="0" dirty="0">
                <a:solidFill>
                  <a:srgbClr val="BBBEBF"/>
                </a:solidFill>
                <a:effectLst/>
                <a:latin typeface="-apple-system"/>
              </a:rPr>
              <a:t>自验证</a:t>
            </a:r>
            <a:r>
              <a:rPr lang="zh-CN" altLang="en-US" b="0" i="0" dirty="0">
                <a:solidFill>
                  <a:srgbClr val="BBBEBF"/>
                </a:solidFill>
                <a:effectLst/>
                <a:latin typeface="-apple-system"/>
              </a:rPr>
              <a:t>：社区的 ⑨ ⑩</a:t>
            </a:r>
          </a:p>
          <a:p>
            <a:pPr algn="l"/>
            <a:r>
              <a:rPr lang="zh-CN" altLang="en-US" b="0" i="0" dirty="0">
                <a:solidFill>
                  <a:srgbClr val="BBBEBF"/>
                </a:solidFill>
                <a:effectLst/>
                <a:latin typeface="-apple-system"/>
              </a:rPr>
              <a:t>记住这 </a:t>
            </a:r>
            <a:r>
              <a:rPr lang="en-US" altLang="zh-CN" b="0" i="0" dirty="0">
                <a:solidFill>
                  <a:srgbClr val="BBBEBF"/>
                </a:solidFill>
                <a:effectLst/>
                <a:latin typeface="-apple-system"/>
              </a:rPr>
              <a:t>3 </a:t>
            </a:r>
            <a:r>
              <a:rPr lang="zh-CN" altLang="en-US" b="0" i="0" dirty="0">
                <a:solidFill>
                  <a:srgbClr val="BBBEBF"/>
                </a:solidFill>
                <a:effectLst/>
                <a:latin typeface="-apple-system"/>
              </a:rPr>
              <a:t>个错误根源，比记住 </a:t>
            </a:r>
            <a:r>
              <a:rPr lang="en-US" altLang="zh-CN" b="0" i="0" dirty="0">
                <a:solidFill>
                  <a:srgbClr val="BBBEBF"/>
                </a:solidFill>
                <a:effectLst/>
                <a:latin typeface="-apple-system"/>
              </a:rPr>
              <a:t>10 </a:t>
            </a:r>
            <a:r>
              <a:rPr lang="zh-CN" altLang="en-US" b="0" i="0" dirty="0">
                <a:solidFill>
                  <a:srgbClr val="BBBEBF"/>
                </a:solidFill>
                <a:effectLst/>
                <a:latin typeface="-apple-system"/>
              </a:rPr>
              <a:t>条好用得多。</a:t>
            </a:r>
          </a:p>
          <a:p>
            <a:pPr marL="228600" indent="-228600">
              <a:buAutoNum type="arabicPeriod"/>
            </a:pPr>
            <a:endParaRPr kumimoji="1" lang="zh-CN" altLang="en-US" dirty="0"/>
          </a:p>
        </p:txBody>
      </p:sp>
      <p:sp>
        <p:nvSpPr>
          <p:cNvPr id="4" name="灯片编号占位符 3"/>
          <p:cNvSpPr>
            <a:spLocks noGrp="1"/>
          </p:cNvSpPr>
          <p:nvPr>
            <p:ph type="sldNum" sz="quarter" idx="5"/>
          </p:nvPr>
        </p:nvSpPr>
        <p:spPr/>
        <p:txBody>
          <a:bodyPr/>
          <a:lstStyle/>
          <a:p>
            <a:fld id="{C67F1A05-06D9-45E5-A566-DCE3388D6ACE}" type="slidenum">
              <a:rPr lang="zh-CN" altLang="en-US" smtClean="0"/>
              <a:t>16</a:t>
            </a:fld>
            <a:endParaRPr lang="zh-CN" altLang="en-US"/>
          </a:p>
        </p:txBody>
      </p:sp>
    </p:spTree>
    <p:extLst>
      <p:ext uri="{BB962C8B-B14F-4D97-AF65-F5344CB8AC3E}">
        <p14:creationId xmlns:p14="http://schemas.microsoft.com/office/powerpoint/2010/main" val="36044918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dirty="0">
              <a:latin typeface="微软雅黑" panose="020B0503020204020204" pitchFamily="34" charset="-122"/>
              <a:ea typeface="微软雅黑" panose="020B0503020204020204" pitchFamily="34" charset="-122"/>
            </a:endParaRPr>
          </a:p>
        </p:txBody>
      </p:sp>
      <p:sp>
        <p:nvSpPr>
          <p:cNvPr id="4" name="灯片编号占位符 3"/>
          <p:cNvSpPr>
            <a:spLocks noGrp="1"/>
          </p:cNvSpPr>
          <p:nvPr>
            <p:ph type="sldNum" sz="quarter" idx="5"/>
          </p:nvPr>
        </p:nvSpPr>
        <p:spPr/>
        <p:txBody>
          <a:bodyPr/>
          <a:lstStyle/>
          <a:p>
            <a:fld id="{C67F1A05-06D9-45E5-A566-DCE3388D6ACE}" type="slidenum">
              <a:rPr lang="zh-CN" altLang="en-US" smtClean="0"/>
              <a:t>17</a:t>
            </a:fld>
            <a:endParaRPr lang="zh-CN" altLang="en-US"/>
          </a:p>
        </p:txBody>
      </p:sp>
    </p:spTree>
    <p:extLst>
      <p:ext uri="{BB962C8B-B14F-4D97-AF65-F5344CB8AC3E}">
        <p14:creationId xmlns:p14="http://schemas.microsoft.com/office/powerpoint/2010/main" val="22396894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49EC556-0E4F-4361-96C2-0C2CAFEAB7B8}" type="slidenum">
              <a:rPr lang="zh-CN" altLang="en-US" smtClean="0">
                <a:solidFill>
                  <a:prstClr val="black"/>
                </a:solidFill>
              </a:rPr>
              <a:pPr/>
              <a:t>18</a:t>
            </a:fld>
            <a:endParaRPr lang="zh-CN" altLang="en-US">
              <a:solidFill>
                <a:prstClr val="black"/>
              </a:solidFill>
            </a:endParaRPr>
          </a:p>
        </p:txBody>
      </p:sp>
    </p:spTree>
    <p:extLst>
      <p:ext uri="{BB962C8B-B14F-4D97-AF65-F5344CB8AC3E}">
        <p14:creationId xmlns:p14="http://schemas.microsoft.com/office/powerpoint/2010/main" val="34752857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a:r>
              <a:rPr lang="zh-CN" altLang="en-US" b="0" i="0" dirty="0">
                <a:solidFill>
                  <a:srgbClr val="BBBEBF"/>
                </a:solidFill>
                <a:effectLst/>
                <a:latin typeface="-apple-system"/>
              </a:rPr>
              <a:t>我们从一个新闻讲起</a:t>
            </a:r>
            <a:endParaRPr lang="en-US" altLang="zh-CN" b="0" i="0" dirty="0">
              <a:solidFill>
                <a:srgbClr val="BBBEBF"/>
              </a:solidFill>
              <a:effectLst/>
              <a:latin typeface="-apple-system"/>
            </a:endParaRPr>
          </a:p>
          <a:p>
            <a:pPr algn="l"/>
            <a:endParaRPr lang="en-US" altLang="zh-CN" b="0" i="0" dirty="0">
              <a:solidFill>
                <a:srgbClr val="BBBEBF"/>
              </a:solidFill>
              <a:effectLst/>
              <a:latin typeface="-apple-system"/>
            </a:endParaRPr>
          </a:p>
          <a:p>
            <a:pPr algn="l"/>
            <a:r>
              <a:rPr lang="zh-CN" altLang="en-US" b="0" i="0" dirty="0">
                <a:solidFill>
                  <a:srgbClr val="BBBEBF"/>
                </a:solidFill>
                <a:effectLst/>
                <a:latin typeface="-apple-system"/>
              </a:rPr>
              <a:t>本周三（</a:t>
            </a:r>
            <a:r>
              <a:rPr lang="en-US" altLang="zh-CN" b="0" i="0" dirty="0">
                <a:solidFill>
                  <a:srgbClr val="BBBEBF"/>
                </a:solidFill>
                <a:effectLst/>
                <a:latin typeface="-apple-system"/>
              </a:rPr>
              <a:t>5</a:t>
            </a:r>
            <a:r>
              <a:rPr lang="zh-CN" altLang="en-US" b="0" i="0" dirty="0">
                <a:solidFill>
                  <a:srgbClr val="BBBEBF"/>
                </a:solidFill>
                <a:effectLst/>
                <a:latin typeface="-apple-system"/>
              </a:rPr>
              <a:t>月</a:t>
            </a:r>
            <a:r>
              <a:rPr lang="en-US" altLang="zh-CN" b="0" i="0" dirty="0">
                <a:solidFill>
                  <a:srgbClr val="BBBEBF"/>
                </a:solidFill>
                <a:effectLst/>
                <a:latin typeface="-apple-system"/>
              </a:rPr>
              <a:t>27</a:t>
            </a:r>
            <a:r>
              <a:rPr lang="zh-CN" altLang="en-US" b="0" i="0" dirty="0">
                <a:solidFill>
                  <a:srgbClr val="BBBEBF"/>
                </a:solidFill>
                <a:effectLst/>
                <a:latin typeface="-apple-system"/>
              </a:rPr>
              <a:t>）三大会上发布一篇报道</a:t>
            </a:r>
            <a:endParaRPr lang="en-US" altLang="zh-CN" b="0" i="0" dirty="0">
              <a:solidFill>
                <a:srgbClr val="BBBEBF"/>
              </a:solidFill>
              <a:effectLst/>
              <a:latin typeface="-apple-system"/>
            </a:endParaRPr>
          </a:p>
          <a:p>
            <a:pPr algn="l"/>
            <a:r>
              <a:rPr lang="en-US" altLang="zh-CN" b="0" i="0" dirty="0">
                <a:solidFill>
                  <a:srgbClr val="BBBEBF"/>
                </a:solidFill>
                <a:effectLst/>
                <a:latin typeface="-apple-system"/>
              </a:rPr>
              <a:t>DeepSeek</a:t>
            </a:r>
            <a:r>
              <a:rPr lang="zh-CN" altLang="en-US" b="0" i="0" dirty="0">
                <a:solidFill>
                  <a:srgbClr val="BBBEBF"/>
                </a:solidFill>
                <a:effectLst/>
                <a:latin typeface="-apple-system"/>
              </a:rPr>
              <a:t> 研究员 陈德里</a:t>
            </a:r>
            <a:endParaRPr lang="en-US" altLang="zh-CN" b="0" i="0" dirty="0">
              <a:solidFill>
                <a:srgbClr val="BBBEBF"/>
              </a:solidFill>
              <a:effectLst/>
              <a:latin typeface="-apple-system"/>
            </a:endParaRPr>
          </a:p>
          <a:p>
            <a:pPr algn="l"/>
            <a:r>
              <a:rPr lang="zh-CN" altLang="en-US" b="0" i="0" u="none" strike="noStrike" dirty="0">
                <a:solidFill>
                  <a:srgbClr val="222222"/>
                </a:solidFill>
                <a:effectLst/>
                <a:latin typeface="Arial" panose="020B0604020202020204" pitchFamily="34" charset="0"/>
              </a:rPr>
              <a:t>用的他自己的</a:t>
            </a:r>
            <a:r>
              <a:rPr lang="en-US" altLang="zh-CN" b="0" i="0" u="none" strike="noStrike" dirty="0">
                <a:solidFill>
                  <a:srgbClr val="222222"/>
                </a:solidFill>
                <a:effectLst/>
                <a:latin typeface="Arial" panose="020B0604020202020204" pitchFamily="34" charset="0"/>
              </a:rPr>
              <a:t>skill</a:t>
            </a:r>
            <a:r>
              <a:rPr lang="zh-CN" altLang="en-US" b="0" i="0" u="none" strike="noStrike" dirty="0">
                <a:solidFill>
                  <a:srgbClr val="222222"/>
                </a:solidFill>
                <a:effectLst/>
                <a:latin typeface="Arial" panose="020B0604020202020204" pitchFamily="34" charset="0"/>
              </a:rPr>
              <a:t> </a:t>
            </a:r>
            <a:r>
              <a:rPr lang="en" altLang="zh-CN" b="1" i="0" u="none" strike="noStrike" dirty="0" err="1">
                <a:solidFill>
                  <a:srgbClr val="00997F"/>
                </a:solidFill>
                <a:effectLst/>
                <a:latin typeface="Arial" panose="020B0604020202020204" pitchFamily="34" charset="0"/>
              </a:rPr>
              <a:t>DeliAutoResearch</a:t>
            </a:r>
            <a:r>
              <a:rPr lang="zh-CN" altLang="en" b="0" i="0" u="none" strike="noStrike" dirty="0">
                <a:solidFill>
                  <a:srgbClr val="222222"/>
                </a:solidFill>
                <a:effectLst/>
                <a:latin typeface="Arial" panose="020B0604020202020204" pitchFamily="34" charset="0"/>
              </a:rPr>
              <a:t>，</a:t>
            </a:r>
            <a:r>
              <a:rPr lang="en" altLang="zh-CN" b="0" i="0" u="none" strike="noStrike" dirty="0">
                <a:solidFill>
                  <a:srgbClr val="222222"/>
                </a:solidFill>
                <a:effectLst/>
                <a:latin typeface="Arial" panose="020B0604020202020204" pitchFamily="34" charset="0"/>
              </a:rPr>
              <a:t>DeepSeek-V4-Pro</a:t>
            </a:r>
            <a:r>
              <a:rPr lang="zh-CN" altLang="en-US" b="0" i="0" u="none" strike="noStrike" dirty="0">
                <a:solidFill>
                  <a:srgbClr val="222222"/>
                </a:solidFill>
                <a:effectLst/>
                <a:latin typeface="Arial" panose="020B0604020202020204" pitchFamily="34" charset="0"/>
              </a:rPr>
              <a:t>研究和写作，</a:t>
            </a:r>
            <a:r>
              <a:rPr lang="en" altLang="zh-CN" b="0" i="0" u="none" strike="noStrike" dirty="0">
                <a:solidFill>
                  <a:srgbClr val="222222"/>
                </a:solidFill>
                <a:effectLst/>
                <a:latin typeface="Arial" panose="020B0604020202020204" pitchFamily="34" charset="0"/>
              </a:rPr>
              <a:t>GPT-Image2</a:t>
            </a:r>
            <a:r>
              <a:rPr lang="zh-CN" altLang="en-US" b="0" i="0" u="none" strike="noStrike" dirty="0">
                <a:solidFill>
                  <a:srgbClr val="222222"/>
                </a:solidFill>
                <a:effectLst/>
                <a:latin typeface="Arial" panose="020B0604020202020204" pitchFamily="34" charset="0"/>
              </a:rPr>
              <a:t>画图，完成了一篇</a:t>
            </a:r>
            <a:r>
              <a:rPr lang="en-US" altLang="zh-CN" b="0" i="0" u="none" strike="noStrike" dirty="0">
                <a:solidFill>
                  <a:srgbClr val="222222"/>
                </a:solidFill>
                <a:effectLst/>
                <a:latin typeface="Arial" panose="020B0604020202020204" pitchFamily="34" charset="0"/>
              </a:rPr>
              <a:t>AI</a:t>
            </a:r>
            <a:r>
              <a:rPr lang="zh-CN" altLang="en-US" b="0" i="0" u="none" strike="noStrike" dirty="0">
                <a:solidFill>
                  <a:srgbClr val="222222"/>
                </a:solidFill>
                <a:effectLst/>
                <a:latin typeface="Arial" panose="020B0604020202020204" pitchFamily="34" charset="0"/>
              </a:rPr>
              <a:t> </a:t>
            </a:r>
            <a:r>
              <a:rPr lang="en-US" altLang="zh-CN" b="0" i="0" u="none" strike="noStrike" dirty="0">
                <a:solidFill>
                  <a:srgbClr val="222222"/>
                </a:solidFill>
                <a:effectLst/>
                <a:latin typeface="Arial" panose="020B0604020202020204" pitchFamily="34" charset="0"/>
              </a:rPr>
              <a:t>agent</a:t>
            </a:r>
            <a:r>
              <a:rPr lang="zh-CN" altLang="en-US" b="0" i="0" u="none" strike="noStrike" dirty="0">
                <a:solidFill>
                  <a:srgbClr val="222222"/>
                </a:solidFill>
                <a:effectLst/>
                <a:latin typeface="Arial" panose="020B0604020202020204" pitchFamily="34" charset="0"/>
              </a:rPr>
              <a:t>的综述文章</a:t>
            </a:r>
          </a:p>
          <a:p>
            <a:pPr algn="l"/>
            <a:r>
              <a:rPr lang="zh-CN" altLang="en-US" b="0" i="0" u="none" strike="noStrike" dirty="0">
                <a:solidFill>
                  <a:srgbClr val="222222"/>
                </a:solidFill>
                <a:effectLst/>
                <a:latin typeface="Arial" panose="020B0604020202020204" pitchFamily="34" charset="0"/>
              </a:rPr>
              <a:t>论文共迭代</a:t>
            </a:r>
            <a:r>
              <a:rPr lang="en-US" altLang="zh-CN" b="0" i="0" u="none" strike="noStrike" dirty="0">
                <a:solidFill>
                  <a:srgbClr val="222222"/>
                </a:solidFill>
                <a:effectLst/>
                <a:latin typeface="Arial" panose="020B0604020202020204" pitchFamily="34" charset="0"/>
              </a:rPr>
              <a:t>6</a:t>
            </a:r>
            <a:r>
              <a:rPr lang="zh-CN" altLang="en-US" b="0" i="0" u="none" strike="noStrike" dirty="0">
                <a:solidFill>
                  <a:srgbClr val="222222"/>
                </a:solidFill>
                <a:effectLst/>
                <a:latin typeface="Arial" panose="020B0604020202020204" pitchFamily="34" charset="0"/>
              </a:rPr>
              <a:t>次，总耗时</a:t>
            </a:r>
            <a:r>
              <a:rPr lang="en-US" altLang="zh-CN" b="0" i="0" u="none" strike="noStrike" dirty="0">
                <a:solidFill>
                  <a:srgbClr val="222222"/>
                </a:solidFill>
                <a:effectLst/>
                <a:latin typeface="Arial" panose="020B0604020202020204" pitchFamily="34" charset="0"/>
              </a:rPr>
              <a:t>6</a:t>
            </a:r>
            <a:r>
              <a:rPr lang="zh-CN" altLang="en-US" b="0" i="0" u="none" strike="noStrike" dirty="0">
                <a:solidFill>
                  <a:srgbClr val="222222"/>
                </a:solidFill>
                <a:effectLst/>
                <a:latin typeface="Arial" panose="020B0604020202020204" pitchFamily="34" charset="0"/>
              </a:rPr>
              <a:t>天，进行了约</a:t>
            </a:r>
            <a:r>
              <a:rPr lang="en-US" altLang="zh-CN" b="0" i="0" u="none" strike="noStrike" dirty="0">
                <a:solidFill>
                  <a:srgbClr val="222222"/>
                </a:solidFill>
                <a:effectLst/>
                <a:latin typeface="Arial" panose="020B0604020202020204" pitchFamily="34" charset="0"/>
              </a:rPr>
              <a:t>108</a:t>
            </a:r>
            <a:r>
              <a:rPr lang="zh-CN" altLang="en-US" b="0" i="0" u="none" strike="noStrike" dirty="0">
                <a:solidFill>
                  <a:srgbClr val="222222"/>
                </a:solidFill>
                <a:effectLst/>
                <a:latin typeface="Arial" panose="020B0604020202020204" pitchFamily="34" charset="0"/>
              </a:rPr>
              <a:t>轮</a:t>
            </a:r>
            <a:r>
              <a:rPr lang="en" altLang="zh-CN" b="0" i="0" u="none" strike="noStrike" dirty="0">
                <a:solidFill>
                  <a:srgbClr val="222222"/>
                </a:solidFill>
                <a:effectLst/>
                <a:latin typeface="Arial" panose="020B0604020202020204" pitchFamily="34" charset="0"/>
              </a:rPr>
              <a:t>Agent</a:t>
            </a:r>
            <a:r>
              <a:rPr lang="zh-CN" altLang="en-US" b="0" i="0" u="none" strike="noStrike" dirty="0">
                <a:solidFill>
                  <a:srgbClr val="222222"/>
                </a:solidFill>
                <a:effectLst/>
                <a:latin typeface="Arial" panose="020B0604020202020204" pitchFamily="34" charset="0"/>
              </a:rPr>
              <a:t>调用，消耗</a:t>
            </a:r>
            <a:r>
              <a:rPr lang="en-US" altLang="zh-CN" b="0" i="0" u="none" strike="noStrike" dirty="0">
                <a:solidFill>
                  <a:srgbClr val="222222"/>
                </a:solidFill>
                <a:effectLst/>
                <a:latin typeface="Arial" panose="020B0604020202020204" pitchFamily="34" charset="0"/>
              </a:rPr>
              <a:t>64.8</a:t>
            </a:r>
            <a:r>
              <a:rPr lang="zh-CN" altLang="en-US" b="0" i="0" u="none" strike="noStrike" dirty="0">
                <a:solidFill>
                  <a:srgbClr val="222222"/>
                </a:solidFill>
                <a:effectLst/>
                <a:latin typeface="Arial" panose="020B0604020202020204" pitchFamily="34" charset="0"/>
              </a:rPr>
              <a:t>万</a:t>
            </a:r>
            <a:r>
              <a:rPr lang="en" altLang="zh-CN" b="0" i="0" u="none" strike="noStrike" dirty="0">
                <a:solidFill>
                  <a:srgbClr val="222222"/>
                </a:solidFill>
                <a:effectLst/>
                <a:latin typeface="Arial" panose="020B0604020202020204" pitchFamily="34" charset="0"/>
              </a:rPr>
              <a:t>token</a:t>
            </a:r>
            <a:r>
              <a:rPr lang="zh-CN" altLang="en" b="0" i="0" u="none" strike="noStrike" dirty="0">
                <a:solidFill>
                  <a:srgbClr val="222222"/>
                </a:solidFill>
                <a:effectLst/>
                <a:latin typeface="Arial" panose="020B0604020202020204" pitchFamily="34" charset="0"/>
              </a:rPr>
              <a:t>，</a:t>
            </a:r>
            <a:r>
              <a:rPr lang="zh-CN" altLang="en-US" b="0" i="0" u="none" strike="noStrike" dirty="0">
                <a:solidFill>
                  <a:srgbClr val="222222"/>
                </a:solidFill>
                <a:effectLst/>
                <a:latin typeface="Arial" panose="020B0604020202020204" pitchFamily="34" charset="0"/>
              </a:rPr>
              <a:t>写了</a:t>
            </a:r>
            <a:r>
              <a:rPr lang="en-US" altLang="zh-CN" b="0" i="0" u="none" strike="noStrike" dirty="0">
                <a:solidFill>
                  <a:srgbClr val="222222"/>
                </a:solidFill>
                <a:effectLst/>
                <a:latin typeface="Arial" panose="020B0604020202020204" pitchFamily="34" charset="0"/>
              </a:rPr>
              <a:t>2234</a:t>
            </a:r>
            <a:r>
              <a:rPr lang="zh-CN" altLang="en-US" b="0" i="0" u="none" strike="noStrike" dirty="0">
                <a:solidFill>
                  <a:srgbClr val="222222"/>
                </a:solidFill>
                <a:effectLst/>
                <a:latin typeface="Arial" panose="020B0604020202020204" pitchFamily="34" charset="0"/>
              </a:rPr>
              <a:t>行</a:t>
            </a:r>
            <a:r>
              <a:rPr lang="en" altLang="zh-CN" b="0" i="0" u="none" strike="noStrike" dirty="0">
                <a:solidFill>
                  <a:srgbClr val="222222"/>
                </a:solidFill>
                <a:effectLst/>
                <a:latin typeface="Arial" panose="020B0604020202020204" pitchFamily="34" charset="0"/>
              </a:rPr>
              <a:t>LaTeX</a:t>
            </a:r>
            <a:r>
              <a:rPr lang="zh-CN" altLang="en-US" b="0" i="0" u="none" strike="noStrike" dirty="0">
                <a:solidFill>
                  <a:srgbClr val="222222"/>
                </a:solidFill>
                <a:effectLst/>
                <a:latin typeface="Arial" panose="020B0604020202020204" pitchFamily="34" charset="0"/>
              </a:rPr>
              <a:t>代码。</a:t>
            </a:r>
          </a:p>
          <a:p>
            <a:pPr algn="l"/>
            <a:r>
              <a:rPr lang="en-US" altLang="zh-CN" b="0" i="0" u="none" strike="noStrike" dirty="0">
                <a:solidFill>
                  <a:srgbClr val="222222"/>
                </a:solidFill>
                <a:effectLst/>
                <a:latin typeface="Arial" panose="020B0604020202020204" pitchFamily="34" charset="0"/>
              </a:rPr>
              <a:t>103</a:t>
            </a:r>
            <a:r>
              <a:rPr lang="zh-CN" altLang="en-US" b="0" i="0" u="none" strike="noStrike" dirty="0">
                <a:solidFill>
                  <a:srgbClr val="222222"/>
                </a:solidFill>
                <a:effectLst/>
                <a:latin typeface="Arial" panose="020B0604020202020204" pitchFamily="34" charset="0"/>
              </a:rPr>
              <a:t>个参考文献，全部已验证。论文现为</a:t>
            </a:r>
            <a:r>
              <a:rPr lang="en-US" altLang="zh-CN" b="0" i="0" u="none" strike="noStrike" dirty="0">
                <a:solidFill>
                  <a:srgbClr val="222222"/>
                </a:solidFill>
                <a:effectLst/>
                <a:latin typeface="Arial" panose="020B0604020202020204" pitchFamily="34" charset="0"/>
              </a:rPr>
              <a:t>46</a:t>
            </a:r>
            <a:r>
              <a:rPr lang="zh-CN" altLang="en-US" b="0" i="0" u="none" strike="noStrike" dirty="0">
                <a:solidFill>
                  <a:srgbClr val="222222"/>
                </a:solidFill>
                <a:effectLst/>
                <a:latin typeface="Arial" panose="020B0604020202020204" pitchFamily="34" charset="0"/>
              </a:rPr>
              <a:t>页（</a:t>
            </a:r>
            <a:r>
              <a:rPr lang="en-US" altLang="zh-CN" b="0" i="0" u="none" strike="noStrike" dirty="0">
                <a:solidFill>
                  <a:srgbClr val="222222"/>
                </a:solidFill>
                <a:effectLst/>
                <a:latin typeface="Arial" panose="020B0604020202020204" pitchFamily="34" charset="0"/>
              </a:rPr>
              <a:t>538</a:t>
            </a:r>
            <a:r>
              <a:rPr lang="en" altLang="zh-CN" b="0" i="0" u="none" strike="noStrike" dirty="0">
                <a:solidFill>
                  <a:srgbClr val="222222"/>
                </a:solidFill>
                <a:effectLst/>
                <a:latin typeface="Arial" panose="020B0604020202020204" pitchFamily="34" charset="0"/>
              </a:rPr>
              <a:t>KB</a:t>
            </a:r>
            <a:r>
              <a:rPr lang="zh-CN" altLang="en-US" b="0" i="0" u="none" strike="noStrike" dirty="0">
                <a:solidFill>
                  <a:srgbClr val="222222"/>
                </a:solidFill>
                <a:effectLst/>
                <a:latin typeface="Arial" panose="020B0604020202020204" pitchFamily="34" charset="0"/>
              </a:rPr>
              <a:t>）</a:t>
            </a:r>
            <a:r>
              <a:rPr lang="zh-CN" altLang="en" b="0" i="0" u="none" strike="noStrike" dirty="0">
                <a:solidFill>
                  <a:srgbClr val="222222"/>
                </a:solidFill>
                <a:effectLst/>
                <a:latin typeface="Arial" panose="020B0604020202020204" pitchFamily="34" charset="0"/>
              </a:rPr>
              <a:t>，</a:t>
            </a:r>
            <a:r>
              <a:rPr lang="zh-CN" altLang="en-US" b="0" i="0" u="none" strike="noStrike" dirty="0">
                <a:solidFill>
                  <a:srgbClr val="222222"/>
                </a:solidFill>
                <a:effectLst/>
                <a:latin typeface="Arial" panose="020B0604020202020204" pitchFamily="34" charset="0"/>
              </a:rPr>
              <a:t>含</a:t>
            </a:r>
            <a:r>
              <a:rPr lang="en-US" altLang="zh-CN" b="0" i="0" u="none" strike="noStrike" dirty="0">
                <a:solidFill>
                  <a:srgbClr val="222222"/>
                </a:solidFill>
                <a:effectLst/>
                <a:latin typeface="Arial" panose="020B0604020202020204" pitchFamily="34" charset="0"/>
              </a:rPr>
              <a:t>7</a:t>
            </a:r>
            <a:r>
              <a:rPr lang="zh-CN" altLang="en-US" b="0" i="0" u="none" strike="noStrike" dirty="0">
                <a:solidFill>
                  <a:srgbClr val="222222"/>
                </a:solidFill>
                <a:effectLst/>
                <a:latin typeface="Arial" panose="020B0604020202020204" pitchFamily="34" charset="0"/>
              </a:rPr>
              <a:t>个图表</a:t>
            </a:r>
            <a:r>
              <a:rPr lang="en-US" altLang="zh-CN" b="0" i="0" u="none" strike="noStrike" dirty="0">
                <a:solidFill>
                  <a:srgbClr val="222222"/>
                </a:solidFill>
                <a:effectLst/>
                <a:latin typeface="Arial" panose="020B0604020202020204" pitchFamily="34" charset="0"/>
              </a:rPr>
              <a:t>+4</a:t>
            </a:r>
            <a:r>
              <a:rPr lang="zh-CN" altLang="en-US" b="0" i="0" u="none" strike="noStrike" dirty="0">
                <a:solidFill>
                  <a:srgbClr val="222222"/>
                </a:solidFill>
                <a:effectLst/>
                <a:latin typeface="Arial" panose="020B0604020202020204" pitchFamily="34" charset="0"/>
              </a:rPr>
              <a:t>个表格。</a:t>
            </a:r>
            <a:endParaRPr lang="en-US" altLang="zh-CN" b="0" i="0" u="none" strike="noStrike" dirty="0">
              <a:solidFill>
                <a:srgbClr val="222222"/>
              </a:solidFill>
              <a:effectLst/>
              <a:latin typeface="Arial" panose="020B0604020202020204" pitchFamily="34" charset="0"/>
            </a:endParaRPr>
          </a:p>
          <a:p>
            <a:pPr algn="l"/>
            <a:endParaRPr lang="en-US" altLang="zh-CN" b="0" i="0" u="none" strike="noStrike" dirty="0">
              <a:solidFill>
                <a:srgbClr val="222222"/>
              </a:solidFill>
              <a:effectLst/>
              <a:latin typeface="Arial" panose="020B0604020202020204" pitchFamily="34" charset="0"/>
            </a:endParaRPr>
          </a:p>
          <a:p>
            <a:pPr algn="l"/>
            <a:r>
              <a:rPr lang="zh-CN" altLang="en-US" b="0" i="0" u="none" strike="noStrike" dirty="0">
                <a:solidFill>
                  <a:srgbClr val="222222"/>
                </a:solidFill>
                <a:effectLst/>
                <a:latin typeface="Arial" panose="020B0604020202020204" pitchFamily="34" charset="0"/>
              </a:rPr>
              <a:t>如此丰富的内容让一个人来做起码是一个月的工作量！</a:t>
            </a:r>
          </a:p>
          <a:p>
            <a:pPr algn="l"/>
            <a:r>
              <a:rPr lang="zh-CN" altLang="en-US" b="0" i="0" dirty="0">
                <a:solidFill>
                  <a:srgbClr val="BBBEBF"/>
                </a:solidFill>
                <a:effectLst/>
                <a:latin typeface="-apple-system"/>
              </a:rPr>
              <a:t>但现在</a:t>
            </a:r>
            <a:r>
              <a:rPr lang="en-US" altLang="zh-CN" b="0" i="0" dirty="0">
                <a:solidFill>
                  <a:srgbClr val="BBBEBF"/>
                </a:solidFill>
                <a:effectLst/>
                <a:latin typeface="-apple-system"/>
              </a:rPr>
              <a:t>Agent</a:t>
            </a:r>
            <a:r>
              <a:rPr lang="zh-CN" altLang="en-US" b="0" i="0" dirty="0">
                <a:solidFill>
                  <a:srgbClr val="BBBEBF"/>
                </a:solidFill>
                <a:effectLst/>
                <a:latin typeface="-apple-system"/>
              </a:rPr>
              <a:t>已经强大到你给他一个题目，他自己做完所有研究</a:t>
            </a:r>
            <a:endParaRPr lang="en-US" altLang="zh-CN" b="0" i="0" dirty="0">
              <a:solidFill>
                <a:srgbClr val="BBBEBF"/>
              </a:solidFill>
              <a:effectLst/>
              <a:latin typeface="-apple-system"/>
            </a:endParaRPr>
          </a:p>
          <a:p>
            <a:pPr algn="l"/>
            <a:endParaRPr lang="en-US" altLang="zh-CN" b="0" i="0" dirty="0">
              <a:solidFill>
                <a:srgbClr val="BBBEBF"/>
              </a:solidFill>
              <a:effectLst/>
              <a:latin typeface="-apple-system"/>
            </a:endParaRPr>
          </a:p>
          <a:p>
            <a:pPr algn="l"/>
            <a:r>
              <a:rPr lang="zh-CN" altLang="en-US" b="0" i="0" dirty="0">
                <a:solidFill>
                  <a:srgbClr val="BBBEBF"/>
                </a:solidFill>
                <a:effectLst/>
                <a:latin typeface="-apple-system"/>
              </a:rPr>
              <a:t>说回这篇文章，它提出了现在 </a:t>
            </a:r>
            <a:r>
              <a:rPr lang="en-US" altLang="zh-CN" b="0" i="0" dirty="0">
                <a:solidFill>
                  <a:srgbClr val="BBBEBF"/>
                </a:solidFill>
                <a:effectLst/>
                <a:latin typeface="-apple-system"/>
              </a:rPr>
              <a:t>AI</a:t>
            </a:r>
            <a:r>
              <a:rPr lang="zh-CN" altLang="en-US" b="0" i="0" dirty="0">
                <a:solidFill>
                  <a:srgbClr val="BBBEBF"/>
                </a:solidFill>
                <a:effectLst/>
                <a:latin typeface="-apple-system"/>
              </a:rPr>
              <a:t> </a:t>
            </a:r>
            <a:r>
              <a:rPr lang="en-US" altLang="zh-CN" b="0" i="0" dirty="0">
                <a:solidFill>
                  <a:srgbClr val="BBBEBF"/>
                </a:solidFill>
                <a:effectLst/>
                <a:latin typeface="-apple-system"/>
              </a:rPr>
              <a:t>Agent</a:t>
            </a:r>
            <a:r>
              <a:rPr lang="zh-CN" altLang="en-US" b="0" i="0" dirty="0">
                <a:solidFill>
                  <a:srgbClr val="BBBEBF"/>
                </a:solidFill>
                <a:effectLst/>
                <a:latin typeface="-apple-system"/>
              </a:rPr>
              <a:t> 辅助人类研究的</a:t>
            </a:r>
            <a:r>
              <a:rPr lang="en-US" altLang="zh-CN" b="0" i="0" dirty="0">
                <a:solidFill>
                  <a:srgbClr val="BBBEBF"/>
                </a:solidFill>
                <a:effectLst/>
                <a:latin typeface="-apple-system"/>
              </a:rPr>
              <a:t>5</a:t>
            </a:r>
            <a:r>
              <a:rPr lang="zh-CN" altLang="en-US" b="0" i="0" dirty="0">
                <a:solidFill>
                  <a:srgbClr val="BBBEBF"/>
                </a:solidFill>
                <a:effectLst/>
                <a:latin typeface="-apple-system"/>
              </a:rPr>
              <a:t>级系统演进</a:t>
            </a:r>
            <a:endParaRPr lang="en-US" altLang="zh-CN" b="0" i="0" dirty="0">
              <a:solidFill>
                <a:srgbClr val="BBBEBF"/>
              </a:solidFill>
              <a:effectLst/>
              <a:latin typeface="-apple-system"/>
            </a:endParaRPr>
          </a:p>
          <a:p>
            <a:pPr algn="l"/>
            <a:endParaRPr lang="en-US" altLang="zh-CN" b="0" i="0" dirty="0">
              <a:solidFill>
                <a:srgbClr val="BBBEBF"/>
              </a:solidFill>
              <a:effectLst/>
              <a:latin typeface="-apple-system"/>
            </a:endParaRPr>
          </a:p>
          <a:p>
            <a:pPr algn="l"/>
            <a:r>
              <a:rPr lang="en" altLang="zh-CN" b="1" dirty="0">
                <a:solidFill>
                  <a:srgbClr val="00427B"/>
                </a:solidFill>
                <a:effectLst/>
              </a:rPr>
              <a:t>L1</a:t>
            </a:r>
            <a:r>
              <a:rPr lang="zh-CN" altLang="en" b="1" dirty="0">
                <a:solidFill>
                  <a:srgbClr val="00427B"/>
                </a:solidFill>
                <a:effectLst/>
              </a:rPr>
              <a:t>（</a:t>
            </a:r>
            <a:r>
              <a:rPr lang="zh-CN" altLang="en-US" b="1" dirty="0">
                <a:solidFill>
                  <a:srgbClr val="00427B"/>
                </a:solidFill>
                <a:effectLst/>
              </a:rPr>
              <a:t>自动补全）</a:t>
            </a:r>
            <a:r>
              <a:rPr lang="zh-CN" altLang="en-US" dirty="0">
                <a:effectLst/>
              </a:rPr>
              <a:t>，是最普通的辅助手段。</a:t>
            </a:r>
            <a:r>
              <a:rPr lang="en" altLang="zh-CN" dirty="0">
                <a:effectLst/>
              </a:rPr>
              <a:t>GitHub Copilot</a:t>
            </a:r>
            <a:r>
              <a:rPr lang="zh-CN" altLang="en" dirty="0">
                <a:effectLst/>
              </a:rPr>
              <a:t>、</a:t>
            </a:r>
            <a:r>
              <a:rPr lang="zh-CN" altLang="en-US" dirty="0">
                <a:effectLst/>
              </a:rPr>
              <a:t>各类代码补全工具都在此列。</a:t>
            </a:r>
            <a:r>
              <a:rPr lang="en" altLang="zh-CN" dirty="0">
                <a:effectLst/>
              </a:rPr>
              <a:t>AI </a:t>
            </a:r>
            <a:r>
              <a:rPr lang="zh-CN" altLang="en-US" dirty="0">
                <a:effectLst/>
              </a:rPr>
              <a:t>预测下一行代码，但人类还是掌控一切方向，</a:t>
            </a:r>
            <a:r>
              <a:rPr lang="en-US" altLang="zh-CN" dirty="0">
                <a:effectLst/>
              </a:rPr>
              <a:t>AI</a:t>
            </a:r>
            <a:r>
              <a:rPr lang="zh-CN" altLang="en-US" dirty="0">
                <a:effectLst/>
              </a:rPr>
              <a:t>是毫无自主性。</a:t>
            </a:r>
            <a:endParaRPr lang="en-US" altLang="zh-CN" dirty="0">
              <a:effectLst/>
            </a:endParaRPr>
          </a:p>
          <a:p>
            <a:pPr algn="l"/>
            <a:endParaRPr lang="en-US" altLang="zh-CN" b="0" i="0" dirty="0">
              <a:solidFill>
                <a:srgbClr val="BBBEBF"/>
              </a:solidFill>
              <a:effectLst/>
              <a:latin typeface="-apple-system"/>
            </a:endParaRPr>
          </a:p>
          <a:p>
            <a:pPr algn="l"/>
            <a:r>
              <a:rPr lang="en" altLang="zh-CN" b="1" dirty="0">
                <a:solidFill>
                  <a:srgbClr val="00427B"/>
                </a:solidFill>
                <a:effectLst/>
              </a:rPr>
              <a:t>L2</a:t>
            </a:r>
            <a:r>
              <a:rPr lang="zh-CN" altLang="en" b="1" dirty="0">
                <a:solidFill>
                  <a:srgbClr val="00427B"/>
                </a:solidFill>
                <a:effectLst/>
              </a:rPr>
              <a:t>（</a:t>
            </a:r>
            <a:r>
              <a:rPr lang="zh-CN" altLang="en-US" b="1" dirty="0">
                <a:solidFill>
                  <a:srgbClr val="00427B"/>
                </a:solidFill>
                <a:effectLst/>
              </a:rPr>
              <a:t>任务执行）</a:t>
            </a:r>
            <a:r>
              <a:rPr lang="zh-CN" altLang="en-US" dirty="0">
                <a:effectLst/>
              </a:rPr>
              <a:t>，是现在大多数人用 </a:t>
            </a:r>
            <a:r>
              <a:rPr lang="en" altLang="zh-CN" dirty="0">
                <a:effectLst/>
              </a:rPr>
              <a:t>ChatGPT</a:t>
            </a:r>
            <a:r>
              <a:rPr lang="zh-CN" altLang="en-US" dirty="0">
                <a:effectLst/>
              </a:rPr>
              <a:t> 这种日常交互的层级。</a:t>
            </a:r>
            <a:r>
              <a:rPr lang="en" altLang="zh-CN" dirty="0">
                <a:effectLst/>
              </a:rPr>
              <a:t>AI </a:t>
            </a:r>
            <a:r>
              <a:rPr lang="zh-CN" altLang="en-US" dirty="0">
                <a:effectLst/>
              </a:rPr>
              <a:t>有了分解任务、调用工具，但每一步都需要你点头认可。人类仍然是策略决策者，</a:t>
            </a:r>
            <a:r>
              <a:rPr lang="en" altLang="zh-CN" dirty="0">
                <a:effectLst/>
              </a:rPr>
              <a:t>AI </a:t>
            </a:r>
            <a:r>
              <a:rPr lang="zh-CN" altLang="en" dirty="0">
                <a:effectLst/>
              </a:rPr>
              <a:t>只</a:t>
            </a:r>
            <a:r>
              <a:rPr lang="zh-CN" altLang="en-US" dirty="0">
                <a:effectLst/>
              </a:rPr>
              <a:t>是执行者。</a:t>
            </a:r>
            <a:endParaRPr lang="en-US" altLang="zh-CN" dirty="0">
              <a:effectLst/>
            </a:endParaRPr>
          </a:p>
          <a:p>
            <a:pPr algn="l"/>
            <a:endParaRPr lang="en-US" altLang="zh-CN" b="0" i="0" dirty="0">
              <a:solidFill>
                <a:srgbClr val="BBBEBF"/>
              </a:solidFill>
              <a:effectLst/>
              <a:latin typeface="-apple-system"/>
            </a:endParaRPr>
          </a:p>
          <a:p>
            <a:pPr algn="l"/>
            <a:r>
              <a:rPr lang="en" altLang="zh-CN" b="1" dirty="0">
                <a:solidFill>
                  <a:srgbClr val="00427B"/>
                </a:solidFill>
                <a:effectLst/>
              </a:rPr>
              <a:t>L3</a:t>
            </a:r>
            <a:r>
              <a:rPr lang="zh-CN" altLang="en" b="1" dirty="0">
                <a:solidFill>
                  <a:srgbClr val="00427B"/>
                </a:solidFill>
                <a:effectLst/>
              </a:rPr>
              <a:t>（</a:t>
            </a:r>
            <a:r>
              <a:rPr lang="zh-CN" altLang="en-US" b="1" dirty="0">
                <a:solidFill>
                  <a:srgbClr val="00427B"/>
                </a:solidFill>
                <a:effectLst/>
              </a:rPr>
              <a:t>多步自主，设有检查点）</a:t>
            </a:r>
            <a:r>
              <a:rPr lang="zh-CN" altLang="en-US" dirty="0">
                <a:effectLst/>
              </a:rPr>
              <a:t>，这一层级包含了现在我们最常用的 </a:t>
            </a:r>
            <a:r>
              <a:rPr lang="en" altLang="zh-CN" dirty="0">
                <a:effectLst/>
              </a:rPr>
              <a:t>Claude Code</a:t>
            </a:r>
            <a:r>
              <a:rPr lang="zh-CN" altLang="en" dirty="0">
                <a:effectLst/>
              </a:rPr>
              <a:t>、</a:t>
            </a:r>
            <a:r>
              <a:rPr lang="en" altLang="zh-CN" dirty="0">
                <a:effectLst/>
              </a:rPr>
              <a:t>Cursor Agent </a:t>
            </a:r>
            <a:r>
              <a:rPr lang="zh-CN" altLang="en-US" dirty="0">
                <a:effectLst/>
              </a:rPr>
              <a:t>属于这一层。文章中说 </a:t>
            </a:r>
            <a:r>
              <a:rPr lang="en" altLang="zh-CN" dirty="0">
                <a:effectLst/>
              </a:rPr>
              <a:t>AI</a:t>
            </a:r>
            <a:r>
              <a:rPr lang="zh-CN" altLang="en-US" dirty="0">
                <a:effectLst/>
              </a:rPr>
              <a:t> 能执行更加宏观一点的任务，比如独立执行数十步操作，出了预定范围才来找你确认。</a:t>
            </a:r>
            <a:endParaRPr lang="en-US" altLang="zh-CN" dirty="0">
              <a:effectLst/>
            </a:endParaRPr>
          </a:p>
          <a:p>
            <a:pPr algn="l"/>
            <a:r>
              <a:rPr lang="zh-CN" altLang="en-US" dirty="0">
                <a:effectLst/>
              </a:rPr>
              <a:t>但从我自己的体验来看：</a:t>
            </a:r>
            <a:endParaRPr lang="en-US" altLang="zh-CN" dirty="0">
              <a:effectLst/>
            </a:endParaRPr>
          </a:p>
          <a:p>
            <a:pPr algn="l"/>
            <a:r>
              <a:rPr lang="zh-CN" altLang="en-US" b="0" i="0" dirty="0">
                <a:solidFill>
                  <a:srgbClr val="BBBEBF"/>
                </a:solidFill>
                <a:effectLst/>
                <a:latin typeface="-apple-system"/>
              </a:rPr>
              <a:t>从 </a:t>
            </a:r>
            <a:r>
              <a:rPr lang="en-US" altLang="zh-CN" b="0" i="0" dirty="0">
                <a:solidFill>
                  <a:srgbClr val="BBBEBF"/>
                </a:solidFill>
                <a:effectLst/>
                <a:latin typeface="-apple-system"/>
              </a:rPr>
              <a:t>Chatbox</a:t>
            </a:r>
            <a:r>
              <a:rPr lang="zh-CN" altLang="en-US" b="0" i="0" dirty="0">
                <a:solidFill>
                  <a:srgbClr val="BBBEBF"/>
                </a:solidFill>
                <a:effectLst/>
                <a:latin typeface="-apple-system"/>
              </a:rPr>
              <a:t> 到 </a:t>
            </a:r>
            <a:r>
              <a:rPr lang="en-US" altLang="zh-CN" b="0" i="0" dirty="0" err="1">
                <a:solidFill>
                  <a:srgbClr val="BBBEBF"/>
                </a:solidFill>
                <a:effectLst/>
                <a:latin typeface="-apple-system"/>
              </a:rPr>
              <a:t>claude</a:t>
            </a:r>
            <a:r>
              <a:rPr lang="zh-CN" altLang="en-US" b="0" i="0" dirty="0">
                <a:solidFill>
                  <a:srgbClr val="BBBEBF"/>
                </a:solidFill>
                <a:effectLst/>
                <a:latin typeface="-apple-system"/>
              </a:rPr>
              <a:t> </a:t>
            </a:r>
            <a:r>
              <a:rPr lang="en-US" altLang="zh-CN" b="0" i="0" dirty="0">
                <a:solidFill>
                  <a:srgbClr val="BBBEBF"/>
                </a:solidFill>
                <a:effectLst/>
                <a:latin typeface="-apple-system"/>
              </a:rPr>
              <a:t>code</a:t>
            </a:r>
            <a:r>
              <a:rPr lang="zh-CN" altLang="en-US" b="0" i="0" dirty="0">
                <a:solidFill>
                  <a:srgbClr val="BBBEBF"/>
                </a:solidFill>
                <a:effectLst/>
                <a:latin typeface="-apple-system"/>
              </a:rPr>
              <a:t> 体验优化如此多的原因主要有</a:t>
            </a:r>
            <a:r>
              <a:rPr lang="en-US" altLang="zh-CN" b="0" i="0" dirty="0">
                <a:solidFill>
                  <a:srgbClr val="BBBEBF"/>
                </a:solidFill>
                <a:effectLst/>
                <a:latin typeface="-apple-system"/>
              </a:rPr>
              <a:t>2</a:t>
            </a:r>
            <a:r>
              <a:rPr lang="zh-CN" altLang="en-US" b="0" i="0" dirty="0">
                <a:solidFill>
                  <a:srgbClr val="BBBEBF"/>
                </a:solidFill>
                <a:effectLst/>
                <a:latin typeface="-apple-system"/>
              </a:rPr>
              <a:t>点：</a:t>
            </a:r>
            <a:endParaRPr lang="en-US" altLang="zh-CN" b="0" i="0" dirty="0">
              <a:solidFill>
                <a:srgbClr val="BBBEBF"/>
              </a:solidFill>
              <a:effectLst/>
              <a:latin typeface="-apple-system"/>
            </a:endParaRPr>
          </a:p>
          <a:p>
            <a:pPr algn="l"/>
            <a:r>
              <a:rPr lang="en-US" altLang="zh-CN" b="0" i="0" dirty="0">
                <a:solidFill>
                  <a:srgbClr val="BBBEBF"/>
                </a:solidFill>
                <a:effectLst/>
                <a:latin typeface="-apple-system"/>
              </a:rPr>
              <a:t>1.</a:t>
            </a:r>
            <a:r>
              <a:rPr lang="zh-CN" altLang="en-US" b="0" i="0" dirty="0">
                <a:solidFill>
                  <a:srgbClr val="BBBEBF"/>
                </a:solidFill>
                <a:effectLst/>
                <a:latin typeface="-apple-system"/>
              </a:rPr>
              <a:t>“现在他真的懂你要干什么了”，换句话说，他是项目制的，每一个新的目录下启动</a:t>
            </a:r>
            <a:r>
              <a:rPr lang="en-US" altLang="zh-CN" b="0" i="0" dirty="0">
                <a:solidFill>
                  <a:srgbClr val="BBBEBF"/>
                </a:solidFill>
                <a:effectLst/>
                <a:latin typeface="-apple-system"/>
              </a:rPr>
              <a:t>cc</a:t>
            </a:r>
            <a:r>
              <a:rPr lang="zh-CN" altLang="en-US" b="0" i="0" dirty="0">
                <a:solidFill>
                  <a:srgbClr val="BBBEBF"/>
                </a:solidFill>
                <a:effectLst/>
                <a:latin typeface="-apple-system"/>
              </a:rPr>
              <a:t>将相当于构建一个全新的项目，他对这个项目的整体是有规划或者认知的（经常性的你会发现它比你自己还懂自己准备做的东西）</a:t>
            </a:r>
            <a:endParaRPr lang="en-US" altLang="zh-CN" b="0" i="0" dirty="0">
              <a:solidFill>
                <a:srgbClr val="BBBEBF"/>
              </a:solidFill>
              <a:effectLst/>
              <a:latin typeface="-apple-system"/>
            </a:endParaRPr>
          </a:p>
          <a:p>
            <a:pPr algn="l"/>
            <a:r>
              <a:rPr lang="en-US" altLang="zh-CN" b="0" i="0" dirty="0">
                <a:solidFill>
                  <a:srgbClr val="BBBEBF"/>
                </a:solidFill>
                <a:effectLst/>
                <a:latin typeface="-apple-system"/>
              </a:rPr>
              <a:t>2.</a:t>
            </a:r>
            <a:r>
              <a:rPr lang="zh-CN" altLang="en-US" b="0" i="0" dirty="0">
                <a:solidFill>
                  <a:srgbClr val="BBBEBF"/>
                </a:solidFill>
                <a:effectLst/>
                <a:latin typeface="-apple-system"/>
              </a:rPr>
              <a:t> 从使用来看，</a:t>
            </a:r>
            <a:r>
              <a:rPr lang="en-US" altLang="zh-CN" b="0" i="0" dirty="0">
                <a:solidFill>
                  <a:srgbClr val="BBBEBF"/>
                </a:solidFill>
                <a:effectLst/>
                <a:latin typeface="-apple-system"/>
              </a:rPr>
              <a:t>chatbox</a:t>
            </a:r>
            <a:r>
              <a:rPr lang="zh-CN" altLang="en-US" b="0" i="0" dirty="0">
                <a:solidFill>
                  <a:srgbClr val="BBBEBF"/>
                </a:solidFill>
                <a:effectLst/>
                <a:latin typeface="-apple-system"/>
              </a:rPr>
              <a:t> 模式下不方便让他一次看到自己的很多项目文件，但是像 </a:t>
            </a:r>
            <a:r>
              <a:rPr lang="en-US" altLang="zh-CN" b="0" i="0" dirty="0">
                <a:solidFill>
                  <a:srgbClr val="BBBEBF"/>
                </a:solidFill>
                <a:effectLst/>
                <a:latin typeface="-apple-system"/>
              </a:rPr>
              <a:t>CC</a:t>
            </a:r>
            <a:r>
              <a:rPr lang="zh-CN" altLang="en-US" b="0" i="0" dirty="0">
                <a:solidFill>
                  <a:srgbClr val="BBBEBF"/>
                </a:solidFill>
                <a:effectLst/>
                <a:latin typeface="-apple-system"/>
              </a:rPr>
              <a:t> 现在有需要的时候他会自己找应该看目录下面的哪些文件</a:t>
            </a:r>
            <a:endParaRPr lang="en-US" altLang="zh-CN" b="0" i="0" dirty="0">
              <a:solidFill>
                <a:srgbClr val="BBBEBF"/>
              </a:solidFill>
              <a:effectLst/>
              <a:latin typeface="-apple-system"/>
            </a:endParaRPr>
          </a:p>
          <a:p>
            <a:pPr algn="l"/>
            <a:endParaRPr lang="en-US" altLang="zh-CN" b="0" i="0" dirty="0">
              <a:solidFill>
                <a:srgbClr val="BBBEBF"/>
              </a:solidFill>
              <a:effectLst/>
              <a:latin typeface="-apple-system"/>
            </a:endParaRPr>
          </a:p>
          <a:p>
            <a:pPr algn="l"/>
            <a:r>
              <a:rPr lang="en" altLang="zh-CN" b="1" dirty="0">
                <a:solidFill>
                  <a:srgbClr val="00427B"/>
                </a:solidFill>
                <a:effectLst/>
              </a:rPr>
              <a:t>L4</a:t>
            </a:r>
            <a:r>
              <a:rPr lang="zh-CN" altLang="en" b="1" dirty="0">
                <a:solidFill>
                  <a:srgbClr val="00427B"/>
                </a:solidFill>
                <a:effectLst/>
              </a:rPr>
              <a:t>（</a:t>
            </a:r>
            <a:r>
              <a:rPr lang="zh-CN" altLang="en-US" b="1" dirty="0">
                <a:solidFill>
                  <a:srgbClr val="00427B"/>
                </a:solidFill>
                <a:effectLst/>
              </a:rPr>
              <a:t>端到端全自动）</a:t>
            </a:r>
            <a:r>
              <a:rPr lang="zh-CN" altLang="en-US" dirty="0">
                <a:effectLst/>
              </a:rPr>
              <a:t>，是当前技术前沿。各种 </a:t>
            </a:r>
            <a:r>
              <a:rPr lang="en" altLang="zh-CN" dirty="0">
                <a:effectLst/>
              </a:rPr>
              <a:t>AI Scientist </a:t>
            </a:r>
            <a:r>
              <a:rPr lang="zh-CN" altLang="en-US" dirty="0">
                <a:effectLst/>
              </a:rPr>
              <a:t>都在这里。给它一个科研目标，它能独立工作数小时乃至数天，产出完整成果。但这种仍然需要认为给他规定课题。</a:t>
            </a:r>
            <a:endParaRPr lang="en-US" altLang="zh-CN" dirty="0">
              <a:effectLst/>
            </a:endParaRPr>
          </a:p>
          <a:p>
            <a:pPr algn="l"/>
            <a:endParaRPr lang="en-US" altLang="zh-CN" b="0" i="0" dirty="0">
              <a:solidFill>
                <a:srgbClr val="BBBEBF"/>
              </a:solidFill>
              <a:effectLst/>
              <a:latin typeface="-apple-system"/>
            </a:endParaRPr>
          </a:p>
          <a:p>
            <a:pPr algn="l"/>
            <a:r>
              <a:rPr lang="en" altLang="zh-CN" b="1" dirty="0">
                <a:solidFill>
                  <a:srgbClr val="00427B"/>
                </a:solidFill>
                <a:effectLst/>
              </a:rPr>
              <a:t>L5</a:t>
            </a:r>
            <a:r>
              <a:rPr lang="zh-CN" altLang="en" b="1" dirty="0">
                <a:solidFill>
                  <a:srgbClr val="00427B"/>
                </a:solidFill>
                <a:effectLst/>
              </a:rPr>
              <a:t>（</a:t>
            </a:r>
            <a:r>
              <a:rPr lang="zh-CN" altLang="en-US" b="1" dirty="0">
                <a:solidFill>
                  <a:srgbClr val="00427B"/>
                </a:solidFill>
                <a:effectLst/>
              </a:rPr>
              <a:t>自主设定研究议程）</a:t>
            </a:r>
            <a:r>
              <a:rPr lang="zh-CN" altLang="en-US" dirty="0">
                <a:effectLst/>
              </a:rPr>
              <a:t>，目前仍是「愿景」。这一层级的系统不只执行研究，还能自己选择研究什么问题、分配资源、在数周到数月的时间跨度里持续积累知识。没有任何现有系统完整实现了 </a:t>
            </a:r>
            <a:r>
              <a:rPr lang="en" altLang="zh-CN" dirty="0">
                <a:effectLst/>
              </a:rPr>
              <a:t>L5</a:t>
            </a:r>
            <a:r>
              <a:rPr lang="zh-CN" altLang="en" dirty="0">
                <a:effectLst/>
              </a:rPr>
              <a:t>，</a:t>
            </a:r>
            <a:r>
              <a:rPr lang="zh-CN" altLang="en-US" dirty="0">
                <a:effectLst/>
              </a:rPr>
              <a:t>但一些苗头已经出现：</a:t>
            </a:r>
            <a:r>
              <a:rPr lang="en" altLang="zh-CN" dirty="0">
                <a:effectLst/>
              </a:rPr>
              <a:t>Google </a:t>
            </a:r>
            <a:r>
              <a:rPr lang="zh-CN" altLang="en-US" dirty="0">
                <a:effectLst/>
              </a:rPr>
              <a:t>的 </a:t>
            </a:r>
            <a:r>
              <a:rPr lang="en" altLang="zh-CN" dirty="0">
                <a:effectLst/>
              </a:rPr>
              <a:t>Co-Scientist </a:t>
            </a:r>
            <a:r>
              <a:rPr lang="zh-CN" altLang="en-US" dirty="0">
                <a:effectLst/>
              </a:rPr>
              <a:t>具备部分自主假设生成能力，</a:t>
            </a:r>
            <a:r>
              <a:rPr lang="en" altLang="zh-CN" dirty="0">
                <a:effectLst/>
              </a:rPr>
              <a:t>DeepMind </a:t>
            </a:r>
            <a:r>
              <a:rPr lang="zh-CN" altLang="en-US" dirty="0">
                <a:effectLst/>
              </a:rPr>
              <a:t>的 </a:t>
            </a:r>
            <a:r>
              <a:rPr lang="en" altLang="zh-CN" dirty="0" err="1">
                <a:effectLst/>
              </a:rPr>
              <a:t>FunSearch</a:t>
            </a:r>
            <a:r>
              <a:rPr lang="en" altLang="zh-CN" dirty="0">
                <a:effectLst/>
              </a:rPr>
              <a:t> </a:t>
            </a:r>
            <a:r>
              <a:rPr lang="zh-CN" altLang="en-US" dirty="0">
                <a:effectLst/>
              </a:rPr>
              <a:t>通过迭代程序搜索发现了真正的数学新知。</a:t>
            </a:r>
            <a:endParaRPr lang="en-US" altLang="zh-CN" b="0" i="0" dirty="0">
              <a:solidFill>
                <a:srgbClr val="BBBEBF"/>
              </a:solidFill>
              <a:effectLst/>
              <a:latin typeface="-apple-system"/>
            </a:endParaRPr>
          </a:p>
          <a:p>
            <a:pPr algn="l"/>
            <a:endParaRPr lang="en-US" altLang="zh-CN" b="0" i="0" dirty="0">
              <a:solidFill>
                <a:srgbClr val="BBBEBF"/>
              </a:solidFill>
              <a:effectLst/>
              <a:latin typeface="-apple-system"/>
            </a:endParaRPr>
          </a:p>
          <a:p>
            <a:pPr algn="l"/>
            <a:endParaRPr lang="en-US" altLang="zh-CN" b="0" i="0" dirty="0">
              <a:solidFill>
                <a:srgbClr val="BBBEBF"/>
              </a:solidFill>
              <a:effectLst/>
              <a:latin typeface="-apple-system"/>
            </a:endParaRPr>
          </a:p>
          <a:p>
            <a:pPr algn="l"/>
            <a:r>
              <a:rPr lang="en" altLang="zh-CN" b="1" i="0" dirty="0">
                <a:solidFill>
                  <a:srgbClr val="BBBEBF"/>
                </a:solidFill>
                <a:effectLst/>
                <a:latin typeface="-apple-system"/>
              </a:rPr>
              <a:t>"The most critical barriers to L5 are not raw capability but persistent knowledge accumulation, reliable self-evaluation, and principled scaling."</a:t>
            </a:r>
            <a:endParaRPr lang="en" altLang="zh-CN" b="0" i="0" dirty="0">
              <a:solidFill>
                <a:srgbClr val="BBBEBF"/>
              </a:solidFill>
              <a:effectLst/>
              <a:latin typeface="-apple-system"/>
            </a:endParaRPr>
          </a:p>
          <a:p>
            <a:pPr algn="l"/>
            <a:r>
              <a:rPr lang="en" altLang="zh-CN" b="0" i="0" dirty="0">
                <a:solidFill>
                  <a:srgbClr val="BBBEBF"/>
                </a:solidFill>
                <a:effectLst/>
                <a:latin typeface="-apple-system"/>
              </a:rPr>
              <a:t>——</a:t>
            </a:r>
            <a:r>
              <a:rPr lang="zh-CN" altLang="en-US" b="0" i="0" dirty="0">
                <a:solidFill>
                  <a:srgbClr val="BBBEBF"/>
                </a:solidFill>
                <a:effectLst/>
                <a:latin typeface="-apple-system"/>
              </a:rPr>
              <a:t>也就是说：执行层面已经没有问题了，阻碍 </a:t>
            </a:r>
            <a:r>
              <a:rPr lang="en" altLang="zh-CN" b="0" i="0" dirty="0">
                <a:solidFill>
                  <a:srgbClr val="BBBEBF"/>
                </a:solidFill>
                <a:effectLst/>
                <a:latin typeface="-apple-system"/>
              </a:rPr>
              <a:t>L5 </a:t>
            </a:r>
            <a:r>
              <a:rPr lang="zh-CN" altLang="en-US" b="0" i="0" dirty="0">
                <a:solidFill>
                  <a:srgbClr val="BBBEBF"/>
                </a:solidFill>
                <a:effectLst/>
                <a:latin typeface="-apple-system"/>
              </a:rPr>
              <a:t>的不是模型不够强，是</a:t>
            </a:r>
            <a:r>
              <a:rPr lang="zh-CN" altLang="en-US" b="1" i="0" dirty="0">
                <a:solidFill>
                  <a:srgbClr val="BBBEBF"/>
                </a:solidFill>
                <a:effectLst/>
                <a:latin typeface="-apple-system"/>
              </a:rPr>
              <a:t>缺乏可靠的</a:t>
            </a:r>
            <a:r>
              <a:rPr lang="en-US" altLang="zh-CN" b="1" i="0" dirty="0">
                <a:solidFill>
                  <a:srgbClr val="BBBEBF"/>
                </a:solidFill>
                <a:effectLst/>
                <a:latin typeface="-apple-system"/>
              </a:rPr>
              <a:t>"</a:t>
            </a:r>
            <a:r>
              <a:rPr lang="zh-CN" altLang="en-US" b="1" i="0" dirty="0">
                <a:solidFill>
                  <a:srgbClr val="BBBEBF"/>
                </a:solidFill>
                <a:effectLst/>
                <a:latin typeface="-apple-system"/>
              </a:rPr>
              <a:t>研究品味</a:t>
            </a:r>
            <a:r>
              <a:rPr lang="en-US" altLang="zh-CN" b="1" i="0" dirty="0">
                <a:solidFill>
                  <a:srgbClr val="BBBEBF"/>
                </a:solidFill>
                <a:effectLst/>
                <a:latin typeface="-apple-system"/>
              </a:rPr>
              <a:t>"</a:t>
            </a:r>
            <a:r>
              <a:rPr lang="zh-CN" altLang="en-US" b="1" i="0" dirty="0">
                <a:solidFill>
                  <a:srgbClr val="BBBEBF"/>
                </a:solidFill>
                <a:effectLst/>
                <a:latin typeface="-apple-system"/>
              </a:rPr>
              <a:t>和持久知识</a:t>
            </a:r>
            <a:r>
              <a:rPr lang="zh-CN" altLang="en-US" b="0" i="0" dirty="0">
                <a:solidFill>
                  <a:srgbClr val="BBBEBF"/>
                </a:solidFill>
                <a:effectLst/>
                <a:latin typeface="-apple-system"/>
              </a:rPr>
              <a:t>。</a:t>
            </a:r>
            <a:endParaRPr lang="en-US" altLang="zh-CN" b="0" i="0" dirty="0">
              <a:solidFill>
                <a:srgbClr val="BBBEBF"/>
              </a:solidFill>
              <a:effectLst/>
              <a:latin typeface="-apple-system"/>
            </a:endParaRPr>
          </a:p>
          <a:p>
            <a:pPr algn="l"/>
            <a:r>
              <a:rPr lang="zh-CN" altLang="en-US" b="0" i="0" dirty="0">
                <a:solidFill>
                  <a:srgbClr val="BBBEBF"/>
                </a:solidFill>
                <a:effectLst/>
                <a:latin typeface="-apple-system"/>
              </a:rPr>
              <a:t>这正是为什么我们今天讲</a:t>
            </a:r>
            <a:r>
              <a:rPr lang="en-US" altLang="zh-CN" b="0" i="0" dirty="0">
                <a:solidFill>
                  <a:srgbClr val="BBBEBF"/>
                </a:solidFill>
                <a:effectLst/>
                <a:latin typeface="-apple-system"/>
              </a:rPr>
              <a:t>"</a:t>
            </a:r>
            <a:r>
              <a:rPr lang="zh-CN" altLang="en-US" b="0" i="0" dirty="0">
                <a:solidFill>
                  <a:srgbClr val="BBBEBF"/>
                </a:solidFill>
                <a:effectLst/>
                <a:latin typeface="-apple-system"/>
              </a:rPr>
              <a:t>人当裁判</a:t>
            </a:r>
            <a:r>
              <a:rPr lang="en-US" altLang="zh-CN" b="0" i="0" dirty="0">
                <a:solidFill>
                  <a:srgbClr val="BBBEBF"/>
                </a:solidFill>
                <a:effectLst/>
                <a:latin typeface="-apple-system"/>
              </a:rPr>
              <a:t>"</a:t>
            </a:r>
            <a:r>
              <a:rPr lang="zh-CN" altLang="en-US" b="0" i="0" dirty="0">
                <a:solidFill>
                  <a:srgbClr val="BBBEBF"/>
                </a:solidFill>
                <a:effectLst/>
                <a:latin typeface="-apple-system"/>
              </a:rPr>
              <a:t>。</a:t>
            </a:r>
          </a:p>
          <a:p>
            <a:pPr algn="l"/>
            <a:endParaRPr lang="en-US" altLang="zh-CN" b="0" i="0" dirty="0">
              <a:solidFill>
                <a:srgbClr val="BBBEBF"/>
              </a:solidFill>
              <a:effectLst/>
              <a:latin typeface="-apple-system"/>
            </a:endParaRPr>
          </a:p>
        </p:txBody>
      </p:sp>
      <p:sp>
        <p:nvSpPr>
          <p:cNvPr id="4" name="灯片编号占位符 3"/>
          <p:cNvSpPr>
            <a:spLocks noGrp="1"/>
          </p:cNvSpPr>
          <p:nvPr>
            <p:ph type="sldNum" sz="quarter" idx="5"/>
          </p:nvPr>
        </p:nvSpPr>
        <p:spPr/>
        <p:txBody>
          <a:bodyPr/>
          <a:lstStyle/>
          <a:p>
            <a:fld id="{C67F1A05-06D9-45E5-A566-DCE3388D6ACE}" type="slidenum">
              <a:rPr lang="zh-CN" altLang="en-US" smtClean="0"/>
              <a:t>2</a:t>
            </a:fld>
            <a:endParaRPr lang="zh-CN" altLang="en-US"/>
          </a:p>
        </p:txBody>
      </p:sp>
    </p:spTree>
    <p:extLst>
      <p:ext uri="{BB962C8B-B14F-4D97-AF65-F5344CB8AC3E}">
        <p14:creationId xmlns:p14="http://schemas.microsoft.com/office/powerpoint/2010/main" val="36831631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b="0" dirty="0">
                <a:solidFill>
                  <a:srgbClr val="BBBEBF"/>
                </a:solidFill>
                <a:effectLst/>
                <a:latin typeface="Menlo" panose="020B0609030804020204" pitchFamily="49" charset="0"/>
              </a:rPr>
              <a:t>回到今天组会的主题，</a:t>
            </a:r>
            <a:r>
              <a:rPr lang="zh-CN" altLang="en-US" b="1" dirty="0">
                <a:solidFill>
                  <a:srgbClr val="C9D1D9"/>
                </a:solidFill>
                <a:effectLst/>
                <a:latin typeface="Menlo" panose="020B0609030804020204" pitchFamily="49" charset="0"/>
              </a:rPr>
              <a:t>让 </a:t>
            </a:r>
            <a:r>
              <a:rPr lang="en" altLang="zh-CN" b="1" dirty="0">
                <a:solidFill>
                  <a:srgbClr val="C9D1D9"/>
                </a:solidFill>
                <a:effectLst/>
                <a:latin typeface="Menlo" panose="020B0609030804020204" pitchFamily="49" charset="0"/>
              </a:rPr>
              <a:t>AI </a:t>
            </a:r>
            <a:r>
              <a:rPr lang="zh-CN" altLang="en-US" b="1" dirty="0">
                <a:solidFill>
                  <a:srgbClr val="C9D1D9"/>
                </a:solidFill>
                <a:effectLst/>
                <a:latin typeface="Menlo" panose="020B0609030804020204" pitchFamily="49" charset="0"/>
              </a:rPr>
              <a:t>打架，人当裁判</a:t>
            </a:r>
            <a:r>
              <a:rPr lang="zh-CN" altLang="en-US" b="0" dirty="0">
                <a:solidFill>
                  <a:srgbClr val="BBBEBF"/>
                </a:solidFill>
                <a:effectLst/>
                <a:latin typeface="Menlo" panose="020B0609030804020204" pitchFamily="49" charset="0"/>
              </a:rPr>
              <a:t>。这个描述，其实是我认为当今我们使用 </a:t>
            </a:r>
            <a:r>
              <a:rPr lang="en" altLang="zh-CN" b="0" dirty="0">
                <a:solidFill>
                  <a:srgbClr val="BBBEBF"/>
                </a:solidFill>
                <a:effectLst/>
                <a:latin typeface="Menlo" panose="020B0609030804020204" pitchFamily="49" charset="0"/>
              </a:rPr>
              <a:t>AI </a:t>
            </a:r>
            <a:r>
              <a:rPr lang="zh-CN" altLang="en-US" b="0" dirty="0">
                <a:solidFill>
                  <a:srgbClr val="BBBEBF"/>
                </a:solidFill>
                <a:effectLst/>
                <a:latin typeface="Menlo" panose="020B0609030804020204" pitchFamily="49" charset="0"/>
              </a:rPr>
              <a:t>工具最正确的打开方式。</a:t>
            </a:r>
            <a:endParaRPr lang="en-US" altLang="zh-CN" b="0" dirty="0">
              <a:solidFill>
                <a:srgbClr val="BBBEBF"/>
              </a:solidFill>
              <a:effectLst/>
              <a:latin typeface="Menlo" panose="020B0609030804020204" pitchFamily="49" charset="0"/>
            </a:endParaRPr>
          </a:p>
          <a:p>
            <a:endParaRPr lang="en-US" altLang="zh-CN" b="0" dirty="0">
              <a:solidFill>
                <a:srgbClr val="BBBEBF"/>
              </a:solidFill>
              <a:effectLst/>
              <a:latin typeface="Menlo" panose="020B0609030804020204" pitchFamily="49" charset="0"/>
            </a:endParaRPr>
          </a:p>
          <a:p>
            <a:endParaRPr lang="en-US" altLang="zh-CN" b="0" dirty="0">
              <a:solidFill>
                <a:srgbClr val="BBBEBF"/>
              </a:solidFill>
              <a:effectLst/>
              <a:latin typeface="Menlo" panose="020B0609030804020204" pitchFamily="49" charset="0"/>
            </a:endParaRPr>
          </a:p>
          <a:p>
            <a:r>
              <a:rPr lang="zh-CN" altLang="en-US" b="0" dirty="0">
                <a:solidFill>
                  <a:srgbClr val="BBBEBF"/>
                </a:solidFill>
                <a:effectLst/>
                <a:latin typeface="Menlo" panose="020B0609030804020204" pitchFamily="49" charset="0"/>
              </a:rPr>
              <a:t>从我们自己的使用体验来看，过去几年我们大致经历了下面这些</a:t>
            </a:r>
            <a:r>
              <a:rPr lang="en-US" altLang="zh-CN" b="0" dirty="0">
                <a:solidFill>
                  <a:srgbClr val="BBBEBF"/>
                </a:solidFill>
                <a:effectLst/>
                <a:latin typeface="Menlo" panose="020B0609030804020204" pitchFamily="49" charset="0"/>
              </a:rPr>
              <a:t>AI</a:t>
            </a:r>
            <a:r>
              <a:rPr lang="zh-CN" altLang="en-US" b="0" dirty="0">
                <a:solidFill>
                  <a:srgbClr val="BBBEBF"/>
                </a:solidFill>
                <a:effectLst/>
                <a:latin typeface="Menlo" panose="020B0609030804020204" pitchFamily="49" charset="0"/>
              </a:rPr>
              <a:t>产品形态的演进</a:t>
            </a:r>
          </a:p>
          <a:p>
            <a:pPr algn="l"/>
            <a:endParaRPr lang="en-US" altLang="zh-CN" b="0" i="0" dirty="0">
              <a:solidFill>
                <a:srgbClr val="BBBEBF"/>
              </a:solidFill>
              <a:effectLst/>
              <a:latin typeface="-apple-system"/>
            </a:endParaRPr>
          </a:p>
          <a:p>
            <a:r>
              <a:rPr lang="zh-CN" altLang="en-US" b="1" dirty="0">
                <a:solidFill>
                  <a:srgbClr val="BBBEBF"/>
                </a:solidFill>
                <a:effectLst/>
                <a:latin typeface="Menlo" panose="020B0609030804020204" pitchFamily="49" charset="0"/>
              </a:rPr>
              <a:t>第一阶段，</a:t>
            </a:r>
            <a:r>
              <a:rPr lang="en-US" altLang="zh-CN" b="1" dirty="0">
                <a:solidFill>
                  <a:srgbClr val="BBBEBF"/>
                </a:solidFill>
                <a:effectLst/>
                <a:latin typeface="Menlo" panose="020B0609030804020204" pitchFamily="49" charset="0"/>
              </a:rPr>
              <a:t>2022 </a:t>
            </a:r>
            <a:r>
              <a:rPr lang="zh-CN" altLang="en-US" b="1" dirty="0">
                <a:solidFill>
                  <a:srgbClr val="BBBEBF"/>
                </a:solidFill>
                <a:effectLst/>
                <a:latin typeface="Menlo" panose="020B0609030804020204" pitchFamily="49" charset="0"/>
              </a:rPr>
              <a:t>年。</a:t>
            </a:r>
            <a:r>
              <a:rPr lang="en" altLang="zh-CN" b="0" dirty="0">
                <a:solidFill>
                  <a:srgbClr val="BBBEBF"/>
                </a:solidFill>
                <a:effectLst/>
                <a:latin typeface="Menlo" panose="020B0609030804020204" pitchFamily="49" charset="0"/>
              </a:rPr>
              <a:t>LLM </a:t>
            </a:r>
            <a:r>
              <a:rPr lang="zh-CN" altLang="en-US" b="0" dirty="0">
                <a:solidFill>
                  <a:srgbClr val="BBBEBF"/>
                </a:solidFill>
                <a:effectLst/>
                <a:latin typeface="Menlo" panose="020B0609030804020204" pitchFamily="49" charset="0"/>
              </a:rPr>
              <a:t>第一次有了消费级 </a:t>
            </a:r>
            <a:r>
              <a:rPr lang="en" altLang="zh-CN" b="0" dirty="0">
                <a:solidFill>
                  <a:srgbClr val="BBBEBF"/>
                </a:solidFill>
                <a:effectLst/>
                <a:latin typeface="Menlo" panose="020B0609030804020204" pitchFamily="49" charset="0"/>
              </a:rPr>
              <a:t>UI——ChatGPT</a:t>
            </a:r>
            <a:r>
              <a:rPr lang="zh-CN" altLang="en" b="0" dirty="0">
                <a:solidFill>
                  <a:srgbClr val="BBBEBF"/>
                </a:solidFill>
                <a:effectLst/>
                <a:latin typeface="Menlo" panose="020B0609030804020204" pitchFamily="49" charset="0"/>
              </a:rPr>
              <a:t>。</a:t>
            </a:r>
            <a:r>
              <a:rPr lang="zh-CN" altLang="en-US" b="0" dirty="0">
                <a:solidFill>
                  <a:srgbClr val="BBBEBF"/>
                </a:solidFill>
                <a:effectLst/>
                <a:latin typeface="Menlo" panose="020B0609030804020204" pitchFamily="49" charset="0"/>
              </a:rPr>
              <a:t>从这里开始人们对</a:t>
            </a:r>
            <a:r>
              <a:rPr lang="en" altLang="zh-CN" b="0" dirty="0">
                <a:solidFill>
                  <a:srgbClr val="BBBEBF"/>
                </a:solidFill>
                <a:effectLst/>
                <a:latin typeface="Menlo" panose="020B0609030804020204" pitchFamily="49" charset="0"/>
              </a:rPr>
              <a:t>LLM</a:t>
            </a:r>
            <a:r>
              <a:rPr lang="zh-CN" altLang="en-US" b="0" dirty="0">
                <a:solidFill>
                  <a:srgbClr val="BBBEBF"/>
                </a:solidFill>
                <a:effectLst/>
                <a:latin typeface="Menlo" panose="020B0609030804020204" pitchFamily="49" charset="0"/>
              </a:rPr>
              <a:t>有了广泛认识</a:t>
            </a:r>
          </a:p>
          <a:p>
            <a:r>
              <a:rPr lang="zh-CN" altLang="en-US" b="0" dirty="0">
                <a:solidFill>
                  <a:srgbClr val="BBBEBF"/>
                </a:solidFill>
                <a:effectLst/>
                <a:latin typeface="Menlo" panose="020B0609030804020204" pitchFamily="49" charset="0"/>
              </a:rPr>
              <a:t>但它有一个根本瓶颈</a:t>
            </a:r>
            <a:r>
              <a:rPr lang="en-US" altLang="zh-CN" b="0" dirty="0">
                <a:solidFill>
                  <a:srgbClr val="BBBEBF"/>
                </a:solidFill>
                <a:effectLst/>
                <a:latin typeface="Menlo" panose="020B0609030804020204" pitchFamily="49" charset="0"/>
              </a:rPr>
              <a:t>——</a:t>
            </a:r>
            <a:r>
              <a:rPr lang="zh-CN" altLang="en-US" b="0" dirty="0">
                <a:solidFill>
                  <a:srgbClr val="BBBEBF"/>
                </a:solidFill>
                <a:effectLst/>
                <a:latin typeface="Menlo" panose="020B0609030804020204" pitchFamily="49" charset="0"/>
              </a:rPr>
              <a:t>你的所有工作流都被卡在</a:t>
            </a:r>
            <a:r>
              <a:rPr lang="en-US" altLang="zh-CN" b="0" dirty="0">
                <a:solidFill>
                  <a:srgbClr val="BBBEBF"/>
                </a:solidFill>
                <a:effectLst/>
                <a:latin typeface="Menlo" panose="020B0609030804020204" pitchFamily="49" charset="0"/>
              </a:rPr>
              <a:t>“</a:t>
            </a:r>
            <a:r>
              <a:rPr lang="zh-CN" altLang="en-US" b="0" dirty="0">
                <a:solidFill>
                  <a:srgbClr val="BBBEBF"/>
                </a:solidFill>
                <a:effectLst/>
                <a:latin typeface="Menlo" panose="020B0609030804020204" pitchFamily="49" charset="0"/>
              </a:rPr>
              <a:t>复制问题进去 </a:t>
            </a:r>
            <a:r>
              <a:rPr lang="en-US" altLang="zh-CN" b="0" dirty="0">
                <a:solidFill>
                  <a:srgbClr val="BBBEBF"/>
                </a:solidFill>
                <a:effectLst/>
                <a:latin typeface="Menlo" panose="020B0609030804020204" pitchFamily="49" charset="0"/>
              </a:rPr>
              <a:t>/ </a:t>
            </a:r>
            <a:r>
              <a:rPr lang="zh-CN" altLang="en-US" b="0" dirty="0">
                <a:solidFill>
                  <a:srgbClr val="BBBEBF"/>
                </a:solidFill>
                <a:effectLst/>
                <a:latin typeface="Menlo" panose="020B0609030804020204" pitchFamily="49" charset="0"/>
              </a:rPr>
              <a:t>复制答案出来</a:t>
            </a:r>
            <a:r>
              <a:rPr lang="en-US" altLang="zh-CN" b="0" dirty="0">
                <a:solidFill>
                  <a:srgbClr val="BBBEBF"/>
                </a:solidFill>
                <a:effectLst/>
                <a:latin typeface="Menlo" panose="020B0609030804020204" pitchFamily="49" charset="0"/>
              </a:rPr>
              <a:t>”</a:t>
            </a:r>
            <a:r>
              <a:rPr lang="zh-CN" altLang="en-US" b="0" dirty="0">
                <a:solidFill>
                  <a:srgbClr val="BBBEBF"/>
                </a:solidFill>
                <a:effectLst/>
                <a:latin typeface="Menlo" panose="020B0609030804020204" pitchFamily="49" charset="0"/>
              </a:rPr>
              <a:t>。模型很强，但它不在你做事的地方（</a:t>
            </a:r>
            <a:r>
              <a:rPr lang="en-US" altLang="zh-CN" b="0" dirty="0" err="1">
                <a:solidFill>
                  <a:srgbClr val="BBBEBF"/>
                </a:solidFill>
                <a:effectLst/>
                <a:latin typeface="Menlo" panose="020B0609030804020204" pitchFamily="49" charset="0"/>
              </a:rPr>
              <a:t>VScode</a:t>
            </a:r>
            <a:r>
              <a:rPr lang="zh-CN" altLang="en-US" b="0" dirty="0">
                <a:solidFill>
                  <a:srgbClr val="BBBEBF"/>
                </a:solidFill>
                <a:effectLst/>
                <a:latin typeface="Menlo" panose="020B0609030804020204" pitchFamily="49" charset="0"/>
              </a:rPr>
              <a:t>）。所以下一阶演进的方向是必然的</a:t>
            </a:r>
            <a:r>
              <a:rPr lang="en-US" altLang="zh-CN" b="0" dirty="0">
                <a:solidFill>
                  <a:srgbClr val="BBBEBF"/>
                </a:solidFill>
                <a:effectLst/>
                <a:latin typeface="Menlo" panose="020B0609030804020204" pitchFamily="49" charset="0"/>
              </a:rPr>
              <a:t>——</a:t>
            </a:r>
            <a:r>
              <a:rPr lang="zh-CN" altLang="en-US" b="1" dirty="0">
                <a:solidFill>
                  <a:srgbClr val="C9D1D9"/>
                </a:solidFill>
                <a:effectLst/>
                <a:latin typeface="Menlo" panose="020B0609030804020204" pitchFamily="49" charset="0"/>
              </a:rPr>
              <a:t>**</a:t>
            </a:r>
            <a:r>
              <a:rPr lang="en" altLang="zh-CN" b="1" dirty="0">
                <a:solidFill>
                  <a:srgbClr val="C9D1D9"/>
                </a:solidFill>
                <a:effectLst/>
                <a:latin typeface="Menlo" panose="020B0609030804020204" pitchFamily="49" charset="0"/>
              </a:rPr>
              <a:t>AI </a:t>
            </a:r>
            <a:r>
              <a:rPr lang="zh-CN" altLang="en-US" b="1" dirty="0">
                <a:solidFill>
                  <a:srgbClr val="C9D1D9"/>
                </a:solidFill>
                <a:effectLst/>
                <a:latin typeface="Menlo" panose="020B0609030804020204" pitchFamily="49" charset="0"/>
              </a:rPr>
              <a:t>必须走进你做事的地方**</a:t>
            </a:r>
            <a:r>
              <a:rPr lang="zh-CN" altLang="en-US" b="0" dirty="0">
                <a:solidFill>
                  <a:srgbClr val="BBBEBF"/>
                </a:solidFill>
                <a:effectLst/>
                <a:latin typeface="Menlo" panose="020B0609030804020204" pitchFamily="49" charset="0"/>
              </a:rPr>
              <a:t>。</a:t>
            </a:r>
          </a:p>
          <a:p>
            <a:pPr algn="l"/>
            <a:endParaRPr lang="en-US" altLang="zh-CN" b="0" i="0" dirty="0">
              <a:solidFill>
                <a:srgbClr val="BBBEBF"/>
              </a:solidFill>
              <a:effectLst/>
              <a:latin typeface="-apple-system"/>
            </a:endParaRPr>
          </a:p>
          <a:p>
            <a:pPr algn="l"/>
            <a:endParaRPr lang="en-US" altLang="zh-CN" b="0" i="0" dirty="0">
              <a:solidFill>
                <a:srgbClr val="BBBEBF"/>
              </a:solidFill>
              <a:effectLst/>
              <a:latin typeface="-apple-system"/>
            </a:endParaRPr>
          </a:p>
          <a:p>
            <a:r>
              <a:rPr lang="zh-CN" altLang="en-US" b="1" dirty="0">
                <a:solidFill>
                  <a:srgbClr val="C9D1D9"/>
                </a:solidFill>
                <a:effectLst/>
                <a:latin typeface="Menlo" panose="020B0609030804020204" pitchFamily="49" charset="0"/>
              </a:rPr>
              <a:t>第二阶段，</a:t>
            </a:r>
            <a:r>
              <a:rPr lang="en-US" altLang="zh-CN" b="1" dirty="0">
                <a:solidFill>
                  <a:srgbClr val="C9D1D9"/>
                </a:solidFill>
                <a:effectLst/>
                <a:latin typeface="Menlo" panose="020B0609030804020204" pitchFamily="49" charset="0"/>
              </a:rPr>
              <a:t>2024 </a:t>
            </a:r>
            <a:r>
              <a:rPr lang="zh-CN" altLang="en-US" b="1" dirty="0">
                <a:solidFill>
                  <a:srgbClr val="C9D1D9"/>
                </a:solidFill>
                <a:effectLst/>
                <a:latin typeface="Menlo" panose="020B0609030804020204" pitchFamily="49" charset="0"/>
              </a:rPr>
              <a:t>到 </a:t>
            </a:r>
            <a:r>
              <a:rPr lang="en-US" altLang="zh-CN" b="1" dirty="0">
                <a:solidFill>
                  <a:srgbClr val="C9D1D9"/>
                </a:solidFill>
                <a:effectLst/>
                <a:latin typeface="Menlo" panose="020B0609030804020204" pitchFamily="49" charset="0"/>
              </a:rPr>
              <a:t>2025</a:t>
            </a:r>
            <a:r>
              <a:rPr lang="zh-CN" altLang="en-US" b="0" dirty="0">
                <a:solidFill>
                  <a:srgbClr val="BBBEBF"/>
                </a:solidFill>
                <a:effectLst/>
                <a:latin typeface="Menlo" panose="020B0609030804020204" pitchFamily="49" charset="0"/>
              </a:rPr>
              <a:t>。这一阶我把它叫做</a:t>
            </a:r>
            <a:r>
              <a:rPr lang="en-US" altLang="zh-CN" b="0" dirty="0">
                <a:solidFill>
                  <a:srgbClr val="BBBEBF"/>
                </a:solidFill>
                <a:effectLst/>
                <a:latin typeface="Menlo" panose="020B0609030804020204" pitchFamily="49" charset="0"/>
              </a:rPr>
              <a:t>“</a:t>
            </a:r>
            <a:r>
              <a:rPr lang="en" altLang="zh-CN" b="0" dirty="0">
                <a:solidFill>
                  <a:srgbClr val="BBBEBF"/>
                </a:solidFill>
                <a:effectLst/>
                <a:latin typeface="Menlo" panose="020B0609030804020204" pitchFamily="49" charset="0"/>
              </a:rPr>
              <a:t>AI </a:t>
            </a:r>
            <a:r>
              <a:rPr lang="zh-CN" altLang="en-US" b="0" dirty="0">
                <a:solidFill>
                  <a:srgbClr val="BBBEBF"/>
                </a:solidFill>
                <a:effectLst/>
                <a:latin typeface="Menlo" panose="020B0609030804020204" pitchFamily="49" charset="0"/>
              </a:rPr>
              <a:t>长手</a:t>
            </a:r>
            <a:r>
              <a:rPr lang="en-US" altLang="zh-CN" b="0" dirty="0">
                <a:solidFill>
                  <a:srgbClr val="BBBEBF"/>
                </a:solidFill>
                <a:effectLst/>
                <a:latin typeface="Menlo" panose="020B0609030804020204" pitchFamily="49" charset="0"/>
              </a:rPr>
              <a:t>”——</a:t>
            </a:r>
            <a:r>
              <a:rPr lang="en" altLang="zh-CN" b="0" dirty="0">
                <a:solidFill>
                  <a:srgbClr val="BBBEBF"/>
                </a:solidFill>
                <a:effectLst/>
                <a:latin typeface="Menlo" panose="020B0609030804020204" pitchFamily="49" charset="0"/>
              </a:rPr>
              <a:t>AI </a:t>
            </a:r>
            <a:r>
              <a:rPr lang="zh-CN" altLang="en-US" b="0" dirty="0">
                <a:solidFill>
                  <a:srgbClr val="BBBEBF"/>
                </a:solidFill>
                <a:effectLst/>
                <a:latin typeface="Menlo" panose="020B0609030804020204" pitchFamily="49" charset="0"/>
              </a:rPr>
              <a:t>第一次能看到你的代码项目的上下文、能直接改你的文件。代表性的产品包括：</a:t>
            </a:r>
            <a:r>
              <a:rPr lang="en" altLang="zh-CN" b="0" dirty="0">
                <a:solidFill>
                  <a:srgbClr val="BBBEBF"/>
                </a:solidFill>
                <a:effectLst/>
                <a:latin typeface="Menlo" panose="020B0609030804020204" pitchFamily="49" charset="0"/>
              </a:rPr>
              <a:t>Cursor </a:t>
            </a:r>
            <a:r>
              <a:rPr lang="zh-CN" altLang="en-US" b="0" dirty="0">
                <a:solidFill>
                  <a:srgbClr val="BBBEBF"/>
                </a:solidFill>
                <a:effectLst/>
                <a:latin typeface="Menlo" panose="020B0609030804020204" pitchFamily="49" charset="0"/>
              </a:rPr>
              <a:t>和 </a:t>
            </a:r>
            <a:r>
              <a:rPr lang="en" altLang="zh-CN" b="0" dirty="0">
                <a:solidFill>
                  <a:srgbClr val="BBBEBF"/>
                </a:solidFill>
                <a:effectLst/>
                <a:latin typeface="Menlo" panose="020B0609030804020204" pitchFamily="49" charset="0"/>
              </a:rPr>
              <a:t>Claude Code</a:t>
            </a:r>
            <a:r>
              <a:rPr lang="zh-CN" altLang="en" b="0" dirty="0">
                <a:solidFill>
                  <a:srgbClr val="BBBEBF"/>
                </a:solidFill>
                <a:effectLst/>
                <a:latin typeface="Menlo" panose="020B0609030804020204" pitchFamily="49" charset="0"/>
              </a:rPr>
              <a:t>，</a:t>
            </a:r>
            <a:r>
              <a:rPr lang="zh-CN" altLang="en-US" b="0" dirty="0">
                <a:solidFill>
                  <a:srgbClr val="BBBEBF"/>
                </a:solidFill>
                <a:effectLst/>
                <a:latin typeface="Menlo" panose="020B0609030804020204" pitchFamily="49" charset="0"/>
              </a:rPr>
              <a:t>相信大家这学期都已经广泛使用了</a:t>
            </a:r>
          </a:p>
          <a:p>
            <a:r>
              <a:rPr lang="zh-CN" altLang="en-US" b="0" dirty="0">
                <a:solidFill>
                  <a:srgbClr val="BBBEBF"/>
                </a:solidFill>
                <a:effectLst/>
                <a:latin typeface="Menlo" panose="020B0609030804020204" pitchFamily="49" charset="0"/>
              </a:rPr>
              <a:t>为什么大家现在更喜欢 </a:t>
            </a:r>
            <a:r>
              <a:rPr lang="en" altLang="zh-CN" b="0" dirty="0">
                <a:solidFill>
                  <a:srgbClr val="BBBEBF"/>
                </a:solidFill>
                <a:effectLst/>
                <a:latin typeface="Menlo" panose="020B0609030804020204" pitchFamily="49" charset="0"/>
              </a:rPr>
              <a:t>Claude Code</a:t>
            </a:r>
            <a:r>
              <a:rPr lang="zh-CN" altLang="en" b="0" dirty="0">
                <a:solidFill>
                  <a:srgbClr val="BBBEBF"/>
                </a:solidFill>
                <a:effectLst/>
                <a:latin typeface="Menlo" panose="020B0609030804020204" pitchFamily="49" charset="0"/>
              </a:rPr>
              <a:t>？</a:t>
            </a:r>
            <a:r>
              <a:rPr lang="zh-CN" altLang="en-US" b="0" dirty="0">
                <a:solidFill>
                  <a:srgbClr val="BBBEBF"/>
                </a:solidFill>
                <a:effectLst/>
                <a:latin typeface="Menlo" panose="020B0609030804020204" pitchFamily="49" charset="0"/>
              </a:rPr>
              <a:t>最大的原因就是它终于能在你睡觉时跑长任务。（当然这么说有点夸张，但其实也差不多，大多数时间我们都在一路 </a:t>
            </a:r>
            <a:r>
              <a:rPr lang="en-US" altLang="zh-CN" b="0" dirty="0">
                <a:solidFill>
                  <a:srgbClr val="BBBEBF"/>
                </a:solidFill>
                <a:effectLst/>
                <a:latin typeface="Menlo" panose="020B0609030804020204" pitchFamily="49" charset="0"/>
              </a:rPr>
              <a:t>yes</a:t>
            </a:r>
            <a:r>
              <a:rPr lang="zh-CN" altLang="en-US" b="0" dirty="0">
                <a:solidFill>
                  <a:srgbClr val="BBBEBF"/>
                </a:solidFill>
                <a:effectLst/>
                <a:latin typeface="Menlo" panose="020B0609030804020204" pitchFamily="49" charset="0"/>
              </a:rPr>
              <a:t> 很少说 </a:t>
            </a:r>
            <a:r>
              <a:rPr lang="en-US" altLang="zh-CN" b="0" dirty="0">
                <a:solidFill>
                  <a:srgbClr val="BBBEBF"/>
                </a:solidFill>
                <a:effectLst/>
                <a:latin typeface="Menlo" panose="020B0609030804020204" pitchFamily="49" charset="0"/>
              </a:rPr>
              <a:t>no</a:t>
            </a:r>
            <a:r>
              <a:rPr lang="zh-CN" altLang="en-US" b="0" dirty="0">
                <a:solidFill>
                  <a:srgbClr val="BBBEBF"/>
                </a:solidFill>
                <a:effectLst/>
                <a:latin typeface="Menlo" panose="020B0609030804020204" pitchFamily="49" charset="0"/>
              </a:rPr>
              <a:t>）</a:t>
            </a:r>
          </a:p>
          <a:p>
            <a:r>
              <a:rPr lang="zh-CN" altLang="en-US" b="0" dirty="0">
                <a:solidFill>
                  <a:srgbClr val="BBBEBF"/>
                </a:solidFill>
                <a:effectLst/>
                <a:latin typeface="Menlo" panose="020B0609030804020204" pitchFamily="49" charset="0"/>
              </a:rPr>
              <a:t>补充一点，这种能力跃迁一定程度上是找到了</a:t>
            </a:r>
            <a:r>
              <a:rPr lang="en" altLang="zh-CN" b="0" dirty="0">
                <a:solidFill>
                  <a:srgbClr val="BBBEBF"/>
                </a:solidFill>
                <a:effectLst/>
                <a:latin typeface="Menlo" panose="020B0609030804020204" pitchFamily="49" charset="0"/>
              </a:rPr>
              <a:t>LLM</a:t>
            </a:r>
            <a:r>
              <a:rPr lang="zh-CN" altLang="en-US" b="0" dirty="0">
                <a:solidFill>
                  <a:srgbClr val="BBBEBF"/>
                </a:solidFill>
                <a:effectLst/>
                <a:latin typeface="Menlo" panose="020B0609030804020204" pitchFamily="49" charset="0"/>
              </a:rPr>
              <a:t>最合适的使用场景</a:t>
            </a:r>
            <a:r>
              <a:rPr lang="en-US" altLang="zh-CN" b="0" dirty="0">
                <a:solidFill>
                  <a:srgbClr val="BBBEBF"/>
                </a:solidFill>
                <a:effectLst/>
                <a:latin typeface="Menlo" panose="020B0609030804020204" pitchFamily="49" charset="0"/>
              </a:rPr>
              <a:t>——</a:t>
            </a:r>
            <a:r>
              <a:rPr lang="en" altLang="zh-CN" b="0" dirty="0">
                <a:solidFill>
                  <a:srgbClr val="BBBEBF"/>
                </a:solidFill>
                <a:effectLst/>
                <a:latin typeface="Menlo" panose="020B0609030804020204" pitchFamily="49" charset="0"/>
              </a:rPr>
              <a:t>Code</a:t>
            </a:r>
            <a:r>
              <a:rPr lang="zh-CN" altLang="en" b="0" dirty="0">
                <a:solidFill>
                  <a:srgbClr val="BBBEBF"/>
                </a:solidFill>
                <a:effectLst/>
                <a:latin typeface="Menlo" panose="020B0609030804020204" pitchFamily="49" charset="0"/>
              </a:rPr>
              <a:t>（</a:t>
            </a:r>
            <a:r>
              <a:rPr lang="zh-CN" altLang="en-US" b="0" dirty="0">
                <a:solidFill>
                  <a:srgbClr val="BBBEBF"/>
                </a:solidFill>
                <a:effectLst/>
                <a:latin typeface="Menlo" panose="020B0609030804020204" pitchFamily="49" charset="0"/>
              </a:rPr>
              <a:t>语料</a:t>
            </a:r>
            <a:r>
              <a:rPr lang="en-US" altLang="zh-CN" b="0" dirty="0">
                <a:solidFill>
                  <a:srgbClr val="BBBEBF"/>
                </a:solidFill>
                <a:effectLst/>
                <a:latin typeface="Menlo" panose="020B0609030804020204" pitchFamily="49" charset="0"/>
              </a:rPr>
              <a:t>+</a:t>
            </a:r>
            <a:r>
              <a:rPr lang="zh-CN" altLang="en-US" b="0" dirty="0">
                <a:solidFill>
                  <a:srgbClr val="BBBEBF"/>
                </a:solidFill>
                <a:effectLst/>
                <a:latin typeface="Menlo" panose="020B0609030804020204" pitchFamily="49" charset="0"/>
              </a:rPr>
              <a:t>可验证），前一部分确保预训练能做好，后一部分确保后训练能做好。</a:t>
            </a:r>
            <a:endParaRPr lang="en-US" altLang="zh-CN" b="0" dirty="0">
              <a:solidFill>
                <a:srgbClr val="BBBEBF"/>
              </a:solidFill>
              <a:effectLst/>
              <a:latin typeface="Menlo" panose="020B0609030804020204" pitchFamily="49" charset="0"/>
            </a:endParaRPr>
          </a:p>
          <a:p>
            <a:r>
              <a:rPr lang="zh-CN" altLang="en-US" b="0" dirty="0">
                <a:solidFill>
                  <a:srgbClr val="BBBEBF"/>
                </a:solidFill>
                <a:effectLst/>
                <a:latin typeface="Menlo" panose="020B0609030804020204" pitchFamily="49" charset="0"/>
              </a:rPr>
              <a:t>另一种可验证的东西是数学，但他语料不够，用</a:t>
            </a:r>
            <a:r>
              <a:rPr lang="en" altLang="zh-CN" b="0" dirty="0">
                <a:solidFill>
                  <a:srgbClr val="BBBEBF"/>
                </a:solidFill>
                <a:effectLst/>
                <a:latin typeface="Menlo" panose="020B0609030804020204" pitchFamily="49" charset="0"/>
              </a:rPr>
              <a:t>lean</a:t>
            </a:r>
            <a:r>
              <a:rPr lang="zh-CN" altLang="en-US" b="0" dirty="0">
                <a:solidFill>
                  <a:srgbClr val="BBBEBF"/>
                </a:solidFill>
                <a:effectLst/>
                <a:latin typeface="Menlo" panose="020B0609030804020204" pitchFamily="49" charset="0"/>
              </a:rPr>
              <a:t>进行形式化</a:t>
            </a:r>
          </a:p>
          <a:p>
            <a:r>
              <a:rPr lang="zh-CN" altLang="en-US" b="0" dirty="0">
                <a:solidFill>
                  <a:srgbClr val="BBBEBF"/>
                </a:solidFill>
                <a:effectLst/>
                <a:latin typeface="Menlo" panose="020B0609030804020204" pitchFamily="49" charset="0"/>
              </a:rPr>
              <a:t>这种产品形态的缺陷是，模型偏好一定是使用者的偏好吗？（</a:t>
            </a:r>
            <a:r>
              <a:rPr lang="en" altLang="zh-CN" b="0" dirty="0">
                <a:solidFill>
                  <a:srgbClr val="BBBEBF"/>
                </a:solidFill>
                <a:effectLst/>
                <a:latin typeface="Menlo" panose="020B0609030804020204" pitchFamily="49" charset="0"/>
              </a:rPr>
              <a:t>thinking machine lab</a:t>
            </a:r>
            <a:r>
              <a:rPr lang="zh-CN" altLang="en" b="0" dirty="0">
                <a:solidFill>
                  <a:srgbClr val="BBBEBF"/>
                </a:solidFill>
                <a:effectLst/>
                <a:latin typeface="Menlo" panose="020B0609030804020204" pitchFamily="49" charset="0"/>
              </a:rPr>
              <a:t>）</a:t>
            </a:r>
          </a:p>
          <a:p>
            <a:pPr algn="l"/>
            <a:endParaRPr lang="en-US" altLang="zh-CN" b="0" i="0" dirty="0">
              <a:solidFill>
                <a:srgbClr val="BBBEBF"/>
              </a:solidFill>
              <a:effectLst/>
              <a:latin typeface="-apple-system"/>
            </a:endParaRPr>
          </a:p>
          <a:p>
            <a:pPr algn="l"/>
            <a:endParaRPr lang="en-US" altLang="zh-CN" b="0" i="0" dirty="0">
              <a:solidFill>
                <a:srgbClr val="BBBEBF"/>
              </a:solidFill>
              <a:effectLst/>
              <a:latin typeface="-apple-system"/>
            </a:endParaRPr>
          </a:p>
          <a:p>
            <a:r>
              <a:rPr lang="zh-CN" altLang="en-US" b="1" dirty="0">
                <a:solidFill>
                  <a:srgbClr val="C9D1D9"/>
                </a:solidFill>
                <a:effectLst/>
                <a:latin typeface="Menlo" panose="020B0609030804020204" pitchFamily="49" charset="0"/>
              </a:rPr>
              <a:t>第三阶段，</a:t>
            </a:r>
            <a:r>
              <a:rPr lang="en-US" altLang="zh-CN" b="1" dirty="0">
                <a:solidFill>
                  <a:srgbClr val="C9D1D9"/>
                </a:solidFill>
                <a:effectLst/>
                <a:latin typeface="Menlo" panose="020B0609030804020204" pitchFamily="49" charset="0"/>
              </a:rPr>
              <a:t>2025 </a:t>
            </a:r>
            <a:r>
              <a:rPr lang="zh-CN" altLang="en-US" b="1" dirty="0">
                <a:solidFill>
                  <a:srgbClr val="C9D1D9"/>
                </a:solidFill>
                <a:effectLst/>
                <a:latin typeface="Menlo" panose="020B0609030804020204" pitchFamily="49" charset="0"/>
              </a:rPr>
              <a:t>到 </a:t>
            </a:r>
            <a:r>
              <a:rPr lang="en-US" altLang="zh-CN" b="1" dirty="0">
                <a:solidFill>
                  <a:srgbClr val="C9D1D9"/>
                </a:solidFill>
                <a:effectLst/>
                <a:latin typeface="Menlo" panose="020B0609030804020204" pitchFamily="49" charset="0"/>
              </a:rPr>
              <a:t>2026</a:t>
            </a:r>
            <a:r>
              <a:rPr lang="zh-CN" altLang="en-US" b="0" dirty="0">
                <a:solidFill>
                  <a:srgbClr val="BBBEBF"/>
                </a:solidFill>
                <a:effectLst/>
                <a:latin typeface="Menlo" panose="020B0609030804020204" pitchFamily="49" charset="0"/>
              </a:rPr>
              <a:t>。这就是我说的</a:t>
            </a:r>
            <a:r>
              <a:rPr lang="en-US" altLang="zh-CN" b="0" dirty="0">
                <a:solidFill>
                  <a:srgbClr val="BBBEBF"/>
                </a:solidFill>
                <a:effectLst/>
                <a:latin typeface="Menlo" panose="020B0609030804020204" pitchFamily="49" charset="0"/>
              </a:rPr>
              <a:t>"</a:t>
            </a:r>
            <a:r>
              <a:rPr lang="en" altLang="zh-CN" b="0" dirty="0">
                <a:solidFill>
                  <a:srgbClr val="BBBEBF"/>
                </a:solidFill>
                <a:effectLst/>
                <a:latin typeface="Menlo" panose="020B0609030804020204" pitchFamily="49" charset="0"/>
              </a:rPr>
              <a:t>AI </a:t>
            </a:r>
            <a:r>
              <a:rPr lang="zh-CN" altLang="en-US" b="0" dirty="0">
                <a:solidFill>
                  <a:srgbClr val="BBBEBF"/>
                </a:solidFill>
                <a:effectLst/>
                <a:latin typeface="Menlo" panose="020B0609030804020204" pitchFamily="49" charset="0"/>
              </a:rPr>
              <a:t>打架</a:t>
            </a:r>
            <a:r>
              <a:rPr lang="en-US" altLang="zh-CN" b="0" dirty="0">
                <a:solidFill>
                  <a:srgbClr val="BBBEBF"/>
                </a:solidFill>
                <a:effectLst/>
                <a:latin typeface="Menlo" panose="020B0609030804020204" pitchFamily="49" charset="0"/>
              </a:rPr>
              <a:t>"</a:t>
            </a:r>
            <a:r>
              <a:rPr lang="zh-CN" altLang="en-US" b="0" dirty="0">
                <a:solidFill>
                  <a:srgbClr val="BBBEBF"/>
                </a:solidFill>
                <a:effectLst/>
                <a:latin typeface="Menlo" panose="020B0609030804020204" pitchFamily="49" charset="0"/>
              </a:rPr>
              <a:t>。</a:t>
            </a:r>
          </a:p>
          <a:p>
            <a:r>
              <a:rPr lang="zh-CN" altLang="en-US" b="0" dirty="0">
                <a:solidFill>
                  <a:srgbClr val="BBBEBF"/>
                </a:solidFill>
                <a:effectLst/>
                <a:latin typeface="Menlo" panose="020B0609030804020204" pitchFamily="49" charset="0"/>
              </a:rPr>
              <a:t>这里的</a:t>
            </a:r>
            <a:r>
              <a:rPr lang="en-US" altLang="zh-CN" b="0" dirty="0">
                <a:solidFill>
                  <a:srgbClr val="BBBEBF"/>
                </a:solidFill>
                <a:effectLst/>
                <a:latin typeface="Menlo" panose="020B0609030804020204" pitchFamily="49" charset="0"/>
              </a:rPr>
              <a:t>“</a:t>
            </a:r>
            <a:r>
              <a:rPr lang="zh-CN" altLang="en-US" b="0" dirty="0">
                <a:solidFill>
                  <a:srgbClr val="BBBEBF"/>
                </a:solidFill>
                <a:effectLst/>
                <a:latin typeface="Menlo" panose="020B0609030804020204" pitchFamily="49" charset="0"/>
              </a:rPr>
              <a:t>打架</a:t>
            </a:r>
            <a:r>
              <a:rPr lang="en-US" altLang="zh-CN" b="0" dirty="0">
                <a:solidFill>
                  <a:srgbClr val="BBBEBF"/>
                </a:solidFill>
                <a:effectLst/>
                <a:latin typeface="Menlo" panose="020B0609030804020204" pitchFamily="49" charset="0"/>
              </a:rPr>
              <a:t>”</a:t>
            </a:r>
            <a:r>
              <a:rPr lang="zh-CN" altLang="en-US" b="0" dirty="0">
                <a:solidFill>
                  <a:srgbClr val="BBBEBF"/>
                </a:solidFill>
                <a:effectLst/>
                <a:latin typeface="Menlo" panose="020B0609030804020204" pitchFamily="49" charset="0"/>
              </a:rPr>
              <a:t>是说让一个 </a:t>
            </a:r>
            <a:r>
              <a:rPr lang="en" altLang="zh-CN" b="0" dirty="0">
                <a:solidFill>
                  <a:srgbClr val="BBBEBF"/>
                </a:solidFill>
                <a:effectLst/>
                <a:latin typeface="Menlo" panose="020B0609030804020204" pitchFamily="49" charset="0"/>
              </a:rPr>
              <a:t>AI </a:t>
            </a:r>
            <a:r>
              <a:rPr lang="zh-CN" altLang="en-US" b="0" dirty="0">
                <a:solidFill>
                  <a:srgbClr val="BBBEBF"/>
                </a:solidFill>
                <a:effectLst/>
                <a:latin typeface="Menlo" panose="020B0609030804020204" pitchFamily="49" charset="0"/>
              </a:rPr>
              <a:t>干活，让另一个 </a:t>
            </a:r>
            <a:r>
              <a:rPr lang="en" altLang="zh-CN" b="0" dirty="0">
                <a:solidFill>
                  <a:srgbClr val="BBBEBF"/>
                </a:solidFill>
                <a:effectLst/>
                <a:latin typeface="Menlo" panose="020B0609030804020204" pitchFamily="49" charset="0"/>
              </a:rPr>
              <a:t>AI </a:t>
            </a:r>
            <a:r>
              <a:rPr lang="zh-CN" altLang="en-US" b="0" dirty="0">
                <a:solidFill>
                  <a:srgbClr val="BBBEBF"/>
                </a:solidFill>
                <a:effectLst/>
                <a:latin typeface="Menlo" panose="020B0609030804020204" pitchFamily="49" charset="0"/>
              </a:rPr>
              <a:t>挑刺。具体实现是通过 </a:t>
            </a:r>
            <a:r>
              <a:rPr lang="en" altLang="zh-CN" b="0" dirty="0">
                <a:solidFill>
                  <a:srgbClr val="BBBEBF"/>
                </a:solidFill>
                <a:effectLst/>
                <a:latin typeface="Menlo" panose="020B0609030804020204" pitchFamily="49" charset="0"/>
              </a:rPr>
              <a:t>MCP </a:t>
            </a:r>
            <a:r>
              <a:rPr lang="zh-CN" altLang="en-US" b="0" dirty="0">
                <a:solidFill>
                  <a:srgbClr val="BBBEBF"/>
                </a:solidFill>
                <a:effectLst/>
                <a:latin typeface="Menlo" panose="020B0609030804020204" pitchFamily="49" charset="0"/>
              </a:rPr>
              <a:t>协议让模型之间可以互相调用</a:t>
            </a:r>
            <a:r>
              <a:rPr lang="en-US" altLang="zh-CN" b="0" dirty="0">
                <a:solidFill>
                  <a:srgbClr val="BBBEBF"/>
                </a:solidFill>
                <a:effectLst/>
                <a:latin typeface="Menlo" panose="020B0609030804020204" pitchFamily="49" charset="0"/>
              </a:rPr>
              <a:t>——</a:t>
            </a:r>
            <a:r>
              <a:rPr lang="en" altLang="zh-CN" b="0" dirty="0">
                <a:solidFill>
                  <a:srgbClr val="BBBEBF"/>
                </a:solidFill>
                <a:effectLst/>
                <a:latin typeface="Menlo" panose="020B0609030804020204" pitchFamily="49" charset="0"/>
              </a:rPr>
              <a:t>Claude Code </a:t>
            </a:r>
            <a:r>
              <a:rPr lang="zh-CN" altLang="en-US" b="0" dirty="0">
                <a:solidFill>
                  <a:srgbClr val="BBBEBF"/>
                </a:solidFill>
                <a:effectLst/>
                <a:latin typeface="Menlo" panose="020B0609030804020204" pitchFamily="49" charset="0"/>
              </a:rPr>
              <a:t>当 </a:t>
            </a:r>
            <a:r>
              <a:rPr lang="en" altLang="zh-CN" b="0" dirty="0">
                <a:solidFill>
                  <a:srgbClr val="BBBEBF"/>
                </a:solidFill>
                <a:effectLst/>
                <a:latin typeface="Menlo" panose="020B0609030804020204" pitchFamily="49" charset="0"/>
              </a:rPr>
              <a:t>executor</a:t>
            </a:r>
            <a:r>
              <a:rPr lang="zh-CN" altLang="en" b="0" dirty="0">
                <a:solidFill>
                  <a:srgbClr val="BBBEBF"/>
                </a:solidFill>
                <a:effectLst/>
                <a:latin typeface="Menlo" panose="020B0609030804020204" pitchFamily="49" charset="0"/>
              </a:rPr>
              <a:t>，</a:t>
            </a:r>
            <a:r>
              <a:rPr lang="en" altLang="zh-CN" b="0" dirty="0">
                <a:solidFill>
                  <a:srgbClr val="BBBEBF"/>
                </a:solidFill>
                <a:effectLst/>
                <a:latin typeface="Menlo" panose="020B0609030804020204" pitchFamily="49" charset="0"/>
              </a:rPr>
              <a:t>Gemini </a:t>
            </a:r>
            <a:r>
              <a:rPr lang="zh-CN" altLang="en-US" b="0" dirty="0">
                <a:solidFill>
                  <a:srgbClr val="BBBEBF"/>
                </a:solidFill>
                <a:effectLst/>
                <a:latin typeface="Menlo" panose="020B0609030804020204" pitchFamily="49" charset="0"/>
              </a:rPr>
              <a:t>或 </a:t>
            </a:r>
            <a:r>
              <a:rPr lang="en" altLang="zh-CN" b="0" dirty="0">
                <a:solidFill>
                  <a:srgbClr val="BBBEBF"/>
                </a:solidFill>
                <a:effectLst/>
                <a:latin typeface="Menlo" panose="020B0609030804020204" pitchFamily="49" charset="0"/>
              </a:rPr>
              <a:t>Codex </a:t>
            </a:r>
            <a:r>
              <a:rPr lang="zh-CN" altLang="en-US" b="0" dirty="0">
                <a:solidFill>
                  <a:srgbClr val="BBBEBF"/>
                </a:solidFill>
                <a:effectLst/>
                <a:latin typeface="Menlo" panose="020B0609030804020204" pitchFamily="49" charset="0"/>
              </a:rPr>
              <a:t>当 </a:t>
            </a:r>
            <a:r>
              <a:rPr lang="en" altLang="zh-CN" b="0" dirty="0">
                <a:solidFill>
                  <a:srgbClr val="BBBEBF"/>
                </a:solidFill>
                <a:effectLst/>
                <a:latin typeface="Menlo" panose="020B0609030804020204" pitchFamily="49" charset="0"/>
              </a:rPr>
              <a:t>reviewer</a:t>
            </a:r>
            <a:r>
              <a:rPr lang="zh-CN" altLang="en" b="0" dirty="0">
                <a:solidFill>
                  <a:srgbClr val="BBBEBF"/>
                </a:solidFill>
                <a:effectLst/>
                <a:latin typeface="Menlo" panose="020B0609030804020204" pitchFamily="49" charset="0"/>
              </a:rPr>
              <a:t>，</a:t>
            </a:r>
            <a:r>
              <a:rPr lang="zh-CN" altLang="en-US" b="0" dirty="0">
                <a:solidFill>
                  <a:srgbClr val="BBBEBF"/>
                </a:solidFill>
                <a:effectLst/>
                <a:latin typeface="Menlo" panose="020B0609030804020204" pitchFamily="49" charset="0"/>
              </a:rPr>
              <a:t>不同厂家的模型互相审查对方的输出。</a:t>
            </a:r>
            <a:endParaRPr lang="en-US" altLang="zh-CN" b="0" dirty="0">
              <a:solidFill>
                <a:srgbClr val="BBBEBF"/>
              </a:solidFill>
              <a:effectLst/>
              <a:latin typeface="Menlo" panose="020B0609030804020204" pitchFamily="49" charset="0"/>
            </a:endParaRPr>
          </a:p>
          <a:p>
            <a:r>
              <a:rPr lang="zh-CN" altLang="en-US" b="0" dirty="0">
                <a:solidFill>
                  <a:srgbClr val="BBBEBF"/>
                </a:solidFill>
                <a:effectLst/>
                <a:latin typeface="Menlo" panose="020B0609030804020204" pitchFamily="49" charset="0"/>
              </a:rPr>
              <a:t>这也是现在</a:t>
            </a:r>
            <a:r>
              <a:rPr lang="en-US" altLang="zh-CN" b="0" dirty="0">
                <a:solidFill>
                  <a:srgbClr val="BBBEBF"/>
                </a:solidFill>
                <a:effectLst/>
                <a:latin typeface="Menlo" panose="020B0609030804020204" pitchFamily="49" charset="0"/>
              </a:rPr>
              <a:t>AI</a:t>
            </a:r>
            <a:r>
              <a:rPr lang="zh-CN" altLang="en-US" b="0" dirty="0">
                <a:solidFill>
                  <a:srgbClr val="BBBEBF"/>
                </a:solidFill>
                <a:effectLst/>
                <a:latin typeface="Menlo" panose="020B0609030804020204" pitchFamily="49" charset="0"/>
              </a:rPr>
              <a:t>科学家，或者多</a:t>
            </a:r>
            <a:r>
              <a:rPr lang="en-US" altLang="zh-CN" b="0" dirty="0">
                <a:solidFill>
                  <a:srgbClr val="BBBEBF"/>
                </a:solidFill>
                <a:effectLst/>
                <a:latin typeface="Menlo" panose="020B0609030804020204" pitchFamily="49" charset="0"/>
              </a:rPr>
              <a:t>Agent</a:t>
            </a:r>
            <a:r>
              <a:rPr lang="zh-CN" altLang="en-US" b="0" dirty="0">
                <a:solidFill>
                  <a:srgbClr val="BBBEBF"/>
                </a:solidFill>
                <a:effectLst/>
                <a:latin typeface="Menlo" panose="020B0609030804020204" pitchFamily="49" charset="0"/>
              </a:rPr>
              <a:t>系统在干的事情。</a:t>
            </a:r>
          </a:p>
          <a:p>
            <a:r>
              <a:rPr lang="zh-CN" altLang="en-US" b="0" dirty="0">
                <a:solidFill>
                  <a:srgbClr val="BBBEBF"/>
                </a:solidFill>
                <a:effectLst/>
                <a:latin typeface="Menlo" panose="020B0609030804020204" pitchFamily="49" charset="0"/>
              </a:rPr>
              <a:t>为什么必须不同模型？因为同一个模型自评等于自我催眠</a:t>
            </a:r>
            <a:r>
              <a:rPr lang="en-US" altLang="zh-CN" b="0" dirty="0">
                <a:solidFill>
                  <a:srgbClr val="BBBEBF"/>
                </a:solidFill>
                <a:effectLst/>
                <a:latin typeface="Menlo" panose="020B0609030804020204" pitchFamily="49" charset="0"/>
              </a:rPr>
              <a:t>——</a:t>
            </a:r>
            <a:r>
              <a:rPr lang="zh-CN" altLang="en-US" b="0" dirty="0">
                <a:solidFill>
                  <a:srgbClr val="BBBEBF"/>
                </a:solidFill>
                <a:effectLst/>
                <a:latin typeface="Menlo" panose="020B0609030804020204" pitchFamily="49" charset="0"/>
              </a:rPr>
              <a:t>盲区一致。两家不同的模型才能形成有效的对抗审查。</a:t>
            </a:r>
            <a:endParaRPr lang="en-US" altLang="zh-CN" b="0" dirty="0">
              <a:solidFill>
                <a:srgbClr val="BBBEBF"/>
              </a:solidFill>
              <a:effectLst/>
              <a:latin typeface="Menlo" panose="020B0609030804020204" pitchFamily="49" charset="0"/>
            </a:endParaRPr>
          </a:p>
          <a:p>
            <a:endParaRPr lang="en-US" altLang="zh-CN" b="0" i="0" dirty="0">
              <a:solidFill>
                <a:srgbClr val="BBBEBF"/>
              </a:solidFill>
              <a:effectLst/>
              <a:latin typeface="-apple-system"/>
            </a:endParaRPr>
          </a:p>
          <a:p>
            <a:r>
              <a:rPr lang="zh-CN" altLang="en-US" b="0" dirty="0">
                <a:solidFill>
                  <a:srgbClr val="BBBEBF"/>
                </a:solidFill>
                <a:effectLst/>
                <a:latin typeface="Menlo" panose="020B0609030804020204" pitchFamily="49" charset="0"/>
              </a:rPr>
              <a:t>讲到这里，听上去 </a:t>
            </a:r>
            <a:r>
              <a:rPr lang="en" altLang="zh-CN" b="0" dirty="0">
                <a:solidFill>
                  <a:srgbClr val="BBBEBF"/>
                </a:solidFill>
                <a:effectLst/>
                <a:latin typeface="Menlo" panose="020B0609030804020204" pitchFamily="49" charset="0"/>
              </a:rPr>
              <a:t>AI </a:t>
            </a:r>
            <a:r>
              <a:rPr lang="zh-CN" altLang="en-US" b="0" dirty="0">
                <a:solidFill>
                  <a:srgbClr val="BBBEBF"/>
                </a:solidFill>
                <a:effectLst/>
                <a:latin typeface="Menlo" panose="020B0609030804020204" pitchFamily="49" charset="0"/>
              </a:rPr>
              <a:t>已经能自己跑科研了</a:t>
            </a:r>
            <a:r>
              <a:rPr lang="en-US" altLang="zh-CN" b="0" dirty="0">
                <a:solidFill>
                  <a:srgbClr val="BBBEBF"/>
                </a:solidFill>
                <a:effectLst/>
                <a:latin typeface="Menlo" panose="020B0609030804020204" pitchFamily="49" charset="0"/>
              </a:rPr>
              <a:t>——</a:t>
            </a:r>
            <a:r>
              <a:rPr lang="zh-CN" altLang="en-US" b="0" dirty="0">
                <a:solidFill>
                  <a:srgbClr val="BBBEBF"/>
                </a:solidFill>
                <a:effectLst/>
                <a:latin typeface="Menlo" panose="020B0609030804020204" pitchFamily="49" charset="0"/>
              </a:rPr>
              <a:t>但是这个判断是错的。</a:t>
            </a:r>
          </a:p>
          <a:p>
            <a:r>
              <a:rPr lang="en" altLang="zh-CN" b="0" dirty="0">
                <a:solidFill>
                  <a:srgbClr val="BBBEBF"/>
                </a:solidFill>
                <a:effectLst/>
                <a:latin typeface="Menlo" panose="020B0609030804020204" pitchFamily="49" charset="0"/>
              </a:rPr>
              <a:t>AI </a:t>
            </a:r>
            <a:r>
              <a:rPr lang="zh-CN" altLang="en-US" b="0" dirty="0">
                <a:solidFill>
                  <a:srgbClr val="BBBEBF"/>
                </a:solidFill>
                <a:effectLst/>
                <a:latin typeface="Menlo" panose="020B0609030804020204" pitchFamily="49" charset="0"/>
              </a:rPr>
              <a:t>之间能互相挑刺，能让代码跑通、让数字精确、让 </a:t>
            </a:r>
            <a:r>
              <a:rPr lang="en" altLang="zh-CN" b="0" dirty="0">
                <a:solidFill>
                  <a:srgbClr val="BBBEBF"/>
                </a:solidFill>
                <a:effectLst/>
                <a:latin typeface="Menlo" panose="020B0609030804020204" pitchFamily="49" charset="0"/>
              </a:rPr>
              <a:t>citation </a:t>
            </a:r>
            <a:r>
              <a:rPr lang="zh-CN" altLang="en-US" b="0" dirty="0">
                <a:solidFill>
                  <a:srgbClr val="BBBEBF"/>
                </a:solidFill>
                <a:effectLst/>
                <a:latin typeface="Menlo" panose="020B0609030804020204" pitchFamily="49" charset="0"/>
              </a:rPr>
              <a:t>真实</a:t>
            </a:r>
            <a:r>
              <a:rPr lang="en-US" altLang="zh-CN" b="0" dirty="0">
                <a:solidFill>
                  <a:srgbClr val="BBBEBF"/>
                </a:solidFill>
                <a:effectLst/>
                <a:latin typeface="Menlo" panose="020B0609030804020204" pitchFamily="49" charset="0"/>
              </a:rPr>
              <a:t>——</a:t>
            </a:r>
            <a:r>
              <a:rPr lang="zh-CN" altLang="en-US" b="0" dirty="0">
                <a:solidFill>
                  <a:srgbClr val="BBBEBF"/>
                </a:solidFill>
                <a:effectLst/>
                <a:latin typeface="Menlo" panose="020B0609030804020204" pitchFamily="49" charset="0"/>
              </a:rPr>
              <a:t>但它们解决不了一类问题：</a:t>
            </a:r>
          </a:p>
          <a:p>
            <a:r>
              <a:rPr lang="zh-CN" altLang="en-US" b="1" dirty="0">
                <a:solidFill>
                  <a:srgbClr val="BBBEBF"/>
                </a:solidFill>
                <a:effectLst/>
                <a:latin typeface="Menlo" panose="020B0609030804020204" pitchFamily="49" charset="0"/>
              </a:rPr>
              <a:t>哪个 </a:t>
            </a:r>
            <a:r>
              <a:rPr lang="en" altLang="zh-CN" b="1" dirty="0">
                <a:solidFill>
                  <a:srgbClr val="BBBEBF"/>
                </a:solidFill>
                <a:effectLst/>
                <a:latin typeface="Menlo" panose="020B0609030804020204" pitchFamily="49" charset="0"/>
              </a:rPr>
              <a:t>idea </a:t>
            </a:r>
            <a:r>
              <a:rPr lang="zh-CN" altLang="en-US" b="1" dirty="0">
                <a:solidFill>
                  <a:srgbClr val="BBBEBF"/>
                </a:solidFill>
                <a:effectLst/>
                <a:latin typeface="Menlo" panose="020B0609030804020204" pitchFamily="49" charset="0"/>
              </a:rPr>
              <a:t>真的重要？这个 </a:t>
            </a:r>
            <a:r>
              <a:rPr lang="en" altLang="zh-CN" b="1" dirty="0">
                <a:solidFill>
                  <a:srgbClr val="BBBEBF"/>
                </a:solidFill>
                <a:effectLst/>
                <a:latin typeface="Menlo" panose="020B0609030804020204" pitchFamily="49" charset="0"/>
              </a:rPr>
              <a:t>claim </a:t>
            </a:r>
            <a:r>
              <a:rPr lang="zh-CN" altLang="en-US" b="1" dirty="0">
                <a:solidFill>
                  <a:srgbClr val="BBBEBF"/>
                </a:solidFill>
                <a:effectLst/>
                <a:latin typeface="Menlo" panose="020B0609030804020204" pitchFamily="49" charset="0"/>
              </a:rPr>
              <a:t>能不能写这么强？这篇论文该不该投？担不担责？</a:t>
            </a:r>
          </a:p>
          <a:p>
            <a:r>
              <a:rPr lang="zh-CN" altLang="en-US" b="0" dirty="0">
                <a:solidFill>
                  <a:srgbClr val="BBBEBF"/>
                </a:solidFill>
                <a:effectLst/>
                <a:latin typeface="Menlo" panose="020B0609030804020204" pitchFamily="49" charset="0"/>
              </a:rPr>
              <a:t>这些问题没有可机械验证的答案</a:t>
            </a:r>
            <a:r>
              <a:rPr lang="en-US" altLang="zh-CN" b="0" dirty="0">
                <a:solidFill>
                  <a:srgbClr val="BBBEBF"/>
                </a:solidFill>
                <a:effectLst/>
                <a:latin typeface="Menlo" panose="020B0609030804020204" pitchFamily="49" charset="0"/>
              </a:rPr>
              <a:t>——</a:t>
            </a:r>
            <a:r>
              <a:rPr lang="zh-CN" altLang="en-US" b="0" dirty="0">
                <a:solidFill>
                  <a:srgbClr val="BBBEBF"/>
                </a:solidFill>
                <a:effectLst/>
                <a:latin typeface="Menlo" panose="020B0609030804020204" pitchFamily="49" charset="0"/>
              </a:rPr>
              <a:t>它们需要 </a:t>
            </a:r>
            <a:r>
              <a:rPr lang="zh-CN" altLang="en-US" b="1" dirty="0">
                <a:solidFill>
                  <a:srgbClr val="C9D1D9"/>
                </a:solidFill>
                <a:effectLst/>
                <a:latin typeface="Menlo" panose="020B0609030804020204" pitchFamily="49" charset="0"/>
              </a:rPr>
              <a:t>**</a:t>
            </a:r>
            <a:r>
              <a:rPr lang="en" altLang="zh-CN" b="1" dirty="0">
                <a:solidFill>
                  <a:srgbClr val="C9D1D9"/>
                </a:solidFill>
                <a:effectLst/>
                <a:latin typeface="Menlo" panose="020B0609030804020204" pitchFamily="49" charset="0"/>
              </a:rPr>
              <a:t>research taste**</a:t>
            </a:r>
            <a:r>
              <a:rPr lang="zh-CN" altLang="en" b="0" dirty="0">
                <a:solidFill>
                  <a:srgbClr val="BBBEBF"/>
                </a:solidFill>
                <a:effectLst/>
                <a:latin typeface="Menlo" panose="020B0609030804020204" pitchFamily="49" charset="0"/>
              </a:rPr>
              <a:t>，</a:t>
            </a:r>
            <a:r>
              <a:rPr lang="zh-CN" altLang="en-US" b="0" dirty="0">
                <a:solidFill>
                  <a:srgbClr val="BBBEBF"/>
                </a:solidFill>
                <a:effectLst/>
                <a:latin typeface="Menlo" panose="020B0609030804020204" pitchFamily="49" charset="0"/>
              </a:rPr>
              <a:t>是科研里最难的那部分。因为不可验证，这中东西只能蕴含在预训练中，后训练做不出来，所以做的不好。</a:t>
            </a:r>
          </a:p>
          <a:p>
            <a:r>
              <a:rPr lang="zh-CN" altLang="en-US" b="0" dirty="0">
                <a:solidFill>
                  <a:srgbClr val="BBBEBF"/>
                </a:solidFill>
                <a:effectLst/>
                <a:latin typeface="Menlo" panose="020B0609030804020204" pitchFamily="49" charset="0"/>
              </a:rPr>
              <a:t>因此需要 </a:t>
            </a:r>
            <a:r>
              <a:rPr lang="en" altLang="zh-CN" b="0" dirty="0">
                <a:solidFill>
                  <a:srgbClr val="BBBEBF"/>
                </a:solidFill>
                <a:effectLst/>
                <a:latin typeface="Menlo" panose="020B0609030804020204" pitchFamily="49" charset="0"/>
              </a:rPr>
              <a:t>Human-in-the-Loop, </a:t>
            </a:r>
            <a:r>
              <a:rPr lang="zh-CN" altLang="en-US" b="0" dirty="0">
                <a:solidFill>
                  <a:srgbClr val="BBBEBF"/>
                </a:solidFill>
                <a:effectLst/>
                <a:latin typeface="Menlo" panose="020B0609030804020204" pitchFamily="49" charset="0"/>
              </a:rPr>
              <a:t>我们必须介入其中才能保证质量</a:t>
            </a:r>
          </a:p>
          <a:p>
            <a:br>
              <a:rPr lang="zh-CN" altLang="en-US" b="0" dirty="0">
                <a:solidFill>
                  <a:srgbClr val="BBBEBF"/>
                </a:solidFill>
                <a:effectLst/>
                <a:latin typeface="Menlo" panose="020B0609030804020204" pitchFamily="49" charset="0"/>
              </a:rPr>
            </a:br>
            <a:endParaRPr lang="en-US" altLang="zh-CN" b="0" i="0" dirty="0">
              <a:solidFill>
                <a:srgbClr val="BBBEBF"/>
              </a:solidFill>
              <a:effectLst/>
              <a:latin typeface="-apple-system"/>
            </a:endParaRPr>
          </a:p>
          <a:p>
            <a:pPr algn="l"/>
            <a:endParaRPr lang="en-US" altLang="zh-CN" b="0" i="0" dirty="0">
              <a:solidFill>
                <a:srgbClr val="BBBEBF"/>
              </a:solidFill>
              <a:effectLst/>
              <a:latin typeface="-apple-system"/>
            </a:endParaRPr>
          </a:p>
        </p:txBody>
      </p:sp>
      <p:sp>
        <p:nvSpPr>
          <p:cNvPr id="4" name="灯片编号占位符 3"/>
          <p:cNvSpPr>
            <a:spLocks noGrp="1"/>
          </p:cNvSpPr>
          <p:nvPr>
            <p:ph type="sldNum" sz="quarter" idx="5"/>
          </p:nvPr>
        </p:nvSpPr>
        <p:spPr/>
        <p:txBody>
          <a:bodyPr/>
          <a:lstStyle/>
          <a:p>
            <a:fld id="{C67F1A05-06D9-45E5-A566-DCE3388D6ACE}" type="slidenum">
              <a:rPr lang="zh-CN" altLang="en-US" smtClean="0"/>
              <a:t>3</a:t>
            </a:fld>
            <a:endParaRPr lang="zh-CN" altLang="en-US"/>
          </a:p>
        </p:txBody>
      </p:sp>
    </p:spTree>
    <p:extLst>
      <p:ext uri="{BB962C8B-B14F-4D97-AF65-F5344CB8AC3E}">
        <p14:creationId xmlns:p14="http://schemas.microsoft.com/office/powerpoint/2010/main" val="15934995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b="1" i="0" dirty="0">
                <a:solidFill>
                  <a:srgbClr val="BFBFBF"/>
                </a:solidFill>
                <a:effectLst/>
                <a:latin typeface="-apple-system"/>
              </a:rPr>
              <a:t>接下来 </a:t>
            </a:r>
            <a:r>
              <a:rPr lang="en-US" altLang="zh-CN" b="1" i="0" dirty="0">
                <a:solidFill>
                  <a:srgbClr val="BFBFBF"/>
                </a:solidFill>
                <a:effectLst/>
                <a:latin typeface="-apple-system"/>
              </a:rPr>
              <a:t>50 </a:t>
            </a:r>
            <a:r>
              <a:rPr lang="zh-CN" altLang="en-US" b="1" i="0" dirty="0">
                <a:solidFill>
                  <a:srgbClr val="BFBFBF"/>
                </a:solidFill>
                <a:effectLst/>
                <a:latin typeface="-apple-system"/>
              </a:rPr>
              <a:t>分钟，我用 </a:t>
            </a:r>
            <a:r>
              <a:rPr lang="en-US" altLang="zh-CN" b="1" i="0" dirty="0">
                <a:solidFill>
                  <a:srgbClr val="BFBFBF"/>
                </a:solidFill>
                <a:effectLst/>
                <a:latin typeface="-apple-system"/>
              </a:rPr>
              <a:t>3 </a:t>
            </a:r>
            <a:r>
              <a:rPr lang="zh-CN" altLang="en-US" b="1" i="0" dirty="0">
                <a:solidFill>
                  <a:srgbClr val="BFBFBF"/>
                </a:solidFill>
                <a:effectLst/>
                <a:latin typeface="-apple-system"/>
              </a:rPr>
              <a:t>个真实项目 </a:t>
            </a:r>
            <a:r>
              <a:rPr lang="en-US" altLang="zh-CN" b="1" i="0" dirty="0">
                <a:solidFill>
                  <a:srgbClr val="BFBFBF"/>
                </a:solidFill>
                <a:effectLst/>
                <a:latin typeface="-apple-system"/>
              </a:rPr>
              <a:t>+ 1 </a:t>
            </a:r>
            <a:r>
              <a:rPr lang="zh-CN" altLang="en-US" b="1" i="0" dirty="0">
                <a:solidFill>
                  <a:srgbClr val="BFBFBF"/>
                </a:solidFill>
                <a:effectLst/>
                <a:latin typeface="-apple-system"/>
              </a:rPr>
              <a:t>个论证 </a:t>
            </a:r>
            <a:r>
              <a:rPr lang="en-US" altLang="zh-CN" b="1" i="0" dirty="0">
                <a:solidFill>
                  <a:srgbClr val="BFBFBF"/>
                </a:solidFill>
                <a:effectLst/>
                <a:latin typeface="-apple-system"/>
              </a:rPr>
              <a:t>+ 4 </a:t>
            </a:r>
            <a:r>
              <a:rPr lang="zh-CN" altLang="en-US" b="1" i="0" dirty="0">
                <a:solidFill>
                  <a:srgbClr val="BFBFBF"/>
                </a:solidFill>
                <a:effectLst/>
                <a:latin typeface="-apple-system"/>
              </a:rPr>
              <a:t>个我的工作流，把这件事讲透。</a:t>
            </a:r>
            <a:endParaRPr kumimoji="1" lang="zh-CN" altLang="en-US" dirty="0"/>
          </a:p>
        </p:txBody>
      </p:sp>
      <p:sp>
        <p:nvSpPr>
          <p:cNvPr id="4" name="灯片编号占位符 3"/>
          <p:cNvSpPr>
            <a:spLocks noGrp="1"/>
          </p:cNvSpPr>
          <p:nvPr>
            <p:ph type="sldNum" sz="quarter" idx="5"/>
          </p:nvPr>
        </p:nvSpPr>
        <p:spPr/>
        <p:txBody>
          <a:bodyPr/>
          <a:lstStyle/>
          <a:p>
            <a:fld id="{C67F1A05-06D9-45E5-A566-DCE3388D6ACE}" type="slidenum">
              <a:rPr lang="zh-CN" altLang="en-US" smtClean="0"/>
              <a:t>4</a:t>
            </a:fld>
            <a:endParaRPr lang="zh-CN" altLang="en-US"/>
          </a:p>
        </p:txBody>
      </p:sp>
    </p:spTree>
    <p:extLst>
      <p:ext uri="{BB962C8B-B14F-4D97-AF65-F5344CB8AC3E}">
        <p14:creationId xmlns:p14="http://schemas.microsoft.com/office/powerpoint/2010/main" val="12686297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b="0" dirty="0">
                <a:solidFill>
                  <a:srgbClr val="BBBEBF"/>
                </a:solidFill>
                <a:effectLst/>
                <a:latin typeface="Menlo" panose="020B0609030804020204" pitchFamily="49" charset="0"/>
              </a:rPr>
              <a:t>从</a:t>
            </a:r>
            <a:r>
              <a:rPr lang="en-US" altLang="zh-CN" b="0" dirty="0">
                <a:solidFill>
                  <a:srgbClr val="BBBEBF"/>
                </a:solidFill>
                <a:effectLst/>
                <a:latin typeface="Menlo" panose="020B0609030804020204" pitchFamily="49" charset="0"/>
              </a:rPr>
              <a:t>Karpathy</a:t>
            </a:r>
            <a:r>
              <a:rPr lang="zh-CN" altLang="en-US" b="0" dirty="0">
                <a:solidFill>
                  <a:srgbClr val="BBBEBF"/>
                </a:solidFill>
                <a:effectLst/>
                <a:latin typeface="Menlo" panose="020B0609030804020204" pitchFamily="49" charset="0"/>
              </a:rPr>
              <a:t> 的 </a:t>
            </a:r>
            <a:r>
              <a:rPr lang="en-US" altLang="zh-CN" b="0" dirty="0">
                <a:solidFill>
                  <a:srgbClr val="BBBEBF"/>
                </a:solidFill>
                <a:effectLst/>
                <a:latin typeface="Menlo" panose="020B0609030804020204" pitchFamily="49" charset="0"/>
              </a:rPr>
              <a:t>Autoresearch</a:t>
            </a:r>
            <a:r>
              <a:rPr lang="zh-CN" altLang="en-US" b="0" dirty="0">
                <a:solidFill>
                  <a:srgbClr val="BBBEBF"/>
                </a:solidFill>
                <a:effectLst/>
                <a:latin typeface="Menlo" panose="020B0609030804020204" pitchFamily="49" charset="0"/>
              </a:rPr>
              <a:t>说起，</a:t>
            </a:r>
            <a:endParaRPr lang="en-US" altLang="zh-CN" b="0" dirty="0">
              <a:solidFill>
                <a:srgbClr val="BBBEBF"/>
              </a:solidFill>
              <a:effectLst/>
              <a:latin typeface="Menlo" panose="020B0609030804020204" pitchFamily="49" charset="0"/>
            </a:endParaRPr>
          </a:p>
          <a:p>
            <a:r>
              <a:rPr lang="zh-CN" altLang="en-US" b="0" dirty="0">
                <a:solidFill>
                  <a:srgbClr val="BBBEBF"/>
                </a:solidFill>
                <a:effectLst/>
                <a:latin typeface="Menlo" panose="020B0609030804020204" pitchFamily="49" charset="0"/>
              </a:rPr>
              <a:t>上面这段话这是 </a:t>
            </a:r>
            <a:r>
              <a:rPr lang="en" altLang="zh-CN" b="0" dirty="0">
                <a:solidFill>
                  <a:srgbClr val="BBBEBF"/>
                </a:solidFill>
                <a:effectLst/>
                <a:latin typeface="Menlo" panose="020B0609030804020204" pitchFamily="49" charset="0"/>
              </a:rPr>
              <a:t>Karpathy </a:t>
            </a:r>
            <a:r>
              <a:rPr lang="zh-CN" altLang="en-US" b="0" dirty="0">
                <a:solidFill>
                  <a:srgbClr val="BBBEBF"/>
                </a:solidFill>
                <a:effectLst/>
                <a:latin typeface="Menlo" panose="020B0609030804020204" pitchFamily="49" charset="0"/>
              </a:rPr>
              <a:t>今年 </a:t>
            </a:r>
            <a:r>
              <a:rPr lang="en-US" altLang="zh-CN" b="0" dirty="0">
                <a:solidFill>
                  <a:srgbClr val="BBBEBF"/>
                </a:solidFill>
                <a:effectLst/>
                <a:latin typeface="Menlo" panose="020B0609030804020204" pitchFamily="49" charset="0"/>
              </a:rPr>
              <a:t>3 </a:t>
            </a:r>
            <a:r>
              <a:rPr lang="zh-CN" altLang="en-US" b="0" dirty="0">
                <a:solidFill>
                  <a:srgbClr val="BBBEBF"/>
                </a:solidFill>
                <a:effectLst/>
                <a:latin typeface="Menlo" panose="020B0609030804020204" pitchFamily="49" charset="0"/>
              </a:rPr>
              <a:t>月在 </a:t>
            </a:r>
            <a:r>
              <a:rPr lang="en" altLang="zh-CN" b="0" dirty="0">
                <a:solidFill>
                  <a:srgbClr val="BBBEBF"/>
                </a:solidFill>
                <a:effectLst/>
                <a:latin typeface="Menlo" panose="020B0609030804020204" pitchFamily="49" charset="0"/>
              </a:rPr>
              <a:t>GitHub </a:t>
            </a:r>
            <a:r>
              <a:rPr lang="zh-CN" altLang="en-US" b="0" dirty="0">
                <a:solidFill>
                  <a:srgbClr val="BBBEBF"/>
                </a:solidFill>
                <a:effectLst/>
                <a:latin typeface="Menlo" panose="020B0609030804020204" pitchFamily="49" charset="0"/>
              </a:rPr>
              <a:t>上发的一个项目 </a:t>
            </a:r>
            <a:r>
              <a:rPr lang="en-US" altLang="zh-CN" b="0" dirty="0">
                <a:solidFill>
                  <a:srgbClr val="79C0FF"/>
                </a:solidFill>
                <a:effectLst/>
                <a:latin typeface="Menlo" panose="020B0609030804020204" pitchFamily="49" charset="0"/>
              </a:rPr>
              <a:t>`</a:t>
            </a:r>
            <a:r>
              <a:rPr lang="en" altLang="zh-CN" b="0" dirty="0" err="1">
                <a:solidFill>
                  <a:srgbClr val="79C0FF"/>
                </a:solidFill>
                <a:effectLst/>
                <a:latin typeface="Menlo" panose="020B0609030804020204" pitchFamily="49" charset="0"/>
              </a:rPr>
              <a:t>autoresearch</a:t>
            </a:r>
            <a:r>
              <a:rPr lang="en" altLang="zh-CN" b="0" dirty="0">
                <a:solidFill>
                  <a:srgbClr val="79C0FF"/>
                </a:solidFill>
                <a:effectLst/>
                <a:latin typeface="Menlo" panose="020B0609030804020204" pitchFamily="49" charset="0"/>
              </a:rPr>
              <a:t>`</a:t>
            </a:r>
            <a:r>
              <a:rPr lang="en" altLang="zh-CN" b="0" dirty="0">
                <a:solidFill>
                  <a:srgbClr val="BBBEBF"/>
                </a:solidFill>
                <a:effectLst/>
                <a:latin typeface="Menlo" panose="020B0609030804020204" pitchFamily="49" charset="0"/>
              </a:rPr>
              <a:t> </a:t>
            </a:r>
            <a:r>
              <a:rPr lang="zh-CN" altLang="en-US" b="0" dirty="0">
                <a:solidFill>
                  <a:srgbClr val="BBBEBF"/>
                </a:solidFill>
                <a:effectLst/>
                <a:latin typeface="Menlo" panose="020B0609030804020204" pitchFamily="49" charset="0"/>
              </a:rPr>
              <a:t>的开篇</a:t>
            </a:r>
            <a:r>
              <a:rPr lang="en-US" altLang="zh-CN" b="0" dirty="0">
                <a:solidFill>
                  <a:srgbClr val="BBBEBF"/>
                </a:solidFill>
                <a:effectLst/>
                <a:latin typeface="Menlo" panose="020B0609030804020204" pitchFamily="49" charset="0"/>
              </a:rPr>
              <a:t>——“</a:t>
            </a:r>
            <a:r>
              <a:rPr lang="zh-CN" altLang="en-US" b="0" dirty="0">
                <a:solidFill>
                  <a:srgbClr val="BBBEBF"/>
                </a:solidFill>
                <a:effectLst/>
                <a:latin typeface="Menlo" panose="020B0609030804020204" pitchFamily="49" charset="0"/>
              </a:rPr>
              <a:t>曾经，前沿 </a:t>
            </a:r>
            <a:r>
              <a:rPr lang="en" altLang="zh-CN" b="0" dirty="0">
                <a:solidFill>
                  <a:srgbClr val="BBBEBF"/>
                </a:solidFill>
                <a:effectLst/>
                <a:latin typeface="Menlo" panose="020B0609030804020204" pitchFamily="49" charset="0"/>
              </a:rPr>
              <a:t>AI </a:t>
            </a:r>
            <a:r>
              <a:rPr lang="zh-CN" altLang="en-US" b="0" dirty="0">
                <a:solidFill>
                  <a:srgbClr val="BBBEBF"/>
                </a:solidFill>
                <a:effectLst/>
                <a:latin typeface="Menlo" panose="020B0609030804020204" pitchFamily="49" charset="0"/>
              </a:rPr>
              <a:t>研究是由人肉计算机在吃饭、睡觉、娱乐的间隙完成的</a:t>
            </a:r>
            <a:r>
              <a:rPr lang="en-US" altLang="zh-CN" b="0" dirty="0">
                <a:solidFill>
                  <a:srgbClr val="BBBEBF"/>
                </a:solidFill>
                <a:effectLst/>
                <a:latin typeface="Menlo" panose="020B0609030804020204" pitchFamily="49" charset="0"/>
              </a:rPr>
              <a:t>"</a:t>
            </a:r>
            <a:r>
              <a:rPr lang="zh-CN" altLang="en-US" b="0" dirty="0">
                <a:solidFill>
                  <a:srgbClr val="BBBEBF"/>
                </a:solidFill>
                <a:effectLst/>
                <a:latin typeface="Menlo" panose="020B0609030804020204" pitchFamily="49" charset="0"/>
              </a:rPr>
              <a:t>。</a:t>
            </a:r>
          </a:p>
          <a:p>
            <a:r>
              <a:rPr lang="zh-CN" altLang="en-US" b="0" dirty="0">
                <a:solidFill>
                  <a:srgbClr val="BBBEBF"/>
                </a:solidFill>
                <a:effectLst/>
                <a:latin typeface="Menlo" panose="020B0609030804020204" pitchFamily="49" charset="0"/>
              </a:rPr>
              <a:t>为什么先讲它？因为它是 </a:t>
            </a:r>
            <a:r>
              <a:rPr lang="zh-CN" altLang="en-US" b="1" dirty="0">
                <a:solidFill>
                  <a:srgbClr val="BBBEBF"/>
                </a:solidFill>
                <a:effectLst/>
                <a:latin typeface="Menlo" panose="020B0609030804020204" pitchFamily="49" charset="0"/>
              </a:rPr>
              <a:t>自动化科研最小可行原型</a:t>
            </a:r>
            <a:r>
              <a:rPr lang="zh-CN" altLang="en-US" b="1" dirty="0">
                <a:solidFill>
                  <a:srgbClr val="808080"/>
                </a:solidFill>
                <a:effectLst/>
                <a:latin typeface="Menlo" panose="020B0609030804020204" pitchFamily="49" charset="0"/>
              </a:rPr>
              <a:t> </a:t>
            </a:r>
            <a:r>
              <a:rPr lang="en" altLang="zh-CN" b="0" dirty="0">
                <a:solidFill>
                  <a:srgbClr val="BBBEBF"/>
                </a:solidFill>
                <a:effectLst/>
                <a:latin typeface="Menlo" panose="020B0609030804020204" pitchFamily="49" charset="0"/>
              </a:rPr>
              <a:t>——</a:t>
            </a:r>
            <a:r>
              <a:rPr lang="zh-CN" altLang="en-US" b="0" dirty="0">
                <a:solidFill>
                  <a:srgbClr val="BBBEBF"/>
                </a:solidFill>
                <a:effectLst/>
                <a:latin typeface="Menlo" panose="020B0609030804020204" pitchFamily="49" charset="0"/>
              </a:rPr>
              <a:t>只用 </a:t>
            </a:r>
            <a:r>
              <a:rPr lang="en-US" altLang="zh-CN" b="0" dirty="0">
                <a:solidFill>
                  <a:srgbClr val="BBBEBF"/>
                </a:solidFill>
                <a:effectLst/>
                <a:latin typeface="Menlo" panose="020B0609030804020204" pitchFamily="49" charset="0"/>
              </a:rPr>
              <a:t>3 </a:t>
            </a:r>
            <a:r>
              <a:rPr lang="zh-CN" altLang="en-US" b="0" dirty="0">
                <a:solidFill>
                  <a:srgbClr val="BBBEBF"/>
                </a:solidFill>
                <a:effectLst/>
                <a:latin typeface="Menlo" panose="020B0609030804020204" pitchFamily="49" charset="0"/>
              </a:rPr>
              <a:t>个文件、一块 </a:t>
            </a:r>
            <a:r>
              <a:rPr lang="en" altLang="zh-CN" b="0" dirty="0">
                <a:solidFill>
                  <a:srgbClr val="BBBEBF"/>
                </a:solidFill>
                <a:effectLst/>
                <a:latin typeface="Menlo" panose="020B0609030804020204" pitchFamily="49" charset="0"/>
              </a:rPr>
              <a:t>GPU</a:t>
            </a:r>
            <a:r>
              <a:rPr lang="zh-CN" altLang="en" b="0" dirty="0">
                <a:solidFill>
                  <a:srgbClr val="BBBEBF"/>
                </a:solidFill>
                <a:effectLst/>
                <a:latin typeface="Menlo" panose="020B0609030804020204" pitchFamily="49" charset="0"/>
              </a:rPr>
              <a:t>、</a:t>
            </a:r>
            <a:r>
              <a:rPr lang="zh-CN" altLang="en-US" b="0" dirty="0">
                <a:solidFill>
                  <a:srgbClr val="BBBEBF"/>
                </a:solidFill>
                <a:effectLst/>
                <a:latin typeface="Menlo" panose="020B0609030804020204" pitchFamily="49" charset="0"/>
              </a:rPr>
              <a:t>一个指标，就证明了一件事：</a:t>
            </a:r>
            <a:r>
              <a:rPr lang="zh-CN" altLang="en-US" b="1" dirty="0">
                <a:solidFill>
                  <a:srgbClr val="C9D1D9"/>
                </a:solidFill>
                <a:effectLst/>
                <a:latin typeface="Menlo" panose="020B0609030804020204" pitchFamily="49" charset="0"/>
              </a:rPr>
              <a:t>**让 </a:t>
            </a:r>
            <a:r>
              <a:rPr lang="en" altLang="zh-CN" b="1" dirty="0">
                <a:solidFill>
                  <a:srgbClr val="C9D1D9"/>
                </a:solidFill>
                <a:effectLst/>
                <a:latin typeface="Menlo" panose="020B0609030804020204" pitchFamily="49" charset="0"/>
              </a:rPr>
              <a:t>AI </a:t>
            </a:r>
            <a:r>
              <a:rPr lang="zh-CN" altLang="en-US" b="1" dirty="0">
                <a:solidFill>
                  <a:srgbClr val="C9D1D9"/>
                </a:solidFill>
                <a:effectLst/>
                <a:latin typeface="Menlo" panose="020B0609030804020204" pitchFamily="49" charset="0"/>
              </a:rPr>
              <a:t>自己改代码、跑训练、看结果、保留或回滚方法</a:t>
            </a:r>
            <a:r>
              <a:rPr lang="en-US" altLang="zh-CN" b="1" dirty="0">
                <a:solidFill>
                  <a:srgbClr val="C9D1D9"/>
                </a:solidFill>
                <a:effectLst/>
                <a:latin typeface="Menlo" panose="020B0609030804020204" pitchFamily="49" charset="0"/>
              </a:rPr>
              <a:t>——</a:t>
            </a:r>
            <a:r>
              <a:rPr lang="zh-CN" altLang="en-US" b="1" dirty="0">
                <a:solidFill>
                  <a:srgbClr val="C9D1D9"/>
                </a:solidFill>
                <a:effectLst/>
                <a:latin typeface="Menlo" panose="020B0609030804020204" pitchFamily="49" charset="0"/>
              </a:rPr>
              <a:t>这件事可以做出来**</a:t>
            </a:r>
            <a:r>
              <a:rPr lang="zh-CN" altLang="en-US" b="0" dirty="0">
                <a:solidFill>
                  <a:srgbClr val="BBBEBF"/>
                </a:solidFill>
                <a:effectLst/>
                <a:latin typeface="Menlo" panose="020B0609030804020204" pitchFamily="49"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dirty="0">
              <a:latin typeface="微软雅黑" panose="020B0503020204020204" pitchFamily="34" charset="-122"/>
              <a:ea typeface="微软雅黑" panose="020B0503020204020204" pitchFamily="34" charset="-122"/>
            </a:endParaRPr>
          </a:p>
          <a:p>
            <a:r>
              <a:rPr lang="zh-CN" altLang="en-US" b="0" dirty="0">
                <a:solidFill>
                  <a:srgbClr val="BBBEBF"/>
                </a:solidFill>
                <a:effectLst/>
                <a:latin typeface="Menlo" panose="020B0609030804020204" pitchFamily="49" charset="0"/>
              </a:rPr>
              <a:t>我们看 </a:t>
            </a:r>
            <a:r>
              <a:rPr lang="en" altLang="zh-CN" b="0" dirty="0">
                <a:solidFill>
                  <a:srgbClr val="BBBEBF"/>
                </a:solidFill>
                <a:effectLst/>
                <a:latin typeface="Menlo" panose="020B0609030804020204" pitchFamily="49" charset="0"/>
              </a:rPr>
              <a:t>Karpathy </a:t>
            </a:r>
            <a:r>
              <a:rPr lang="zh-CN" altLang="en-US" b="0" dirty="0">
                <a:solidFill>
                  <a:srgbClr val="BBBEBF"/>
                </a:solidFill>
                <a:effectLst/>
                <a:latin typeface="Menlo" panose="020B0609030804020204" pitchFamily="49" charset="0"/>
              </a:rPr>
              <a:t>怎么设计的。</a:t>
            </a:r>
          </a:p>
          <a:p>
            <a:r>
              <a:rPr lang="zh-CN" altLang="en-US" b="0" dirty="0">
                <a:solidFill>
                  <a:srgbClr val="BBBEBF"/>
                </a:solidFill>
                <a:effectLst/>
                <a:latin typeface="Menlo" panose="020B0609030804020204" pitchFamily="49" charset="0"/>
              </a:rPr>
              <a:t>整个项目就 </a:t>
            </a:r>
            <a:r>
              <a:rPr lang="en-US" altLang="zh-CN" b="0" dirty="0">
                <a:solidFill>
                  <a:srgbClr val="BBBEBF"/>
                </a:solidFill>
                <a:effectLst/>
                <a:latin typeface="Menlo" panose="020B0609030804020204" pitchFamily="49" charset="0"/>
              </a:rPr>
              <a:t>3 </a:t>
            </a:r>
            <a:r>
              <a:rPr lang="zh-CN" altLang="en-US" b="0" dirty="0">
                <a:solidFill>
                  <a:srgbClr val="BBBEBF"/>
                </a:solidFill>
                <a:effectLst/>
                <a:latin typeface="Menlo" panose="020B0609030804020204" pitchFamily="49" charset="0"/>
              </a:rPr>
              <a:t>个文件</a:t>
            </a:r>
            <a:r>
              <a:rPr lang="en-US" altLang="zh-CN" b="0" dirty="0">
                <a:solidFill>
                  <a:srgbClr val="BBBEBF"/>
                </a:solidFill>
                <a:effectLst/>
                <a:latin typeface="Menlo" panose="020B0609030804020204" pitchFamily="49" charset="0"/>
              </a:rPr>
              <a:t>——</a:t>
            </a:r>
            <a:r>
              <a:rPr lang="zh-CN" altLang="en-US" b="0" dirty="0">
                <a:solidFill>
                  <a:srgbClr val="BBBEBF"/>
                </a:solidFill>
                <a:effectLst/>
                <a:latin typeface="Menlo" panose="020B0609030804020204" pitchFamily="49" charset="0"/>
              </a:rPr>
              <a:t>人写一个叫 </a:t>
            </a:r>
            <a:r>
              <a:rPr lang="en-US" altLang="zh-CN" b="0" dirty="0">
                <a:solidFill>
                  <a:srgbClr val="79C0FF"/>
                </a:solidFill>
                <a:effectLst/>
                <a:latin typeface="Menlo" panose="020B0609030804020204" pitchFamily="49" charset="0"/>
              </a:rPr>
              <a:t>`</a:t>
            </a:r>
            <a:r>
              <a:rPr lang="en" altLang="zh-CN" b="0" dirty="0" err="1">
                <a:solidFill>
                  <a:srgbClr val="79C0FF"/>
                </a:solidFill>
                <a:effectLst/>
                <a:latin typeface="Menlo" panose="020B0609030804020204" pitchFamily="49" charset="0"/>
              </a:rPr>
              <a:t>program.md</a:t>
            </a:r>
            <a:r>
              <a:rPr lang="en" altLang="zh-CN" b="0" dirty="0">
                <a:solidFill>
                  <a:srgbClr val="79C0FF"/>
                </a:solidFill>
                <a:effectLst/>
                <a:latin typeface="Menlo" panose="020B0609030804020204" pitchFamily="49" charset="0"/>
              </a:rPr>
              <a:t>`</a:t>
            </a:r>
            <a:r>
              <a:rPr lang="en" altLang="zh-CN" b="0" dirty="0">
                <a:solidFill>
                  <a:srgbClr val="BBBEBF"/>
                </a:solidFill>
                <a:effectLst/>
                <a:latin typeface="Menlo" panose="020B0609030804020204" pitchFamily="49" charset="0"/>
              </a:rPr>
              <a:t> </a:t>
            </a:r>
            <a:r>
              <a:rPr lang="zh-CN" altLang="en-US" b="0" dirty="0">
                <a:solidFill>
                  <a:srgbClr val="BBBEBF"/>
                </a:solidFill>
                <a:effectLst/>
                <a:latin typeface="Menlo" panose="020B0609030804020204" pitchFamily="49" charset="0"/>
              </a:rPr>
              <a:t>的指令文件，</a:t>
            </a:r>
            <a:r>
              <a:rPr lang="en" altLang="zh-CN" b="0" dirty="0">
                <a:solidFill>
                  <a:srgbClr val="BBBEBF"/>
                </a:solidFill>
                <a:effectLst/>
                <a:latin typeface="Menlo" panose="020B0609030804020204" pitchFamily="49" charset="0"/>
              </a:rPr>
              <a:t>agent </a:t>
            </a:r>
            <a:r>
              <a:rPr lang="zh-CN" altLang="en-US" b="0" dirty="0">
                <a:solidFill>
                  <a:srgbClr val="BBBEBF"/>
                </a:solidFill>
                <a:effectLst/>
                <a:latin typeface="Menlo" panose="020B0609030804020204" pitchFamily="49" charset="0"/>
              </a:rPr>
              <a:t>自由改 </a:t>
            </a:r>
            <a:r>
              <a:rPr lang="en-US" altLang="zh-CN" b="0" dirty="0">
                <a:solidFill>
                  <a:srgbClr val="79C0FF"/>
                </a:solidFill>
                <a:effectLst/>
                <a:latin typeface="Menlo" panose="020B0609030804020204" pitchFamily="49" charset="0"/>
              </a:rPr>
              <a:t>`</a:t>
            </a:r>
            <a:r>
              <a:rPr lang="en" altLang="zh-CN" b="0" dirty="0" err="1">
                <a:solidFill>
                  <a:srgbClr val="79C0FF"/>
                </a:solidFill>
                <a:effectLst/>
                <a:latin typeface="Menlo" panose="020B0609030804020204" pitchFamily="49" charset="0"/>
              </a:rPr>
              <a:t>train.py</a:t>
            </a:r>
            <a:r>
              <a:rPr lang="en" altLang="zh-CN" b="0" dirty="0">
                <a:solidFill>
                  <a:srgbClr val="79C0FF"/>
                </a:solidFill>
                <a:effectLst/>
                <a:latin typeface="Menlo" panose="020B0609030804020204" pitchFamily="49" charset="0"/>
              </a:rPr>
              <a:t>`</a:t>
            </a:r>
            <a:r>
              <a:rPr lang="zh-CN" altLang="en" b="0" dirty="0">
                <a:solidFill>
                  <a:srgbClr val="BBBEBF"/>
                </a:solidFill>
                <a:effectLst/>
                <a:latin typeface="Menlo" panose="020B0609030804020204" pitchFamily="49" charset="0"/>
              </a:rPr>
              <a:t>，</a:t>
            </a:r>
            <a:r>
              <a:rPr lang="zh-CN" altLang="en-US" b="0" dirty="0">
                <a:solidFill>
                  <a:srgbClr val="BBBEBF"/>
                </a:solidFill>
                <a:effectLst/>
                <a:latin typeface="Menlo" panose="020B0609030804020204" pitchFamily="49" charset="0"/>
              </a:rPr>
              <a:t>然后跑一行命令 </a:t>
            </a:r>
            <a:r>
              <a:rPr lang="en-US" altLang="zh-CN" b="0" dirty="0">
                <a:solidFill>
                  <a:srgbClr val="79C0FF"/>
                </a:solidFill>
                <a:effectLst/>
                <a:latin typeface="Menlo" panose="020B0609030804020204" pitchFamily="49" charset="0"/>
              </a:rPr>
              <a:t>`</a:t>
            </a:r>
            <a:r>
              <a:rPr lang="en" altLang="zh-CN" b="0" dirty="0" err="1">
                <a:solidFill>
                  <a:srgbClr val="79C0FF"/>
                </a:solidFill>
                <a:effectLst/>
                <a:latin typeface="Menlo" panose="020B0609030804020204" pitchFamily="49" charset="0"/>
              </a:rPr>
              <a:t>uv</a:t>
            </a:r>
            <a:r>
              <a:rPr lang="en" altLang="zh-CN" b="0" dirty="0">
                <a:solidFill>
                  <a:srgbClr val="79C0FF"/>
                </a:solidFill>
                <a:effectLst/>
                <a:latin typeface="Menlo" panose="020B0609030804020204" pitchFamily="49" charset="0"/>
              </a:rPr>
              <a:t> run </a:t>
            </a:r>
            <a:r>
              <a:rPr lang="en" altLang="zh-CN" b="0" dirty="0" err="1">
                <a:solidFill>
                  <a:srgbClr val="79C0FF"/>
                </a:solidFill>
                <a:effectLst/>
                <a:latin typeface="Menlo" panose="020B0609030804020204" pitchFamily="49" charset="0"/>
              </a:rPr>
              <a:t>train.py</a:t>
            </a:r>
            <a:r>
              <a:rPr lang="en" altLang="zh-CN" b="0" dirty="0">
                <a:solidFill>
                  <a:srgbClr val="79C0FF"/>
                </a:solidFill>
                <a:effectLst/>
                <a:latin typeface="Menlo" panose="020B0609030804020204" pitchFamily="49" charset="0"/>
              </a:rPr>
              <a:t>`</a:t>
            </a:r>
            <a:r>
              <a:rPr lang="zh-CN" altLang="en" b="0" dirty="0">
                <a:solidFill>
                  <a:srgbClr val="BBBEBF"/>
                </a:solidFill>
                <a:effectLst/>
                <a:latin typeface="Menlo" panose="020B0609030804020204" pitchFamily="49" charset="0"/>
              </a:rPr>
              <a:t>。</a:t>
            </a:r>
            <a:r>
              <a:rPr lang="en" altLang="zh-CN" b="1" dirty="0">
                <a:solidFill>
                  <a:srgbClr val="C9D1D9"/>
                </a:solidFill>
                <a:effectLst/>
                <a:latin typeface="Menlo" panose="020B0609030804020204" pitchFamily="49" charset="0"/>
              </a:rPr>
              <a:t>**5 </a:t>
            </a:r>
            <a:r>
              <a:rPr lang="zh-CN" altLang="en-US" b="1" dirty="0">
                <a:solidFill>
                  <a:srgbClr val="C9D1D9"/>
                </a:solidFill>
                <a:effectLst/>
                <a:latin typeface="Menlo" panose="020B0609030804020204" pitchFamily="49" charset="0"/>
              </a:rPr>
              <a:t>分钟训练**</a:t>
            </a:r>
            <a:r>
              <a:rPr lang="zh-CN" altLang="en-US" b="0" dirty="0">
                <a:solidFill>
                  <a:srgbClr val="BBBEBF"/>
                </a:solidFill>
                <a:effectLst/>
                <a:latin typeface="Menlo" panose="020B0609030804020204" pitchFamily="49" charset="0"/>
              </a:rPr>
              <a:t>，看一个数字 </a:t>
            </a:r>
            <a:r>
              <a:rPr lang="en-US" altLang="zh-CN" b="0" dirty="0">
                <a:solidFill>
                  <a:srgbClr val="79C0FF"/>
                </a:solidFill>
                <a:effectLst/>
                <a:latin typeface="Menlo" panose="020B0609030804020204" pitchFamily="49" charset="0"/>
              </a:rPr>
              <a:t>`</a:t>
            </a:r>
            <a:r>
              <a:rPr lang="en" altLang="zh-CN" b="0" dirty="0" err="1">
                <a:solidFill>
                  <a:srgbClr val="79C0FF"/>
                </a:solidFill>
                <a:effectLst/>
                <a:latin typeface="Menlo" panose="020B0609030804020204" pitchFamily="49" charset="0"/>
              </a:rPr>
              <a:t>val_bpb</a:t>
            </a:r>
            <a:r>
              <a:rPr lang="en" altLang="zh-CN" b="0" dirty="0">
                <a:solidFill>
                  <a:srgbClr val="79C0FF"/>
                </a:solidFill>
                <a:effectLst/>
                <a:latin typeface="Menlo" panose="020B0609030804020204" pitchFamily="49" charset="0"/>
              </a:rPr>
              <a:t>`</a:t>
            </a:r>
            <a:r>
              <a:rPr lang="en" altLang="zh-CN" b="0" dirty="0">
                <a:solidFill>
                  <a:srgbClr val="BBBEBF"/>
                </a:solidFill>
                <a:effectLst/>
                <a:latin typeface="Menlo" panose="020B0609030804020204" pitchFamily="49" charset="0"/>
              </a:rPr>
              <a:t>——</a:t>
            </a:r>
            <a:r>
              <a:rPr lang="zh-CN" altLang="en-US" b="0" dirty="0">
                <a:solidFill>
                  <a:srgbClr val="BBBEBF"/>
                </a:solidFill>
                <a:effectLst/>
                <a:latin typeface="Menlo" panose="020B0609030804020204" pitchFamily="49" charset="0"/>
              </a:rPr>
              <a:t>验证集上的每字节比特数，越低越好。</a:t>
            </a:r>
          </a:p>
          <a:p>
            <a:r>
              <a:rPr lang="zh-CN" altLang="en-US" b="0" dirty="0">
                <a:solidFill>
                  <a:srgbClr val="BBBEBF"/>
                </a:solidFill>
                <a:effectLst/>
                <a:latin typeface="Menlo" panose="020B0609030804020204" pitchFamily="49" charset="0"/>
              </a:rPr>
              <a:t>跑完之后只有两个出口：</a:t>
            </a:r>
            <a:r>
              <a:rPr lang="zh-CN" altLang="en-US" b="1" dirty="0">
                <a:solidFill>
                  <a:srgbClr val="C9D1D9"/>
                </a:solidFill>
                <a:effectLst/>
                <a:latin typeface="Menlo" panose="020B0609030804020204" pitchFamily="49" charset="0"/>
              </a:rPr>
              <a:t>**</a:t>
            </a:r>
            <a:r>
              <a:rPr lang="en" altLang="zh-CN" b="1" dirty="0" err="1">
                <a:solidFill>
                  <a:srgbClr val="C9D1D9"/>
                </a:solidFill>
                <a:effectLst/>
                <a:latin typeface="Menlo" panose="020B0609030804020204" pitchFamily="49" charset="0"/>
              </a:rPr>
              <a:t>val_bpb</a:t>
            </a:r>
            <a:r>
              <a:rPr lang="en" altLang="zh-CN" b="1" dirty="0">
                <a:solidFill>
                  <a:srgbClr val="C9D1D9"/>
                </a:solidFill>
                <a:effectLst/>
                <a:latin typeface="Menlo" panose="020B0609030804020204" pitchFamily="49" charset="0"/>
              </a:rPr>
              <a:t> </a:t>
            </a:r>
            <a:r>
              <a:rPr lang="zh-CN" altLang="en-US" b="1" dirty="0">
                <a:solidFill>
                  <a:srgbClr val="C9D1D9"/>
                </a:solidFill>
                <a:effectLst/>
                <a:latin typeface="Menlo" panose="020B0609030804020204" pitchFamily="49" charset="0"/>
              </a:rPr>
              <a:t>改善了，</a:t>
            </a:r>
            <a:r>
              <a:rPr lang="en" altLang="zh-CN" b="1" dirty="0">
                <a:solidFill>
                  <a:srgbClr val="C9D1D9"/>
                </a:solidFill>
                <a:effectLst/>
                <a:latin typeface="Menlo" panose="020B0609030804020204" pitchFamily="49" charset="0"/>
              </a:rPr>
              <a:t>git commit </a:t>
            </a:r>
            <a:r>
              <a:rPr lang="zh-CN" altLang="en-US" b="1" dirty="0">
                <a:solidFill>
                  <a:srgbClr val="C9D1D9"/>
                </a:solidFill>
                <a:effectLst/>
                <a:latin typeface="Menlo" panose="020B0609030804020204" pitchFamily="49" charset="0"/>
              </a:rPr>
              <a:t>保留；没改善，</a:t>
            </a:r>
            <a:r>
              <a:rPr lang="en" altLang="zh-CN" b="1" dirty="0">
                <a:solidFill>
                  <a:srgbClr val="C9D1D9"/>
                </a:solidFill>
                <a:effectLst/>
                <a:latin typeface="Menlo" panose="020B0609030804020204" pitchFamily="49" charset="0"/>
              </a:rPr>
              <a:t>git revert </a:t>
            </a:r>
            <a:r>
              <a:rPr lang="zh-CN" altLang="en-US" b="1" dirty="0">
                <a:solidFill>
                  <a:srgbClr val="C9D1D9"/>
                </a:solidFill>
                <a:effectLst/>
                <a:latin typeface="Menlo" panose="020B0609030804020204" pitchFamily="49" charset="0"/>
              </a:rPr>
              <a:t>回滚**</a:t>
            </a:r>
            <a:r>
              <a:rPr lang="zh-CN" altLang="en-US" b="0" dirty="0">
                <a:solidFill>
                  <a:srgbClr val="BBBEBF"/>
                </a:solidFill>
                <a:effectLst/>
                <a:latin typeface="Menlo" panose="020B0609030804020204" pitchFamily="49" charset="0"/>
              </a:rPr>
              <a:t>。然后 </a:t>
            </a:r>
            <a:r>
              <a:rPr lang="en" altLang="zh-CN" b="0" dirty="0">
                <a:solidFill>
                  <a:srgbClr val="BBBEBF"/>
                </a:solidFill>
                <a:effectLst/>
                <a:latin typeface="Menlo" panose="020B0609030804020204" pitchFamily="49" charset="0"/>
              </a:rPr>
              <a:t>agent </a:t>
            </a:r>
            <a:r>
              <a:rPr lang="zh-CN" altLang="en-US" b="0" dirty="0">
                <a:solidFill>
                  <a:srgbClr val="BBBEBF"/>
                </a:solidFill>
                <a:effectLst/>
                <a:latin typeface="Menlo" panose="020B0609030804020204" pitchFamily="49" charset="0"/>
              </a:rPr>
              <a:t>自己继续下一轮。</a:t>
            </a:r>
            <a:endParaRPr lang="en-US" altLang="zh-CN" b="0" dirty="0">
              <a:solidFill>
                <a:srgbClr val="BBBEBF"/>
              </a:solidFill>
              <a:effectLst/>
              <a:latin typeface="Menlo" panose="020B0609030804020204" pitchFamily="49" charset="0"/>
            </a:endParaRPr>
          </a:p>
          <a:p>
            <a:endParaRPr lang="en-US" altLang="zh-CN" b="0" dirty="0">
              <a:solidFill>
                <a:srgbClr val="BBBEBF"/>
              </a:solidFill>
              <a:effectLst/>
              <a:latin typeface="Menlo" panose="020B0609030804020204" pitchFamily="49" charset="0"/>
            </a:endParaRPr>
          </a:p>
          <a:p>
            <a:r>
              <a:rPr lang="zh-CN" altLang="en-US" b="0" dirty="0">
                <a:solidFill>
                  <a:srgbClr val="BBBEBF"/>
                </a:solidFill>
                <a:effectLst/>
                <a:latin typeface="Menlo" panose="020B0609030804020204" pitchFamily="49" charset="0"/>
              </a:rPr>
              <a:t>一台 </a:t>
            </a:r>
            <a:r>
              <a:rPr lang="en" altLang="zh-CN" b="0" dirty="0">
                <a:solidFill>
                  <a:srgbClr val="BBBEBF"/>
                </a:solidFill>
                <a:effectLst/>
                <a:latin typeface="Menlo" panose="020B0609030804020204" pitchFamily="49" charset="0"/>
              </a:rPr>
              <a:t>GPU </a:t>
            </a:r>
            <a:r>
              <a:rPr lang="zh-CN" altLang="en-US" b="0" dirty="0">
                <a:solidFill>
                  <a:srgbClr val="BBBEBF"/>
                </a:solidFill>
                <a:effectLst/>
                <a:latin typeface="Menlo" panose="020B0609030804020204" pitchFamily="49" charset="0"/>
              </a:rPr>
              <a:t>一小时跑 </a:t>
            </a:r>
            <a:r>
              <a:rPr lang="en-US" altLang="zh-CN" b="0" dirty="0">
                <a:solidFill>
                  <a:srgbClr val="BBBEBF"/>
                </a:solidFill>
                <a:effectLst/>
                <a:latin typeface="Menlo" panose="020B0609030804020204" pitchFamily="49" charset="0"/>
              </a:rPr>
              <a:t>12 </a:t>
            </a:r>
            <a:r>
              <a:rPr lang="zh-CN" altLang="en-US" b="0" dirty="0">
                <a:solidFill>
                  <a:srgbClr val="BBBEBF"/>
                </a:solidFill>
                <a:effectLst/>
                <a:latin typeface="Menlo" panose="020B0609030804020204" pitchFamily="49" charset="0"/>
              </a:rPr>
              <a:t>轮，过夜 </a:t>
            </a:r>
            <a:r>
              <a:rPr lang="en-US" altLang="zh-CN" b="0" dirty="0">
                <a:solidFill>
                  <a:srgbClr val="BBBEBF"/>
                </a:solidFill>
                <a:effectLst/>
                <a:latin typeface="Menlo" panose="020B0609030804020204" pitchFamily="49" charset="0"/>
              </a:rPr>
              <a:t>100 </a:t>
            </a:r>
            <a:r>
              <a:rPr lang="zh-CN" altLang="en-US" b="0" dirty="0">
                <a:solidFill>
                  <a:srgbClr val="BBBEBF"/>
                </a:solidFill>
                <a:effectLst/>
                <a:latin typeface="Menlo" panose="020B0609030804020204" pitchFamily="49" charset="0"/>
              </a:rPr>
              <a:t>轮，全程不需要人在场。</a:t>
            </a:r>
            <a:endParaRPr lang="en-US" altLang="zh-CN" dirty="0">
              <a:latin typeface="微软雅黑" panose="020B0503020204020204" pitchFamily="34" charset="-122"/>
              <a:ea typeface="微软雅黑" panose="020B0503020204020204" pitchFamily="34" charset="-122"/>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b="0" dirty="0">
                <a:solidFill>
                  <a:srgbClr val="BBBEBF"/>
                </a:solidFill>
                <a:effectLst/>
                <a:latin typeface="Menlo" panose="020B0609030804020204" pitchFamily="49" charset="0"/>
              </a:rPr>
              <a:t>这里最关键的设计</a:t>
            </a:r>
            <a:r>
              <a:rPr lang="en-US" altLang="zh-CN" b="0" dirty="0">
                <a:solidFill>
                  <a:srgbClr val="BBBEBF"/>
                </a:solidFill>
                <a:effectLst/>
                <a:latin typeface="Menlo" panose="020B0609030804020204" pitchFamily="49" charset="0"/>
              </a:rPr>
              <a:t>——</a:t>
            </a:r>
            <a:r>
              <a:rPr lang="zh-CN" altLang="en-US" b="0" dirty="0">
                <a:solidFill>
                  <a:srgbClr val="BBBEBF"/>
                </a:solidFill>
                <a:effectLst/>
                <a:latin typeface="Menlo" panose="020B0609030804020204" pitchFamily="49" charset="0"/>
              </a:rPr>
              <a:t>人要做的只有一件事：</a:t>
            </a:r>
            <a:r>
              <a:rPr lang="zh-CN" altLang="en-US" b="1" dirty="0">
                <a:solidFill>
                  <a:srgbClr val="C9D1D9"/>
                </a:solidFill>
                <a:effectLst/>
                <a:latin typeface="Menlo" panose="020B0609030804020204" pitchFamily="49" charset="0"/>
              </a:rPr>
              <a:t>**把</a:t>
            </a:r>
            <a:r>
              <a:rPr lang="en-US" altLang="zh-CN" b="1" dirty="0">
                <a:solidFill>
                  <a:srgbClr val="C9D1D9"/>
                </a:solidFill>
                <a:effectLst/>
                <a:latin typeface="Menlo" panose="020B0609030804020204" pitchFamily="49" charset="0"/>
              </a:rPr>
              <a:t>"</a:t>
            </a:r>
            <a:r>
              <a:rPr lang="zh-CN" altLang="en-US" b="1" dirty="0">
                <a:solidFill>
                  <a:srgbClr val="C9D1D9"/>
                </a:solidFill>
                <a:effectLst/>
                <a:latin typeface="Menlo" panose="020B0609030804020204" pitchFamily="49" charset="0"/>
              </a:rPr>
              <a:t>什么叫赢</a:t>
            </a:r>
            <a:r>
              <a:rPr lang="en-US" altLang="zh-CN" b="1" dirty="0">
                <a:solidFill>
                  <a:srgbClr val="C9D1D9"/>
                </a:solidFill>
                <a:effectLst/>
                <a:latin typeface="Menlo" panose="020B0609030804020204" pitchFamily="49" charset="0"/>
              </a:rPr>
              <a:t>"</a:t>
            </a:r>
            <a:r>
              <a:rPr lang="zh-CN" altLang="en-US" b="1" dirty="0">
                <a:solidFill>
                  <a:srgbClr val="C9D1D9"/>
                </a:solidFill>
                <a:effectLst/>
                <a:latin typeface="Menlo" panose="020B0609030804020204" pitchFamily="49" charset="0"/>
              </a:rPr>
              <a:t>写进 </a:t>
            </a:r>
            <a:r>
              <a:rPr lang="en-US" altLang="zh-CN" b="1" dirty="0">
                <a:solidFill>
                  <a:srgbClr val="79C0FF"/>
                </a:solidFill>
                <a:effectLst/>
                <a:latin typeface="Menlo" panose="020B0609030804020204" pitchFamily="49" charset="0"/>
              </a:rPr>
              <a:t>`</a:t>
            </a:r>
            <a:r>
              <a:rPr lang="en" altLang="zh-CN" b="1" dirty="0" err="1">
                <a:solidFill>
                  <a:srgbClr val="79C0FF"/>
                </a:solidFill>
                <a:effectLst/>
                <a:latin typeface="Menlo" panose="020B0609030804020204" pitchFamily="49" charset="0"/>
              </a:rPr>
              <a:t>program.md</a:t>
            </a:r>
            <a:r>
              <a:rPr lang="en" altLang="zh-CN" b="1" dirty="0">
                <a:solidFill>
                  <a:srgbClr val="79C0FF"/>
                </a:solidFill>
                <a:effectLst/>
                <a:latin typeface="Menlo" panose="020B0609030804020204" pitchFamily="49" charset="0"/>
              </a:rPr>
              <a:t>`</a:t>
            </a:r>
            <a:r>
              <a:rPr lang="en" altLang="zh-CN" b="1" dirty="0">
                <a:solidFill>
                  <a:srgbClr val="C9D1D9"/>
                </a:solidFill>
                <a:effectLst/>
                <a:latin typeface="Menlo" panose="020B0609030804020204" pitchFamily="49" charset="0"/>
              </a:rPr>
              <a:t>**</a:t>
            </a:r>
            <a:r>
              <a:rPr lang="zh-CN" altLang="en" b="0" dirty="0">
                <a:solidFill>
                  <a:srgbClr val="BBBEBF"/>
                </a:solidFill>
                <a:effectLst/>
                <a:latin typeface="Menlo" panose="020B0609030804020204" pitchFamily="49"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dirty="0">
              <a:latin typeface="微软雅黑" panose="020B0503020204020204" pitchFamily="34" charset="-122"/>
              <a:ea typeface="微软雅黑" panose="020B0503020204020204" pitchFamily="34" charset="-122"/>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dirty="0">
              <a:latin typeface="微软雅黑" panose="020B0503020204020204" pitchFamily="34" charset="-122"/>
              <a:ea typeface="微软雅黑" panose="020B0503020204020204" pitchFamily="34" charset="-122"/>
            </a:endParaRPr>
          </a:p>
          <a:p>
            <a:r>
              <a:rPr lang="zh-CN" altLang="en-US" b="0" dirty="0">
                <a:solidFill>
                  <a:srgbClr val="BBBEBF"/>
                </a:solidFill>
                <a:effectLst/>
                <a:latin typeface="Menlo" panose="020B0609030804020204" pitchFamily="49" charset="0"/>
              </a:rPr>
              <a:t>所以 </a:t>
            </a:r>
            <a:r>
              <a:rPr lang="en" altLang="zh-CN" b="0" dirty="0">
                <a:solidFill>
                  <a:srgbClr val="BBBEBF"/>
                </a:solidFill>
                <a:effectLst/>
                <a:latin typeface="Menlo" panose="020B0609030804020204" pitchFamily="49" charset="0"/>
              </a:rPr>
              <a:t>Karpathy </a:t>
            </a:r>
            <a:r>
              <a:rPr lang="zh-CN" altLang="en-US" b="0" dirty="0">
                <a:solidFill>
                  <a:srgbClr val="BBBEBF"/>
                </a:solidFill>
                <a:effectLst/>
                <a:latin typeface="Menlo" panose="020B0609030804020204" pitchFamily="49" charset="0"/>
              </a:rPr>
              <a:t>用最小的代价证明的最重要的一件事</a:t>
            </a:r>
            <a:r>
              <a:rPr lang="en-US" altLang="zh-CN" b="0" dirty="0">
                <a:solidFill>
                  <a:srgbClr val="BBBEBF"/>
                </a:solidFill>
                <a:effectLst/>
                <a:latin typeface="Menlo" panose="020B0609030804020204" pitchFamily="49" charset="0"/>
              </a:rPr>
              <a:t>——</a:t>
            </a:r>
            <a:r>
              <a:rPr lang="zh-CN" altLang="en-US" b="0" dirty="0">
                <a:solidFill>
                  <a:srgbClr val="7EE787"/>
                </a:solidFill>
                <a:effectLst/>
                <a:latin typeface="Menlo" panose="020B0609030804020204" pitchFamily="49" charset="0"/>
              </a:rPr>
              <a:t>⭐ </a:t>
            </a:r>
            <a:r>
              <a:rPr lang="zh-CN" altLang="en-US" b="1" dirty="0">
                <a:solidFill>
                  <a:srgbClr val="C9D1D9"/>
                </a:solidFill>
                <a:effectLst/>
                <a:latin typeface="Menlo" panose="020B0609030804020204" pitchFamily="49" charset="0"/>
              </a:rPr>
              <a:t>自动化科研只需要一个 可验证的准则 </a:t>
            </a:r>
            <a:r>
              <a:rPr lang="en-US" altLang="zh-CN" b="1" dirty="0">
                <a:solidFill>
                  <a:srgbClr val="C9D1D9"/>
                </a:solidFill>
                <a:effectLst/>
                <a:latin typeface="Menlo" panose="020B0609030804020204" pitchFamily="49" charset="0"/>
              </a:rPr>
              <a:t>+ </a:t>
            </a:r>
            <a:r>
              <a:rPr lang="zh-CN" altLang="en-US" b="1" dirty="0">
                <a:solidFill>
                  <a:srgbClr val="C9D1D9"/>
                </a:solidFill>
                <a:effectLst/>
                <a:latin typeface="Menlo" panose="020B0609030804020204" pitchFamily="49" charset="0"/>
              </a:rPr>
              <a:t>自我迭代。</a:t>
            </a:r>
            <a:endParaRPr lang="zh-CN" altLang="en-US" b="0" dirty="0">
              <a:solidFill>
                <a:srgbClr val="BBBEBF"/>
              </a:solidFill>
              <a:effectLst/>
              <a:latin typeface="Menlo" panose="020B0609030804020204" pitchFamily="49"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dirty="0">
              <a:latin typeface="微软雅黑" panose="020B0503020204020204" pitchFamily="34" charset="-122"/>
              <a:ea typeface="微软雅黑" panose="020B0503020204020204" pitchFamily="34" charset="-122"/>
            </a:endParaRPr>
          </a:p>
          <a:p>
            <a:r>
              <a:rPr lang="zh-CN" altLang="en-US" b="0" dirty="0">
                <a:solidFill>
                  <a:srgbClr val="BBBEBF"/>
                </a:solidFill>
                <a:effectLst/>
                <a:latin typeface="Menlo" panose="020B0609030804020204" pitchFamily="49" charset="0"/>
              </a:rPr>
              <a:t>但是</a:t>
            </a:r>
            <a:r>
              <a:rPr lang="en-US" altLang="zh-CN" b="0" dirty="0">
                <a:solidFill>
                  <a:srgbClr val="BBBEBF"/>
                </a:solidFill>
                <a:effectLst/>
                <a:latin typeface="Menlo" panose="020B0609030804020204" pitchFamily="49" charset="0"/>
              </a:rPr>
              <a:t>——</a:t>
            </a:r>
            <a:r>
              <a:rPr lang="zh-CN" altLang="en-US" b="1" dirty="0">
                <a:solidFill>
                  <a:srgbClr val="C9D1D9"/>
                </a:solidFill>
                <a:effectLst/>
                <a:latin typeface="Menlo" panose="020B0609030804020204" pitchFamily="49" charset="0"/>
              </a:rPr>
              <a:t>**这个系统有它的天花板**</a:t>
            </a:r>
            <a:r>
              <a:rPr lang="zh-CN" altLang="en-US" b="0" dirty="0">
                <a:solidFill>
                  <a:srgbClr val="BBBEBF"/>
                </a:solidFill>
                <a:effectLst/>
                <a:latin typeface="Menlo" panose="020B0609030804020204" pitchFamily="49" charset="0"/>
              </a:rPr>
              <a:t>。</a:t>
            </a:r>
          </a:p>
          <a:p>
            <a:r>
              <a:rPr lang="zh-CN" altLang="en-US" b="0" dirty="0">
                <a:solidFill>
                  <a:srgbClr val="BBBEBF"/>
                </a:solidFill>
                <a:effectLst/>
                <a:latin typeface="Menlo" panose="020B0609030804020204" pitchFamily="49" charset="0"/>
              </a:rPr>
              <a:t>第一，它是在有验证指标的情况下实现的。但如果你要做的事</a:t>
            </a:r>
            <a:r>
              <a:rPr lang="en-US" altLang="zh-CN" b="0" dirty="0">
                <a:solidFill>
                  <a:srgbClr val="BBBEBF"/>
                </a:solidFill>
                <a:effectLst/>
                <a:latin typeface="Menlo" panose="020B0609030804020204" pitchFamily="49" charset="0"/>
              </a:rPr>
              <a:t>——</a:t>
            </a:r>
            <a:r>
              <a:rPr lang="zh-CN" altLang="en-US" b="0" dirty="0">
                <a:solidFill>
                  <a:srgbClr val="BBBEBF"/>
                </a:solidFill>
                <a:effectLst/>
                <a:latin typeface="Menlo" panose="020B0609030804020204" pitchFamily="49" charset="0"/>
              </a:rPr>
              <a:t>比如证明一个数学定理、设计一组实验、甚至写一篇论文的 </a:t>
            </a:r>
            <a:r>
              <a:rPr lang="en" altLang="zh-CN" b="0" dirty="0">
                <a:solidFill>
                  <a:srgbClr val="BBBEBF"/>
                </a:solidFill>
                <a:effectLst/>
                <a:latin typeface="Menlo" panose="020B0609030804020204" pitchFamily="49" charset="0"/>
              </a:rPr>
              <a:t>introduction——</a:t>
            </a:r>
            <a:r>
              <a:rPr lang="zh-CN" altLang="en-US" b="0" dirty="0">
                <a:solidFill>
                  <a:srgbClr val="BBBEBF"/>
                </a:solidFill>
                <a:effectLst/>
                <a:latin typeface="Menlo" panose="020B0609030804020204" pitchFamily="49" charset="0"/>
              </a:rPr>
              <a:t>这些事情</a:t>
            </a:r>
            <a:r>
              <a:rPr lang="zh-CN" altLang="en-US" b="1" dirty="0">
                <a:solidFill>
                  <a:srgbClr val="C9D1D9"/>
                </a:solidFill>
                <a:effectLst/>
                <a:latin typeface="Menlo" panose="020B0609030804020204" pitchFamily="49" charset="0"/>
              </a:rPr>
              <a:t>**没有 </a:t>
            </a:r>
            <a:r>
              <a:rPr lang="zh-CN" altLang="en" b="1" dirty="0">
                <a:solidFill>
                  <a:srgbClr val="C9D1D9"/>
                </a:solidFill>
                <a:effectLst/>
                <a:latin typeface="Menlo" panose="020B0609030804020204" pitchFamily="49" charset="0"/>
              </a:rPr>
              <a:t>明确的</a:t>
            </a:r>
            <a:r>
              <a:rPr lang="zh-CN" altLang="en-US" b="1" dirty="0">
                <a:solidFill>
                  <a:srgbClr val="C9D1D9"/>
                </a:solidFill>
                <a:effectLst/>
                <a:latin typeface="Menlo" panose="020B0609030804020204" pitchFamily="49" charset="0"/>
              </a:rPr>
              <a:t>测试指标，</a:t>
            </a:r>
            <a:r>
              <a:rPr lang="en" altLang="zh-CN" b="1" dirty="0">
                <a:solidFill>
                  <a:srgbClr val="C9D1D9"/>
                </a:solidFill>
                <a:effectLst/>
                <a:latin typeface="Menlo" panose="020B0609030804020204" pitchFamily="49" charset="0"/>
              </a:rPr>
              <a:t> </a:t>
            </a:r>
            <a:r>
              <a:rPr lang="zh-CN" altLang="en-US" b="1" dirty="0">
                <a:solidFill>
                  <a:srgbClr val="C9D1D9"/>
                </a:solidFill>
                <a:effectLst/>
                <a:latin typeface="Menlo" panose="020B0609030804020204" pitchFamily="49" charset="0"/>
              </a:rPr>
              <a:t>这种可机械验证的奖励**</a:t>
            </a:r>
            <a:r>
              <a:rPr lang="zh-CN" altLang="en-US" b="0" dirty="0">
                <a:solidFill>
                  <a:srgbClr val="BBBEBF"/>
                </a:solidFill>
                <a:effectLst/>
                <a:latin typeface="Menlo" panose="020B0609030804020204" pitchFamily="49" charset="0"/>
              </a:rPr>
              <a:t>。</a:t>
            </a:r>
          </a:p>
          <a:p>
            <a:r>
              <a:rPr lang="zh-CN" altLang="en-US" b="0" dirty="0">
                <a:solidFill>
                  <a:srgbClr val="BBBEBF"/>
                </a:solidFill>
                <a:effectLst/>
                <a:latin typeface="Menlo" panose="020B0609030804020204" pitchFamily="49" charset="0"/>
              </a:rPr>
              <a:t>第二，它</a:t>
            </a:r>
            <a:r>
              <a:rPr lang="zh-CN" altLang="en-US" b="1" dirty="0">
                <a:solidFill>
                  <a:srgbClr val="C9D1D9"/>
                </a:solidFill>
                <a:effectLst/>
                <a:latin typeface="Menlo" panose="020B0609030804020204" pitchFamily="49" charset="0"/>
              </a:rPr>
              <a:t>**只有 </a:t>
            </a:r>
            <a:r>
              <a:rPr lang="en-US" altLang="zh-CN" b="1" dirty="0">
                <a:solidFill>
                  <a:srgbClr val="C9D1D9"/>
                </a:solidFill>
                <a:effectLst/>
                <a:latin typeface="Menlo" panose="020B0609030804020204" pitchFamily="49" charset="0"/>
              </a:rPr>
              <a:t>1 </a:t>
            </a:r>
            <a:r>
              <a:rPr lang="zh-CN" altLang="en-US" b="1" dirty="0">
                <a:solidFill>
                  <a:srgbClr val="C9D1D9"/>
                </a:solidFill>
                <a:effectLst/>
                <a:latin typeface="Menlo" panose="020B0609030804020204" pitchFamily="49" charset="0"/>
              </a:rPr>
              <a:t>个 </a:t>
            </a:r>
            <a:r>
              <a:rPr lang="en" altLang="zh-CN" b="1" dirty="0">
                <a:solidFill>
                  <a:srgbClr val="C9D1D9"/>
                </a:solidFill>
                <a:effectLst/>
                <a:latin typeface="Menlo" panose="020B0609030804020204" pitchFamily="49" charset="0"/>
              </a:rPr>
              <a:t>agent </a:t>
            </a:r>
            <a:r>
              <a:rPr lang="zh-CN" altLang="en-US" b="1" dirty="0">
                <a:solidFill>
                  <a:srgbClr val="C9D1D9"/>
                </a:solidFill>
                <a:effectLst/>
                <a:latin typeface="Menlo" panose="020B0609030804020204" pitchFamily="49" charset="0"/>
              </a:rPr>
              <a:t>跟自己打**</a:t>
            </a:r>
            <a:r>
              <a:rPr lang="zh-CN" altLang="en-US" b="0" dirty="0">
                <a:solidFill>
                  <a:srgbClr val="BBBEBF"/>
                </a:solidFill>
                <a:effectLst/>
                <a:latin typeface="Menlo" panose="020B0609030804020204" pitchFamily="49" charset="0"/>
              </a:rPr>
              <a:t>。</a:t>
            </a:r>
            <a:r>
              <a:rPr lang="en" altLang="zh-CN" b="0" dirty="0">
                <a:solidFill>
                  <a:srgbClr val="BBBEBF"/>
                </a:solidFill>
                <a:effectLst/>
                <a:latin typeface="Menlo" panose="020B0609030804020204" pitchFamily="49" charset="0"/>
              </a:rPr>
              <a:t>agent </a:t>
            </a:r>
            <a:r>
              <a:rPr lang="zh-CN" altLang="en-US" b="0" dirty="0">
                <a:solidFill>
                  <a:srgbClr val="BBBEBF"/>
                </a:solidFill>
                <a:effectLst/>
                <a:latin typeface="Menlo" panose="020B0609030804020204" pitchFamily="49" charset="0"/>
              </a:rPr>
              <a:t>想出来的方向、写出来的代码，没有人挑刺、没有第二个模型审查。同一个模型自己评自己</a:t>
            </a:r>
            <a:r>
              <a:rPr lang="en-US" altLang="zh-CN" b="0" dirty="0">
                <a:solidFill>
                  <a:srgbClr val="BBBEBF"/>
                </a:solidFill>
                <a:effectLst/>
                <a:latin typeface="Menlo" panose="020B0609030804020204" pitchFamily="49" charset="0"/>
              </a:rPr>
              <a:t>——</a:t>
            </a:r>
            <a:r>
              <a:rPr lang="zh-CN" altLang="en-US" b="0" dirty="0">
                <a:solidFill>
                  <a:srgbClr val="BBBEBF"/>
                </a:solidFill>
                <a:effectLst/>
                <a:latin typeface="Menlo" panose="020B0609030804020204" pitchFamily="49" charset="0"/>
              </a:rPr>
              <a:t>盲区是一致的。</a:t>
            </a:r>
            <a:endParaRPr lang="en-US" altLang="zh-CN" b="0" dirty="0">
              <a:solidFill>
                <a:srgbClr val="BBBEBF"/>
              </a:solidFill>
              <a:effectLst/>
              <a:latin typeface="Menlo" panose="020B0609030804020204" pitchFamily="49" charset="0"/>
            </a:endParaRPr>
          </a:p>
          <a:p>
            <a:endParaRPr lang="en-US" altLang="zh-CN" b="0" dirty="0">
              <a:solidFill>
                <a:srgbClr val="BBBEBF"/>
              </a:solidFill>
              <a:effectLst/>
              <a:latin typeface="Menlo" panose="020B0609030804020204" pitchFamily="49" charset="0"/>
            </a:endParaRPr>
          </a:p>
          <a:p>
            <a:r>
              <a:rPr lang="zh-CN" altLang="en-US" b="0" dirty="0">
                <a:solidFill>
                  <a:srgbClr val="BBBEBF"/>
                </a:solidFill>
                <a:effectLst/>
                <a:latin typeface="Menlo" panose="020B0609030804020204" pitchFamily="49" charset="0"/>
              </a:rPr>
              <a:t>怎么解决这个问题？引入外部的</a:t>
            </a:r>
            <a:r>
              <a:rPr lang="en-US" altLang="zh-CN" b="0" dirty="0">
                <a:solidFill>
                  <a:srgbClr val="BBBEBF"/>
                </a:solidFill>
                <a:effectLst/>
                <a:latin typeface="Menlo" panose="020B0609030804020204" pitchFamily="49" charset="0"/>
              </a:rPr>
              <a:t>LLM</a:t>
            </a:r>
            <a:r>
              <a:rPr lang="zh-CN" altLang="en-US" b="0" dirty="0">
                <a:solidFill>
                  <a:srgbClr val="BBBEBF"/>
                </a:solidFill>
                <a:effectLst/>
                <a:latin typeface="Menlo" panose="020B0609030804020204" pitchFamily="49" charset="0"/>
              </a:rPr>
              <a:t> </a:t>
            </a:r>
            <a:r>
              <a:rPr lang="en-US" altLang="zh-CN" b="0" dirty="0">
                <a:solidFill>
                  <a:srgbClr val="BBBEBF"/>
                </a:solidFill>
                <a:effectLst/>
                <a:latin typeface="Menlo" panose="020B0609030804020204" pitchFamily="49" charset="0"/>
              </a:rPr>
              <a:t>Reviewer</a:t>
            </a:r>
          </a:p>
          <a:p>
            <a:endParaRPr lang="zh-CN" altLang="en-US" b="0" dirty="0">
              <a:solidFill>
                <a:srgbClr val="BBBEBF"/>
              </a:solidFill>
              <a:effectLst/>
              <a:latin typeface="Menlo" panose="020B0609030804020204" pitchFamily="49"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dirty="0">
              <a:latin typeface="微软雅黑" panose="020B0503020204020204" pitchFamily="34" charset="-122"/>
              <a:ea typeface="微软雅黑" panose="020B0503020204020204" pitchFamily="34" charset="-122"/>
            </a:endParaRPr>
          </a:p>
        </p:txBody>
      </p:sp>
      <p:sp>
        <p:nvSpPr>
          <p:cNvPr id="4" name="灯片编号占位符 3"/>
          <p:cNvSpPr>
            <a:spLocks noGrp="1"/>
          </p:cNvSpPr>
          <p:nvPr>
            <p:ph type="sldNum" sz="quarter" idx="5"/>
          </p:nvPr>
        </p:nvSpPr>
        <p:spPr/>
        <p:txBody>
          <a:bodyPr/>
          <a:lstStyle/>
          <a:p>
            <a:fld id="{C67F1A05-06D9-45E5-A566-DCE3388D6ACE}" type="slidenum">
              <a:rPr lang="zh-CN" altLang="en-US" smtClean="0"/>
              <a:t>5</a:t>
            </a:fld>
            <a:endParaRPr lang="zh-CN" altLang="en-US"/>
          </a:p>
        </p:txBody>
      </p:sp>
    </p:spTree>
    <p:extLst>
      <p:ext uri="{BB962C8B-B14F-4D97-AF65-F5344CB8AC3E}">
        <p14:creationId xmlns:p14="http://schemas.microsoft.com/office/powerpoint/2010/main" val="31913466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b="0" dirty="0">
                <a:solidFill>
                  <a:srgbClr val="BBBEBF"/>
                </a:solidFill>
                <a:effectLst/>
                <a:latin typeface="Menlo" panose="020B0609030804020204" pitchFamily="49" charset="0"/>
              </a:rPr>
              <a:t>第二个例子，</a:t>
            </a:r>
            <a:r>
              <a:rPr lang="en" altLang="zh-CN" b="0" dirty="0">
                <a:solidFill>
                  <a:srgbClr val="BBBEBF"/>
                </a:solidFill>
                <a:effectLst/>
                <a:latin typeface="Menlo" panose="020B0609030804020204" pitchFamily="49" charset="0"/>
              </a:rPr>
              <a:t>ARIS——</a:t>
            </a:r>
            <a:r>
              <a:rPr lang="zh-CN" altLang="en-US" b="0" dirty="0">
                <a:solidFill>
                  <a:srgbClr val="BBBEBF"/>
                </a:solidFill>
                <a:effectLst/>
                <a:latin typeface="Menlo" panose="020B0609030804020204" pitchFamily="49" charset="0"/>
              </a:rPr>
              <a:t>全名 </a:t>
            </a:r>
            <a:r>
              <a:rPr lang="zh-CN" altLang="en-US" b="1" dirty="0">
                <a:solidFill>
                  <a:srgbClr val="C9D1D9"/>
                </a:solidFill>
                <a:effectLst/>
                <a:latin typeface="Menlo" panose="020B0609030804020204" pitchFamily="49" charset="0"/>
              </a:rPr>
              <a:t>**</a:t>
            </a:r>
            <a:r>
              <a:rPr lang="en" altLang="zh-CN" b="1" dirty="0">
                <a:solidFill>
                  <a:srgbClr val="C9D1D9"/>
                </a:solidFill>
                <a:effectLst/>
                <a:latin typeface="Menlo" panose="020B0609030804020204" pitchFamily="49" charset="0"/>
              </a:rPr>
              <a:t>Auto-</a:t>
            </a:r>
            <a:r>
              <a:rPr lang="en" altLang="zh-CN" b="1" dirty="0" err="1">
                <a:solidFill>
                  <a:srgbClr val="C9D1D9"/>
                </a:solidFill>
                <a:effectLst/>
                <a:latin typeface="Menlo" panose="020B0609030804020204" pitchFamily="49" charset="0"/>
              </a:rPr>
              <a:t>claude</a:t>
            </a:r>
            <a:r>
              <a:rPr lang="en" altLang="zh-CN" b="1" dirty="0">
                <a:solidFill>
                  <a:srgbClr val="C9D1D9"/>
                </a:solidFill>
                <a:effectLst/>
                <a:latin typeface="Menlo" panose="020B0609030804020204" pitchFamily="49" charset="0"/>
              </a:rPr>
              <a:t>-code-research-in-sleep**</a:t>
            </a:r>
            <a:r>
              <a:rPr lang="zh-CN" altLang="en" b="0" dirty="0">
                <a:solidFill>
                  <a:srgbClr val="BBBEBF"/>
                </a:solidFill>
                <a:effectLst/>
                <a:latin typeface="Menlo" panose="020B0609030804020204" pitchFamily="49" charset="0"/>
              </a:rPr>
              <a:t>，</a:t>
            </a:r>
            <a:r>
              <a:rPr lang="zh-CN" altLang="en-US" b="0" dirty="0">
                <a:solidFill>
                  <a:srgbClr val="BBBEBF"/>
                </a:solidFill>
                <a:effectLst/>
                <a:latin typeface="Menlo" panose="020B0609030804020204" pitchFamily="49" charset="0"/>
              </a:rPr>
              <a:t>这一页的副标题其实是 </a:t>
            </a:r>
            <a:r>
              <a:rPr lang="en" altLang="zh-CN" b="0" dirty="0">
                <a:solidFill>
                  <a:srgbClr val="BBBEBF"/>
                </a:solidFill>
                <a:effectLst/>
                <a:latin typeface="Menlo" panose="020B0609030804020204" pitchFamily="49" charset="0"/>
              </a:rPr>
              <a:t>ARIS </a:t>
            </a:r>
            <a:r>
              <a:rPr lang="zh-CN" altLang="en-US" b="0" dirty="0">
                <a:solidFill>
                  <a:srgbClr val="BBBEBF"/>
                </a:solidFill>
                <a:effectLst/>
                <a:latin typeface="Menlo" panose="020B0609030804020204" pitchFamily="49" charset="0"/>
              </a:rPr>
              <a:t>论文最核心的一个判断</a:t>
            </a:r>
            <a:r>
              <a:rPr lang="en-US" altLang="zh-CN" b="0" dirty="0">
                <a:solidFill>
                  <a:srgbClr val="BBBEBF"/>
                </a:solidFill>
                <a:effectLst/>
                <a:latin typeface="Menlo" panose="020B0609030804020204" pitchFamily="49" charset="0"/>
              </a:rPr>
              <a:t>——&gt; </a:t>
            </a:r>
            <a:r>
              <a:rPr lang="zh-CN" altLang="en-US" b="1" dirty="0">
                <a:solidFill>
                  <a:srgbClr val="C9D1D9"/>
                </a:solidFill>
                <a:effectLst/>
                <a:latin typeface="Menlo" panose="020B0609030804020204" pitchFamily="49" charset="0"/>
              </a:rPr>
              <a:t>**由单一智能体承担的任何长期任务都是不可靠的。**</a:t>
            </a:r>
            <a:endParaRPr lang="zh-CN" altLang="en-US" b="0" dirty="0">
              <a:solidFill>
                <a:srgbClr val="BBBEBF"/>
              </a:solidFill>
              <a:effectLst/>
              <a:latin typeface="Menlo" panose="020B0609030804020204" pitchFamily="49" charset="0"/>
            </a:endParaRPr>
          </a:p>
          <a:p>
            <a:r>
              <a:rPr lang="zh-CN" altLang="en-US" b="0" dirty="0">
                <a:solidFill>
                  <a:srgbClr val="BBBEBF"/>
                </a:solidFill>
                <a:effectLst/>
                <a:latin typeface="Menlo" panose="020B0609030804020204" pitchFamily="49" charset="0"/>
              </a:rPr>
              <a:t>这是上一页 </a:t>
            </a:r>
            <a:r>
              <a:rPr lang="en" altLang="zh-CN" b="0" dirty="0">
                <a:solidFill>
                  <a:srgbClr val="BBBEBF"/>
                </a:solidFill>
                <a:effectLst/>
                <a:latin typeface="Menlo" panose="020B0609030804020204" pitchFamily="49" charset="0"/>
              </a:rPr>
              <a:t>Karpathy </a:t>
            </a:r>
            <a:r>
              <a:rPr lang="zh-CN" altLang="en-US" b="0" dirty="0">
                <a:solidFill>
                  <a:srgbClr val="BBBEBF"/>
                </a:solidFill>
                <a:effectLst/>
                <a:latin typeface="Menlo" panose="020B0609030804020204" pitchFamily="49" charset="0"/>
              </a:rPr>
              <a:t>系统留下的两个问题的根源。 </a:t>
            </a:r>
            <a:r>
              <a:rPr lang="en" altLang="zh-CN" b="0" dirty="0">
                <a:solidFill>
                  <a:srgbClr val="BBBEBF"/>
                </a:solidFill>
                <a:effectLst/>
                <a:latin typeface="Menlo" panose="020B0609030804020204" pitchFamily="49" charset="0"/>
              </a:rPr>
              <a:t>Karpathy </a:t>
            </a:r>
            <a:r>
              <a:rPr lang="zh-CN" altLang="en-US" b="0" dirty="0">
                <a:solidFill>
                  <a:srgbClr val="BBBEBF"/>
                </a:solidFill>
                <a:effectLst/>
                <a:latin typeface="Menlo" panose="020B0609030804020204" pitchFamily="49" charset="0"/>
              </a:rPr>
              <a:t>解决了</a:t>
            </a:r>
            <a:r>
              <a:rPr lang="en-US" altLang="zh-CN" b="0" dirty="0">
                <a:solidFill>
                  <a:srgbClr val="BBBEBF"/>
                </a:solidFill>
                <a:effectLst/>
                <a:latin typeface="Menlo" panose="020B0609030804020204" pitchFamily="49" charset="0"/>
              </a:rPr>
              <a:t>"</a:t>
            </a:r>
            <a:r>
              <a:rPr lang="zh-CN" altLang="en-US" b="0" dirty="0">
                <a:solidFill>
                  <a:srgbClr val="BBBEBF"/>
                </a:solidFill>
                <a:effectLst/>
                <a:latin typeface="Menlo" panose="020B0609030804020204" pitchFamily="49" charset="0"/>
              </a:rPr>
              <a:t>闭环可以做出来</a:t>
            </a:r>
            <a:r>
              <a:rPr lang="en-US" altLang="zh-CN" b="0" dirty="0">
                <a:solidFill>
                  <a:srgbClr val="BBBEBF"/>
                </a:solidFill>
                <a:effectLst/>
                <a:latin typeface="Menlo" panose="020B0609030804020204" pitchFamily="49" charset="0"/>
              </a:rPr>
              <a:t>"</a:t>
            </a:r>
            <a:r>
              <a:rPr lang="zh-CN" altLang="en-US" b="0" dirty="0">
                <a:solidFill>
                  <a:srgbClr val="BBBEBF"/>
                </a:solidFill>
                <a:effectLst/>
                <a:latin typeface="Menlo" panose="020B0609030804020204" pitchFamily="49" charset="0"/>
              </a:rPr>
              <a:t>，但没解决两件事</a:t>
            </a:r>
            <a:r>
              <a:rPr lang="en-US" altLang="zh-CN" b="0" dirty="0">
                <a:solidFill>
                  <a:srgbClr val="BBBEBF"/>
                </a:solidFill>
                <a:effectLst/>
                <a:latin typeface="Menlo" panose="020B0609030804020204" pitchFamily="49" charset="0"/>
              </a:rPr>
              <a:t>——</a:t>
            </a:r>
          </a:p>
          <a:p>
            <a:r>
              <a:rPr lang="zh-CN" altLang="en-US" b="1" dirty="0">
                <a:solidFill>
                  <a:srgbClr val="C9D1D9"/>
                </a:solidFill>
                <a:effectLst/>
                <a:latin typeface="Menlo" panose="020B0609030804020204" pitchFamily="49" charset="0"/>
              </a:rPr>
              <a:t>**长程任务怎么办**</a:t>
            </a:r>
            <a:r>
              <a:rPr lang="zh-CN" altLang="en-US" b="0" dirty="0">
                <a:solidFill>
                  <a:srgbClr val="BBBEBF"/>
                </a:solidFill>
                <a:effectLst/>
                <a:latin typeface="Menlo" panose="020B0609030804020204" pitchFamily="49" charset="0"/>
              </a:rPr>
              <a:t>，以及</a:t>
            </a:r>
            <a:r>
              <a:rPr lang="zh-CN" altLang="en-US" b="1" dirty="0">
                <a:solidFill>
                  <a:srgbClr val="C9D1D9"/>
                </a:solidFill>
                <a:effectLst/>
                <a:latin typeface="Menlo" panose="020B0609030804020204" pitchFamily="49" charset="0"/>
              </a:rPr>
              <a:t>**单模型怎么避免自我催眠**</a:t>
            </a:r>
            <a:r>
              <a:rPr lang="zh-CN" altLang="en-US" b="0" dirty="0">
                <a:solidFill>
                  <a:srgbClr val="BBBEBF"/>
                </a:solidFill>
                <a:effectLst/>
                <a:latin typeface="Menlo" panose="020B0609030804020204" pitchFamily="49" charset="0"/>
              </a:rPr>
              <a:t>。</a:t>
            </a:r>
            <a:r>
              <a:rPr lang="en" altLang="zh-CN" b="0" dirty="0">
                <a:solidFill>
                  <a:srgbClr val="BBBEBF"/>
                </a:solidFill>
                <a:effectLst/>
                <a:latin typeface="Menlo" panose="020B0609030804020204" pitchFamily="49" charset="0"/>
              </a:rPr>
              <a:t>ARIS </a:t>
            </a:r>
            <a:r>
              <a:rPr lang="zh-CN" altLang="en-US" b="0" dirty="0">
                <a:solidFill>
                  <a:srgbClr val="BBBEBF"/>
                </a:solidFill>
                <a:effectLst/>
                <a:latin typeface="Menlo" panose="020B0609030804020204" pitchFamily="49" charset="0"/>
              </a:rPr>
              <a:t>就是来解这两件事的。我们看它怎么解。</a:t>
            </a:r>
            <a:endParaRPr lang="en-US" altLang="zh-CN" dirty="0">
              <a:latin typeface="微软雅黑" panose="020B0503020204020204" pitchFamily="34" charset="-122"/>
              <a:ea typeface="微软雅黑" panose="020B0503020204020204" pitchFamily="34" charset="-122"/>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dirty="0">
              <a:latin typeface="微软雅黑" panose="020B0503020204020204" pitchFamily="34" charset="-122"/>
              <a:ea typeface="微软雅黑" panose="020B0503020204020204" pitchFamily="34" charset="-122"/>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dirty="0">
                <a:latin typeface="微软雅黑" panose="020B0503020204020204" pitchFamily="34" charset="-122"/>
                <a:ea typeface="微软雅黑" panose="020B0503020204020204" pitchFamily="34" charset="-122"/>
              </a:rPr>
              <a:t>这两点其实也就蕴含在我们平时使用</a:t>
            </a:r>
            <a:r>
              <a:rPr lang="en-US" altLang="zh-CN" dirty="0">
                <a:latin typeface="微软雅黑" panose="020B0503020204020204" pitchFamily="34" charset="-122"/>
                <a:ea typeface="微软雅黑" panose="020B0503020204020204" pitchFamily="34" charset="-122"/>
              </a:rPr>
              <a:t>CC</a:t>
            </a:r>
            <a:r>
              <a:rPr lang="zh-CN" altLang="en-US" dirty="0">
                <a:latin typeface="微软雅黑" panose="020B0503020204020204" pitchFamily="34" charset="-122"/>
                <a:ea typeface="微软雅黑" panose="020B0503020204020204" pitchFamily="34" charset="-122"/>
              </a:rPr>
              <a:t>的过程中，从我的经验中：</a:t>
            </a:r>
            <a:br>
              <a:rPr lang="en-US" altLang="zh-CN" dirty="0">
                <a:latin typeface="微软雅黑" panose="020B0503020204020204" pitchFamily="34" charset="-122"/>
                <a:ea typeface="微软雅黑" panose="020B0503020204020204" pitchFamily="34" charset="-122"/>
              </a:rPr>
            </a:br>
            <a:r>
              <a:rPr lang="zh-CN" altLang="en-US" dirty="0">
                <a:latin typeface="微软雅黑" panose="020B0503020204020204" pitchFamily="34" charset="-122"/>
                <a:ea typeface="微软雅黑" panose="020B0503020204020204" pitchFamily="34" charset="-122"/>
              </a:rPr>
              <a:t>当使用一个智能体进行长期且困难的任务时，越到后期上下文越长，他越可能会表现出懒惰、幻觉以及欺骗行为</a:t>
            </a:r>
            <a:endParaRPr lang="en-US" altLang="zh-CN" dirty="0">
              <a:latin typeface="微软雅黑" panose="020B0503020204020204" pitchFamily="34" charset="-122"/>
              <a:ea typeface="微软雅黑" panose="020B0503020204020204" pitchFamily="34" charset="-122"/>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 还有就是使用一个弱的模型（比如</a:t>
            </a:r>
            <a:r>
              <a:rPr lang="en-US" altLang="zh-CN" dirty="0">
                <a:latin typeface="微软雅黑" panose="020B0503020204020204" pitchFamily="34" charset="-122"/>
                <a:ea typeface="微软雅黑" panose="020B0503020204020204" pitchFamily="34" charset="-122"/>
              </a:rPr>
              <a:t>minimax</a:t>
            </a:r>
            <a:r>
              <a:rPr lang="zh-CN" altLang="en-US" dirty="0">
                <a:latin typeface="微软雅黑" panose="020B0503020204020204" pitchFamily="34" charset="-122"/>
                <a:ea typeface="微软雅黑" panose="020B0503020204020204" pitchFamily="34" charset="-122"/>
              </a:rPr>
              <a:t> </a:t>
            </a:r>
            <a:r>
              <a:rPr lang="en-US" altLang="zh-CN" dirty="0" err="1">
                <a:latin typeface="微软雅黑" panose="020B0503020204020204" pitchFamily="34" charset="-122"/>
                <a:ea typeface="微软雅黑" panose="020B0503020204020204" pitchFamily="34" charset="-122"/>
              </a:rPr>
              <a:t>glm</a:t>
            </a:r>
            <a:r>
              <a:rPr lang="zh-CN" altLang="en-US" dirty="0">
                <a:latin typeface="微软雅黑" panose="020B0503020204020204" pitchFamily="34" charset="-122"/>
                <a:ea typeface="微软雅黑" panose="020B0503020204020204" pitchFamily="34" charset="-122"/>
              </a:rPr>
              <a:t>之类的）有些代码怎么改都改不对。</a:t>
            </a:r>
            <a:r>
              <a:rPr lang="zh-CN" altLang="en-US" b="0" dirty="0">
                <a:solidFill>
                  <a:srgbClr val="BBBEBF"/>
                </a:solidFill>
                <a:effectLst/>
                <a:latin typeface="Menlo" panose="020B0609030804020204" pitchFamily="49" charset="0"/>
              </a:rPr>
              <a:t>也就是当生成器和验证器共享归纳偏置的时候一些错误不容易被发现</a:t>
            </a:r>
            <a:endParaRPr lang="en-US" altLang="zh-CN" b="0" dirty="0">
              <a:solidFill>
                <a:srgbClr val="BBBEBF"/>
              </a:solidFill>
              <a:effectLst/>
              <a:latin typeface="Menlo" panose="020B0609030804020204" pitchFamily="49" charset="0"/>
              <a:ea typeface="微软雅黑" panose="020B0503020204020204" pitchFamily="34" charset="-122"/>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dirty="0">
              <a:latin typeface="微软雅黑" panose="020B0503020204020204" pitchFamily="34" charset="-122"/>
              <a:ea typeface="微软雅黑" panose="020B0503020204020204" pitchFamily="34" charset="-122"/>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dirty="0">
              <a:latin typeface="微软雅黑" panose="020B0503020204020204" pitchFamily="34" charset="-122"/>
              <a:ea typeface="微软雅黑" panose="020B0503020204020204" pitchFamily="34" charset="-122"/>
            </a:endParaRPr>
          </a:p>
          <a:p>
            <a:r>
              <a:rPr lang="zh-CN" altLang="en-US" b="1" dirty="0">
                <a:solidFill>
                  <a:srgbClr val="C9D1D9"/>
                </a:solidFill>
                <a:effectLst/>
                <a:latin typeface="Menlo" panose="020B0609030804020204" pitchFamily="49" charset="0"/>
              </a:rPr>
              <a:t>那</a:t>
            </a:r>
            <a:r>
              <a:rPr lang="en-US" altLang="zh-CN" b="1" dirty="0">
                <a:solidFill>
                  <a:srgbClr val="C9D1D9"/>
                </a:solidFill>
                <a:effectLst/>
                <a:latin typeface="Menlo" panose="020B0609030804020204" pitchFamily="49" charset="0"/>
              </a:rPr>
              <a:t>ARIS</a:t>
            </a:r>
            <a:r>
              <a:rPr lang="zh-CN" altLang="en-US" b="1" dirty="0">
                <a:solidFill>
                  <a:srgbClr val="C9D1D9"/>
                </a:solidFill>
                <a:effectLst/>
                <a:latin typeface="Menlo" panose="020B0609030804020204" pitchFamily="49" charset="0"/>
              </a:rPr>
              <a:t>的解决办法是什么？**第一件事</a:t>
            </a:r>
            <a:r>
              <a:rPr lang="en-US" altLang="zh-CN" b="1" dirty="0">
                <a:solidFill>
                  <a:srgbClr val="C9D1D9"/>
                </a:solidFill>
                <a:effectLst/>
                <a:latin typeface="Menlo" panose="020B0609030804020204" pitchFamily="49" charset="0"/>
              </a:rPr>
              <a:t>——</a:t>
            </a:r>
            <a:r>
              <a:rPr lang="zh-CN" altLang="en-US" b="1" dirty="0">
                <a:solidFill>
                  <a:srgbClr val="C9D1D9"/>
                </a:solidFill>
                <a:effectLst/>
                <a:latin typeface="Menlo" panose="020B0609030804020204" pitchFamily="49" charset="0"/>
              </a:rPr>
              <a:t>长程任务怎么办**</a:t>
            </a:r>
            <a:r>
              <a:rPr lang="zh-CN" altLang="en-US" b="0" dirty="0">
                <a:solidFill>
                  <a:srgbClr val="BBBEBF"/>
                </a:solidFill>
                <a:effectLst/>
                <a:latin typeface="Menlo" panose="020B0609030804020204" pitchFamily="49" charset="0"/>
              </a:rPr>
              <a:t>？</a:t>
            </a:r>
          </a:p>
          <a:p>
            <a:r>
              <a:rPr lang="zh-CN" altLang="en-US" b="0" dirty="0">
                <a:solidFill>
                  <a:srgbClr val="BBBEBF"/>
                </a:solidFill>
                <a:effectLst/>
                <a:latin typeface="Menlo" panose="020B0609030804020204" pitchFamily="49" charset="0"/>
              </a:rPr>
              <a:t>如果你让一个 </a:t>
            </a:r>
            <a:r>
              <a:rPr lang="en" altLang="zh-CN" b="0" dirty="0">
                <a:solidFill>
                  <a:srgbClr val="BBBEBF"/>
                </a:solidFill>
                <a:effectLst/>
                <a:latin typeface="Menlo" panose="020B0609030804020204" pitchFamily="49" charset="0"/>
              </a:rPr>
              <a:t>agent </a:t>
            </a:r>
            <a:r>
              <a:rPr lang="zh-CN" altLang="en-US" b="0" dirty="0">
                <a:solidFill>
                  <a:srgbClr val="BBBEBF"/>
                </a:solidFill>
                <a:effectLst/>
                <a:latin typeface="Menlo" panose="020B0609030804020204" pitchFamily="49" charset="0"/>
              </a:rPr>
              <a:t>一口气从</a:t>
            </a:r>
            <a:r>
              <a:rPr lang="en-US" altLang="zh-CN" b="0" dirty="0">
                <a:solidFill>
                  <a:srgbClr val="BBBEBF"/>
                </a:solidFill>
                <a:effectLst/>
                <a:latin typeface="Menlo" panose="020B0609030804020204" pitchFamily="49" charset="0"/>
              </a:rPr>
              <a:t>"</a:t>
            </a:r>
            <a:r>
              <a:rPr lang="zh-CN" altLang="en-US" b="0" dirty="0">
                <a:solidFill>
                  <a:srgbClr val="BBBEBF"/>
                </a:solidFill>
                <a:effectLst/>
                <a:latin typeface="Menlo" panose="020B0609030804020204" pitchFamily="49" charset="0"/>
              </a:rPr>
              <a:t>调研到投稿</a:t>
            </a:r>
            <a:r>
              <a:rPr lang="en-US" altLang="zh-CN" b="0" dirty="0">
                <a:solidFill>
                  <a:srgbClr val="BBBEBF"/>
                </a:solidFill>
                <a:effectLst/>
                <a:latin typeface="Menlo" panose="020B0609030804020204" pitchFamily="49" charset="0"/>
              </a:rPr>
              <a:t>"</a:t>
            </a:r>
            <a:r>
              <a:rPr lang="zh-CN" altLang="en-US" b="0" dirty="0">
                <a:solidFill>
                  <a:srgbClr val="BBBEBF"/>
                </a:solidFill>
                <a:effectLst/>
                <a:latin typeface="Menlo" panose="020B0609030804020204" pitchFamily="49" charset="0"/>
              </a:rPr>
              <a:t>端到端跑下来，它会在某一步悄悄走偏，而且越往后越不可回滚。所以 </a:t>
            </a:r>
            <a:r>
              <a:rPr lang="en" altLang="zh-CN" b="0" dirty="0">
                <a:solidFill>
                  <a:srgbClr val="BBBEBF"/>
                </a:solidFill>
                <a:effectLst/>
                <a:latin typeface="Menlo" panose="020B0609030804020204" pitchFamily="49" charset="0"/>
              </a:rPr>
              <a:t>ARIS </a:t>
            </a:r>
            <a:r>
              <a:rPr lang="zh-CN" altLang="en-US" b="0" dirty="0">
                <a:solidFill>
                  <a:srgbClr val="BBBEBF"/>
                </a:solidFill>
                <a:effectLst/>
                <a:latin typeface="Menlo" panose="020B0609030804020204" pitchFamily="49" charset="0"/>
              </a:rPr>
              <a:t>的做法是</a:t>
            </a:r>
            <a:r>
              <a:rPr lang="en-US" altLang="zh-CN" b="0" dirty="0">
                <a:solidFill>
                  <a:srgbClr val="BBBEBF"/>
                </a:solidFill>
                <a:effectLst/>
                <a:latin typeface="Menlo" panose="020B0609030804020204" pitchFamily="49" charset="0"/>
              </a:rPr>
              <a:t>——</a:t>
            </a:r>
            <a:r>
              <a:rPr lang="zh-CN" altLang="en-US" b="1" dirty="0">
                <a:solidFill>
                  <a:srgbClr val="C9D1D9"/>
                </a:solidFill>
                <a:effectLst/>
                <a:latin typeface="Menlo" panose="020B0609030804020204" pitchFamily="49" charset="0"/>
              </a:rPr>
              <a:t>**把整个长程任务切成 </a:t>
            </a:r>
            <a:r>
              <a:rPr lang="en-US" altLang="zh-CN" b="1" dirty="0">
                <a:solidFill>
                  <a:srgbClr val="C9D1D9"/>
                </a:solidFill>
                <a:effectLst/>
                <a:latin typeface="Menlo" panose="020B0609030804020204" pitchFamily="49" charset="0"/>
              </a:rPr>
              <a:t>5 </a:t>
            </a:r>
            <a:r>
              <a:rPr lang="zh-CN" altLang="en-US" b="1" dirty="0">
                <a:solidFill>
                  <a:srgbClr val="C9D1D9"/>
                </a:solidFill>
                <a:effectLst/>
                <a:latin typeface="Menlo" panose="020B0609030804020204" pitchFamily="49" charset="0"/>
              </a:rPr>
              <a:t>段**</a:t>
            </a:r>
            <a:r>
              <a:rPr lang="zh-CN" altLang="en-US" b="0" dirty="0">
                <a:solidFill>
                  <a:srgbClr val="BBBEBF"/>
                </a:solidFill>
                <a:effectLst/>
                <a:latin typeface="Menlo" panose="020B0609030804020204" pitchFamily="49" charset="0"/>
              </a:rPr>
              <a:t>，每段独立保障。</a:t>
            </a:r>
            <a:br>
              <a:rPr lang="zh-CN" altLang="en-US" b="0" dirty="0">
                <a:solidFill>
                  <a:srgbClr val="BBBEBF"/>
                </a:solidFill>
                <a:effectLst/>
                <a:latin typeface="Menlo" panose="020B0609030804020204" pitchFamily="49" charset="0"/>
              </a:rPr>
            </a:br>
            <a:r>
              <a:rPr lang="zh-CN" altLang="en-US" b="0" dirty="0">
                <a:solidFill>
                  <a:srgbClr val="BBBEBF"/>
                </a:solidFill>
                <a:effectLst/>
                <a:latin typeface="Menlo" panose="020B0609030804020204" pitchFamily="49" charset="0"/>
              </a:rPr>
              <a:t>包括了 </a:t>
            </a:r>
            <a:r>
              <a:rPr lang="en" altLang="zh-CN" b="0" dirty="0">
                <a:solidFill>
                  <a:srgbClr val="BBBEBF"/>
                </a:solidFill>
                <a:effectLst/>
                <a:latin typeface="Menlo" panose="020B0609030804020204" pitchFamily="49" charset="0"/>
              </a:rPr>
              <a:t>W1 Idea Discovery</a:t>
            </a:r>
            <a:r>
              <a:rPr lang="zh-CN" altLang="en" b="0" dirty="0">
                <a:solidFill>
                  <a:srgbClr val="BBBEBF"/>
                </a:solidFill>
                <a:effectLst/>
                <a:latin typeface="Menlo" panose="020B0609030804020204" pitchFamily="49" charset="0"/>
              </a:rPr>
              <a:t>、</a:t>
            </a:r>
            <a:r>
              <a:rPr lang="en" altLang="zh-CN" b="0" dirty="0">
                <a:solidFill>
                  <a:srgbClr val="BBBEBF"/>
                </a:solidFill>
                <a:effectLst/>
                <a:latin typeface="Menlo" panose="020B0609030804020204" pitchFamily="49" charset="0"/>
              </a:rPr>
              <a:t>W1.5 Experiment Bridge</a:t>
            </a:r>
            <a:r>
              <a:rPr lang="zh-CN" altLang="en" b="0" dirty="0">
                <a:solidFill>
                  <a:srgbClr val="BBBEBF"/>
                </a:solidFill>
                <a:effectLst/>
                <a:latin typeface="Menlo" panose="020B0609030804020204" pitchFamily="49" charset="0"/>
              </a:rPr>
              <a:t>、</a:t>
            </a:r>
            <a:r>
              <a:rPr lang="en" altLang="zh-CN" b="0" dirty="0">
                <a:solidFill>
                  <a:srgbClr val="BBBEBF"/>
                </a:solidFill>
                <a:effectLst/>
                <a:latin typeface="Menlo" panose="020B0609030804020204" pitchFamily="49" charset="0"/>
              </a:rPr>
              <a:t>W2 Auto Review Loop</a:t>
            </a:r>
            <a:r>
              <a:rPr lang="zh-CN" altLang="en" b="0" dirty="0">
                <a:solidFill>
                  <a:srgbClr val="BBBEBF"/>
                </a:solidFill>
                <a:effectLst/>
                <a:latin typeface="Menlo" panose="020B0609030804020204" pitchFamily="49" charset="0"/>
              </a:rPr>
              <a:t>、</a:t>
            </a:r>
            <a:r>
              <a:rPr lang="en" altLang="zh-CN" b="0" dirty="0">
                <a:solidFill>
                  <a:srgbClr val="BBBEBF"/>
                </a:solidFill>
                <a:effectLst/>
                <a:latin typeface="Menlo" panose="020B0609030804020204" pitchFamily="49" charset="0"/>
              </a:rPr>
              <a:t>W3 Paper Writing</a:t>
            </a:r>
            <a:r>
              <a:rPr lang="zh-CN" altLang="en" b="0" dirty="0">
                <a:solidFill>
                  <a:srgbClr val="BBBEBF"/>
                </a:solidFill>
                <a:effectLst/>
                <a:latin typeface="Menlo" panose="020B0609030804020204" pitchFamily="49" charset="0"/>
              </a:rPr>
              <a:t>、</a:t>
            </a:r>
            <a:r>
              <a:rPr lang="en" altLang="zh-CN" b="0" dirty="0">
                <a:solidFill>
                  <a:srgbClr val="BBBEBF"/>
                </a:solidFill>
                <a:effectLst/>
                <a:latin typeface="Menlo" panose="020B0609030804020204" pitchFamily="49" charset="0"/>
              </a:rPr>
              <a:t>W4 Rebuttal——5 </a:t>
            </a:r>
            <a:r>
              <a:rPr lang="zh-CN" altLang="en-US" b="0" dirty="0">
                <a:solidFill>
                  <a:srgbClr val="BBBEBF"/>
                </a:solidFill>
                <a:effectLst/>
                <a:latin typeface="Menlo" panose="020B0609030804020204" pitchFamily="49" charset="0"/>
              </a:rPr>
              <a:t>个 </a:t>
            </a:r>
            <a:r>
              <a:rPr lang="en" altLang="zh-CN" b="0" dirty="0">
                <a:solidFill>
                  <a:srgbClr val="BBBEBF"/>
                </a:solidFill>
                <a:effectLst/>
                <a:latin typeface="Menlo" panose="020B0609030804020204" pitchFamily="49" charset="0"/>
              </a:rPr>
              <a:t>workflow </a:t>
            </a:r>
            <a:r>
              <a:rPr lang="zh-CN" altLang="en-US" b="0" dirty="0">
                <a:solidFill>
                  <a:srgbClr val="BBBEBF"/>
                </a:solidFill>
                <a:effectLst/>
                <a:latin typeface="Menlo" panose="020B0609030804020204" pitchFamily="49" charset="0"/>
              </a:rPr>
              <a:t>串成一条流水线。</a:t>
            </a:r>
          </a:p>
          <a:p>
            <a:br>
              <a:rPr lang="zh-CN" altLang="en-US" b="0" dirty="0">
                <a:solidFill>
                  <a:srgbClr val="BBBEBF"/>
                </a:solidFill>
                <a:effectLst/>
                <a:latin typeface="Menlo" panose="020B0609030804020204" pitchFamily="49" charset="0"/>
              </a:rPr>
            </a:br>
            <a:r>
              <a:rPr lang="zh-CN" altLang="en-US" b="0" dirty="0">
                <a:solidFill>
                  <a:srgbClr val="BBBEBF"/>
                </a:solidFill>
                <a:effectLst/>
                <a:latin typeface="Menlo" panose="020B0609030804020204" pitchFamily="49" charset="0"/>
              </a:rPr>
              <a:t>关键是这 </a:t>
            </a:r>
            <a:r>
              <a:rPr lang="en-US" altLang="zh-CN" b="0" dirty="0">
                <a:solidFill>
                  <a:srgbClr val="BBBEBF"/>
                </a:solidFill>
                <a:effectLst/>
                <a:latin typeface="Menlo" panose="020B0609030804020204" pitchFamily="49" charset="0"/>
              </a:rPr>
              <a:t>5 </a:t>
            </a:r>
            <a:r>
              <a:rPr lang="zh-CN" altLang="en-US" b="0" dirty="0">
                <a:solidFill>
                  <a:srgbClr val="BBBEBF"/>
                </a:solidFill>
                <a:effectLst/>
                <a:latin typeface="Menlo" panose="020B0609030804020204" pitchFamily="49" charset="0"/>
              </a:rPr>
              <a:t>段之间不是相互割裂的</a:t>
            </a:r>
            <a:r>
              <a:rPr lang="en-US" altLang="zh-CN" b="0" dirty="0">
                <a:solidFill>
                  <a:srgbClr val="BBBEBF"/>
                </a:solidFill>
                <a:effectLst/>
                <a:latin typeface="Menlo" panose="020B0609030804020204" pitchFamily="49" charset="0"/>
              </a:rPr>
              <a:t>——</a:t>
            </a:r>
            <a:r>
              <a:rPr lang="zh-CN" altLang="en-US" b="1" dirty="0">
                <a:solidFill>
                  <a:srgbClr val="C9D1D9"/>
                </a:solidFill>
                <a:effectLst/>
                <a:latin typeface="Menlo" panose="020B0609030804020204" pitchFamily="49" charset="0"/>
              </a:rPr>
              <a:t>**每一段都有明确的输入文件和输出文件**</a:t>
            </a:r>
            <a:r>
              <a:rPr lang="zh-CN" altLang="en-US" b="0" dirty="0">
                <a:solidFill>
                  <a:srgbClr val="BBBEBF"/>
                </a:solidFill>
                <a:effectLst/>
                <a:latin typeface="Menlo" panose="020B0609030804020204" pitchFamily="49" charset="0"/>
              </a:rPr>
              <a:t>：</a:t>
            </a:r>
            <a:r>
              <a:rPr lang="en" altLang="zh-CN" b="0" dirty="0">
                <a:solidFill>
                  <a:srgbClr val="BBBEBF"/>
                </a:solidFill>
                <a:effectLst/>
                <a:latin typeface="Menlo" panose="020B0609030804020204" pitchFamily="49" charset="0"/>
              </a:rPr>
              <a:t>W1 </a:t>
            </a:r>
            <a:r>
              <a:rPr lang="zh-CN" altLang="en-US" b="0" dirty="0">
                <a:solidFill>
                  <a:srgbClr val="BBBEBF"/>
                </a:solidFill>
                <a:effectLst/>
                <a:latin typeface="Menlo" panose="020B0609030804020204" pitchFamily="49" charset="0"/>
              </a:rPr>
              <a:t>出 </a:t>
            </a:r>
            <a:r>
              <a:rPr lang="en" altLang="zh-CN" b="0" dirty="0" err="1">
                <a:solidFill>
                  <a:srgbClr val="BBBEBF"/>
                </a:solidFill>
                <a:effectLst/>
                <a:latin typeface="Menlo" panose="020B0609030804020204" pitchFamily="49" charset="0"/>
              </a:rPr>
              <a:t>IDEA_REPORT.md</a:t>
            </a:r>
            <a:r>
              <a:rPr lang="zh-CN" altLang="en" b="0" dirty="0">
                <a:solidFill>
                  <a:srgbClr val="BBBEBF"/>
                </a:solidFill>
                <a:effectLst/>
                <a:latin typeface="Menlo" panose="020B0609030804020204" pitchFamily="49" charset="0"/>
              </a:rPr>
              <a:t>、</a:t>
            </a:r>
            <a:r>
              <a:rPr lang="en" altLang="zh-CN" b="0" dirty="0">
                <a:solidFill>
                  <a:srgbClr val="BBBEBF"/>
                </a:solidFill>
                <a:effectLst/>
                <a:latin typeface="Menlo" panose="020B0609030804020204" pitchFamily="49" charset="0"/>
              </a:rPr>
              <a:t>W1.5 </a:t>
            </a:r>
            <a:r>
              <a:rPr lang="zh-CN" altLang="en-US" b="0" dirty="0">
                <a:solidFill>
                  <a:srgbClr val="BBBEBF"/>
                </a:solidFill>
                <a:effectLst/>
                <a:latin typeface="Menlo" panose="020B0609030804020204" pitchFamily="49" charset="0"/>
              </a:rPr>
              <a:t>出 </a:t>
            </a:r>
            <a:r>
              <a:rPr lang="en" altLang="zh-CN" b="0" dirty="0" err="1">
                <a:solidFill>
                  <a:srgbClr val="BBBEBF"/>
                </a:solidFill>
                <a:effectLst/>
                <a:latin typeface="Menlo" panose="020B0609030804020204" pitchFamily="49" charset="0"/>
              </a:rPr>
              <a:t>EXPERIMENT_LOG.md</a:t>
            </a:r>
            <a:r>
              <a:rPr lang="zh-CN" altLang="en-US" b="0" dirty="0">
                <a:solidFill>
                  <a:srgbClr val="BBBEBF"/>
                </a:solidFill>
                <a:effectLst/>
                <a:latin typeface="Menlo" panose="020B0609030804020204" pitchFamily="49" charset="0"/>
              </a:rPr>
              <a:t> </a:t>
            </a:r>
            <a:r>
              <a:rPr lang="en" altLang="zh-CN" b="0" dirty="0">
                <a:solidFill>
                  <a:srgbClr val="BBBEBF"/>
                </a:solidFill>
                <a:effectLst/>
                <a:latin typeface="Menlo" panose="020B0609030804020204" pitchFamily="49" charset="0"/>
              </a:rPr>
              <a:t>——</a:t>
            </a:r>
            <a:r>
              <a:rPr lang="zh-CN" altLang="en-US" b="0" dirty="0">
                <a:solidFill>
                  <a:srgbClr val="BBBEBF"/>
                </a:solidFill>
                <a:effectLst/>
                <a:latin typeface="Menlo" panose="020B0609030804020204" pitchFamily="49" charset="0"/>
              </a:rPr>
              <a:t>下一段从上一段的文件开始，</a:t>
            </a:r>
            <a:r>
              <a:rPr lang="zh-CN" altLang="en-US" b="1" dirty="0">
                <a:solidFill>
                  <a:srgbClr val="C9D1D9"/>
                </a:solidFill>
                <a:effectLst/>
                <a:latin typeface="Menlo" panose="020B0609030804020204" pitchFamily="49" charset="0"/>
              </a:rPr>
              <a:t>**不会传递隐性上下文**</a:t>
            </a:r>
            <a:r>
              <a:rPr lang="zh-CN" altLang="en-US" b="0" dirty="0">
                <a:solidFill>
                  <a:srgbClr val="BBBEBF"/>
                </a:solidFill>
                <a:effectLst/>
                <a:latin typeface="Menlo" panose="020B0609030804020204" pitchFamily="49" charset="0"/>
              </a:rPr>
              <a:t>。这样每段都是可独立验证、可单独重跑、可中途换模型的。</a:t>
            </a:r>
            <a:br>
              <a:rPr lang="en-US" altLang="zh-CN" b="0" dirty="0">
                <a:solidFill>
                  <a:srgbClr val="BBBEBF"/>
                </a:solidFill>
                <a:effectLst/>
                <a:latin typeface="Menlo" panose="020B0609030804020204" pitchFamily="49" charset="0"/>
              </a:rPr>
            </a:br>
            <a:br>
              <a:rPr lang="en-US" altLang="zh-CN" b="0" dirty="0">
                <a:solidFill>
                  <a:srgbClr val="BBBEBF"/>
                </a:solidFill>
                <a:effectLst/>
                <a:latin typeface="Menlo" panose="020B0609030804020204" pitchFamily="49" charset="0"/>
              </a:rPr>
            </a:br>
            <a:r>
              <a:rPr lang="en" altLang="zh-CN" b="0" dirty="0">
                <a:solidFill>
                  <a:srgbClr val="BBBEBF"/>
                </a:solidFill>
                <a:effectLst/>
                <a:latin typeface="Menlo" panose="020B0609030804020204" pitchFamily="49" charset="0"/>
              </a:rPr>
              <a:t>ARIS </a:t>
            </a:r>
            <a:r>
              <a:rPr lang="zh-CN" altLang="en-US" b="0" dirty="0">
                <a:solidFill>
                  <a:srgbClr val="BBBEBF"/>
                </a:solidFill>
                <a:effectLst/>
                <a:latin typeface="Menlo" panose="020B0609030804020204" pitchFamily="49" charset="0"/>
              </a:rPr>
              <a:t>在这个架构上提出了 </a:t>
            </a:r>
            <a:r>
              <a:rPr lang="zh-CN" altLang="en-US" b="1" dirty="0">
                <a:solidFill>
                  <a:srgbClr val="C9D1D9"/>
                </a:solidFill>
                <a:effectLst/>
                <a:latin typeface="Menlo" panose="020B0609030804020204" pitchFamily="49" charset="0"/>
              </a:rPr>
              <a:t>**</a:t>
            </a:r>
            <a:r>
              <a:rPr lang="en-US" altLang="zh-CN" b="1" dirty="0">
                <a:solidFill>
                  <a:srgbClr val="C9D1D9"/>
                </a:solidFill>
                <a:effectLst/>
                <a:latin typeface="Menlo" panose="020B0609030804020204" pitchFamily="49" charset="0"/>
              </a:rPr>
              <a:t>4 </a:t>
            </a:r>
            <a:r>
              <a:rPr lang="zh-CN" altLang="en-US" b="1" dirty="0">
                <a:solidFill>
                  <a:srgbClr val="C9D1D9"/>
                </a:solidFill>
                <a:effectLst/>
                <a:latin typeface="Menlo" panose="020B0609030804020204" pitchFamily="49" charset="0"/>
              </a:rPr>
              <a:t>条设计原则**</a:t>
            </a:r>
            <a:r>
              <a:rPr lang="en-US" altLang="zh-CN" b="0" dirty="0">
                <a:solidFill>
                  <a:srgbClr val="BBBEBF"/>
                </a:solidFill>
                <a:effectLst/>
                <a:latin typeface="Menlo" panose="020B0609030804020204" pitchFamily="49" charset="0"/>
              </a:rPr>
              <a:t>——</a:t>
            </a:r>
            <a:br>
              <a:rPr lang="en-US" altLang="zh-CN" b="0" dirty="0">
                <a:solidFill>
                  <a:srgbClr val="BBBEBF"/>
                </a:solidFill>
                <a:effectLst/>
                <a:latin typeface="Menlo" panose="020B0609030804020204" pitchFamily="49" charset="0"/>
              </a:rPr>
            </a:br>
            <a:r>
              <a:rPr lang="zh-CN" altLang="en-US" b="1" dirty="0">
                <a:solidFill>
                  <a:srgbClr val="C9D1D9"/>
                </a:solidFill>
                <a:effectLst/>
                <a:latin typeface="Menlo" panose="020B0609030804020204" pitchFamily="49" charset="0"/>
              </a:rPr>
              <a:t>**第一条：异质模型**</a:t>
            </a:r>
            <a:r>
              <a:rPr lang="en-US" altLang="zh-CN" b="0" dirty="0">
                <a:solidFill>
                  <a:srgbClr val="BBBEBF"/>
                </a:solidFill>
                <a:effectLst/>
                <a:latin typeface="Menlo" panose="020B0609030804020204" pitchFamily="49" charset="0"/>
              </a:rPr>
              <a:t>——</a:t>
            </a:r>
            <a:r>
              <a:rPr lang="zh-CN" altLang="en-US" b="0" dirty="0">
                <a:solidFill>
                  <a:srgbClr val="BBBEBF"/>
                </a:solidFill>
                <a:effectLst/>
                <a:latin typeface="Menlo" panose="020B0609030804020204" pitchFamily="49" charset="0"/>
              </a:rPr>
              <a:t>优于单模型自我迭代。这是我下一页要重点讲的。</a:t>
            </a:r>
            <a:br>
              <a:rPr lang="zh-CN" altLang="en-US" b="0" dirty="0">
                <a:solidFill>
                  <a:srgbClr val="BBBEBF"/>
                </a:solidFill>
                <a:effectLst/>
                <a:latin typeface="Menlo" panose="020B0609030804020204" pitchFamily="49" charset="0"/>
              </a:rPr>
            </a:br>
            <a:r>
              <a:rPr lang="zh-CN" altLang="en-US" b="1" dirty="0">
                <a:solidFill>
                  <a:srgbClr val="C9D1D9"/>
                </a:solidFill>
                <a:effectLst/>
                <a:latin typeface="Menlo" panose="020B0609030804020204" pitchFamily="49" charset="0"/>
              </a:rPr>
              <a:t>**第二条：模块化技能**</a:t>
            </a:r>
            <a:r>
              <a:rPr lang="en-US" altLang="zh-CN" b="0" dirty="0">
                <a:solidFill>
                  <a:srgbClr val="BBBEBF"/>
                </a:solidFill>
                <a:effectLst/>
                <a:latin typeface="Menlo" panose="020B0609030804020204" pitchFamily="49" charset="0"/>
              </a:rPr>
              <a:t>——</a:t>
            </a:r>
            <a:r>
              <a:rPr lang="zh-CN" altLang="en-US" b="0" dirty="0">
                <a:solidFill>
                  <a:srgbClr val="BBBEBF"/>
                </a:solidFill>
                <a:effectLst/>
                <a:latin typeface="Menlo" panose="020B0609030804020204" pitchFamily="49" charset="0"/>
              </a:rPr>
              <a:t>刚才讲过了，减少长程任务的偶发性失败和幻觉。</a:t>
            </a:r>
            <a:br>
              <a:rPr lang="zh-CN" altLang="en-US" b="0" dirty="0">
                <a:solidFill>
                  <a:srgbClr val="BBBEBF"/>
                </a:solidFill>
                <a:effectLst/>
                <a:latin typeface="Menlo" panose="020B0609030804020204" pitchFamily="49" charset="0"/>
              </a:rPr>
            </a:br>
            <a:r>
              <a:rPr lang="zh-CN" altLang="en-US" b="1" dirty="0">
                <a:solidFill>
                  <a:srgbClr val="C9D1D9"/>
                </a:solidFill>
                <a:effectLst/>
                <a:latin typeface="Menlo" panose="020B0609030804020204" pitchFamily="49" charset="0"/>
              </a:rPr>
              <a:t>**第三条：可移植性**</a:t>
            </a:r>
            <a:r>
              <a:rPr lang="en-US" altLang="zh-CN" b="0" dirty="0">
                <a:solidFill>
                  <a:srgbClr val="BBBEBF"/>
                </a:solidFill>
                <a:effectLst/>
                <a:latin typeface="Menlo" panose="020B0609030804020204" pitchFamily="49" charset="0"/>
              </a:rPr>
              <a:t>——</a:t>
            </a:r>
            <a:r>
              <a:rPr lang="zh-CN" altLang="en-US" b="0" dirty="0">
                <a:solidFill>
                  <a:srgbClr val="BBBEBF"/>
                </a:solidFill>
                <a:effectLst/>
                <a:latin typeface="Menlo" panose="020B0609030804020204" pitchFamily="49" charset="0"/>
              </a:rPr>
              <a:t>所有 </a:t>
            </a:r>
            <a:r>
              <a:rPr lang="en" altLang="zh-CN" b="0" dirty="0">
                <a:solidFill>
                  <a:srgbClr val="BBBEBF"/>
                </a:solidFill>
                <a:effectLst/>
                <a:latin typeface="Menlo" panose="020B0609030804020204" pitchFamily="49" charset="0"/>
              </a:rPr>
              <a:t>skill </a:t>
            </a:r>
            <a:r>
              <a:rPr lang="zh-CN" altLang="en-US" b="0" dirty="0">
                <a:solidFill>
                  <a:srgbClr val="BBBEBF"/>
                </a:solidFill>
                <a:effectLst/>
                <a:latin typeface="Menlo" panose="020B0609030804020204" pitchFamily="49" charset="0"/>
              </a:rPr>
              <a:t>用 </a:t>
            </a:r>
            <a:r>
              <a:rPr lang="en" altLang="zh-CN" b="0" dirty="0">
                <a:solidFill>
                  <a:srgbClr val="BBBEBF"/>
                </a:solidFill>
                <a:effectLst/>
                <a:latin typeface="Menlo" panose="020B0609030804020204" pitchFamily="49" charset="0"/>
              </a:rPr>
              <a:t>markdown </a:t>
            </a:r>
            <a:r>
              <a:rPr lang="zh-CN" altLang="en-US" b="0" dirty="0">
                <a:solidFill>
                  <a:srgbClr val="BBBEBF"/>
                </a:solidFill>
                <a:effectLst/>
                <a:latin typeface="Menlo" panose="020B0609030804020204" pitchFamily="49" charset="0"/>
              </a:rPr>
              <a:t>文件管理，</a:t>
            </a:r>
            <a:r>
              <a:rPr lang="zh-CN" altLang="en-US" b="1" dirty="0">
                <a:solidFill>
                  <a:srgbClr val="C9D1D9"/>
                </a:solidFill>
                <a:effectLst/>
                <a:latin typeface="Menlo" panose="020B0609030804020204" pitchFamily="49" charset="0"/>
              </a:rPr>
              <a:t>**防止供应商跑路**</a:t>
            </a:r>
            <a:r>
              <a:rPr lang="zh-CN" altLang="en-US" b="0" dirty="0">
                <a:solidFill>
                  <a:srgbClr val="BBBEBF"/>
                </a:solidFill>
                <a:effectLst/>
                <a:latin typeface="Menlo" panose="020B0609030804020204" pitchFamily="49" charset="0"/>
              </a:rPr>
              <a:t>。这一点比较反直觉但很重要</a:t>
            </a:r>
            <a:r>
              <a:rPr lang="en-US" altLang="zh-CN" b="0" dirty="0">
                <a:solidFill>
                  <a:srgbClr val="BBBEBF"/>
                </a:solidFill>
                <a:effectLst/>
                <a:latin typeface="Menlo" panose="020B0609030804020204" pitchFamily="49" charset="0"/>
              </a:rPr>
              <a:t>——</a:t>
            </a:r>
            <a:r>
              <a:rPr lang="zh-CN" altLang="en-US" b="0" dirty="0">
                <a:solidFill>
                  <a:srgbClr val="BBBEBF"/>
                </a:solidFill>
                <a:effectLst/>
                <a:latin typeface="Menlo" panose="020B0609030804020204" pitchFamily="49" charset="0"/>
              </a:rPr>
              <a:t>如果哪天 </a:t>
            </a:r>
            <a:r>
              <a:rPr lang="en" altLang="zh-CN" b="0" dirty="0">
                <a:solidFill>
                  <a:srgbClr val="BBBEBF"/>
                </a:solidFill>
                <a:effectLst/>
                <a:latin typeface="Menlo" panose="020B0609030804020204" pitchFamily="49" charset="0"/>
              </a:rPr>
              <a:t>OpenAI </a:t>
            </a:r>
            <a:r>
              <a:rPr lang="zh-CN" altLang="en-US" b="0" dirty="0">
                <a:solidFill>
                  <a:srgbClr val="BBBEBF"/>
                </a:solidFill>
                <a:effectLst/>
                <a:latin typeface="Menlo" panose="020B0609030804020204" pitchFamily="49" charset="0"/>
              </a:rPr>
              <a:t>涨价、</a:t>
            </a:r>
            <a:r>
              <a:rPr lang="en" altLang="zh-CN" b="0" dirty="0">
                <a:solidFill>
                  <a:srgbClr val="BBBEBF"/>
                </a:solidFill>
                <a:effectLst/>
                <a:latin typeface="Menlo" panose="020B0609030804020204" pitchFamily="49" charset="0"/>
              </a:rPr>
              <a:t>Anthropic </a:t>
            </a:r>
            <a:r>
              <a:rPr lang="zh-CN" altLang="en-US" b="0" dirty="0">
                <a:solidFill>
                  <a:srgbClr val="BBBEBF"/>
                </a:solidFill>
                <a:effectLst/>
                <a:latin typeface="Menlo" panose="020B0609030804020204" pitchFamily="49" charset="0"/>
              </a:rPr>
              <a:t>改 </a:t>
            </a:r>
            <a:r>
              <a:rPr lang="en" altLang="zh-CN" b="0" dirty="0">
                <a:solidFill>
                  <a:srgbClr val="BBBEBF"/>
                </a:solidFill>
                <a:effectLst/>
                <a:latin typeface="Menlo" panose="020B0609030804020204" pitchFamily="49" charset="0"/>
              </a:rPr>
              <a:t>API</a:t>
            </a:r>
            <a:r>
              <a:rPr lang="zh-CN" altLang="en" b="0" dirty="0">
                <a:solidFill>
                  <a:srgbClr val="BBBEBF"/>
                </a:solidFill>
                <a:effectLst/>
                <a:latin typeface="Menlo" panose="020B0609030804020204" pitchFamily="49" charset="0"/>
              </a:rPr>
              <a:t>，</a:t>
            </a:r>
            <a:r>
              <a:rPr lang="zh-CN" altLang="en-US" b="0" dirty="0">
                <a:solidFill>
                  <a:srgbClr val="BBBEBF"/>
                </a:solidFill>
                <a:effectLst/>
                <a:latin typeface="Menlo" panose="020B0609030804020204" pitchFamily="49" charset="0"/>
              </a:rPr>
              <a:t>你的整个 </a:t>
            </a:r>
            <a:r>
              <a:rPr lang="en" altLang="zh-CN" b="0" dirty="0">
                <a:solidFill>
                  <a:srgbClr val="BBBEBF"/>
                </a:solidFill>
                <a:effectLst/>
                <a:latin typeface="Menlo" panose="020B0609030804020204" pitchFamily="49" charset="0"/>
              </a:rPr>
              <a:t>pipeline </a:t>
            </a:r>
            <a:r>
              <a:rPr lang="zh-CN" altLang="en-US" b="0" dirty="0">
                <a:solidFill>
                  <a:srgbClr val="BBBEBF"/>
                </a:solidFill>
                <a:effectLst/>
                <a:latin typeface="Menlo" panose="020B0609030804020204" pitchFamily="49" charset="0"/>
              </a:rPr>
              <a:t>不需要重写，换一个支持 </a:t>
            </a:r>
            <a:r>
              <a:rPr lang="en" altLang="zh-CN" b="0" dirty="0">
                <a:solidFill>
                  <a:srgbClr val="BBBEBF"/>
                </a:solidFill>
                <a:effectLst/>
                <a:latin typeface="Menlo" panose="020B0609030804020204" pitchFamily="49" charset="0"/>
              </a:rPr>
              <a:t>markdown skill </a:t>
            </a:r>
            <a:r>
              <a:rPr lang="zh-CN" altLang="en-US" b="0" dirty="0">
                <a:solidFill>
                  <a:srgbClr val="BBBEBF"/>
                </a:solidFill>
                <a:effectLst/>
                <a:latin typeface="Menlo" panose="020B0609030804020204" pitchFamily="49" charset="0"/>
              </a:rPr>
              <a:t>的 </a:t>
            </a:r>
            <a:r>
              <a:rPr lang="en" altLang="zh-CN" b="0" dirty="0">
                <a:solidFill>
                  <a:srgbClr val="BBBEBF"/>
                </a:solidFill>
                <a:effectLst/>
                <a:latin typeface="Menlo" panose="020B0609030804020204" pitchFamily="49" charset="0"/>
              </a:rPr>
              <a:t>LLM </a:t>
            </a:r>
            <a:r>
              <a:rPr lang="zh-CN" altLang="en-US" b="0" dirty="0">
                <a:solidFill>
                  <a:srgbClr val="BBBEBF"/>
                </a:solidFill>
                <a:effectLst/>
                <a:latin typeface="Menlo" panose="020B0609030804020204" pitchFamily="49" charset="0"/>
              </a:rPr>
              <a:t>就能继续跑。</a:t>
            </a:r>
            <a:br>
              <a:rPr lang="zh-CN" altLang="en-US" b="0" dirty="0">
                <a:solidFill>
                  <a:srgbClr val="BBBEBF"/>
                </a:solidFill>
                <a:effectLst/>
                <a:latin typeface="Menlo" panose="020B0609030804020204" pitchFamily="49" charset="0"/>
              </a:rPr>
            </a:br>
            <a:r>
              <a:rPr lang="zh-CN" altLang="en-US" b="1" dirty="0">
                <a:solidFill>
                  <a:srgbClr val="C9D1D9"/>
                </a:solidFill>
                <a:effectLst/>
                <a:latin typeface="Menlo" panose="020B0609030804020204" pitchFamily="49" charset="0"/>
              </a:rPr>
              <a:t>**第四条：维护持久记忆**</a:t>
            </a:r>
            <a:r>
              <a:rPr lang="en-US" altLang="zh-CN" b="0" dirty="0">
                <a:solidFill>
                  <a:srgbClr val="BBBEBF"/>
                </a:solidFill>
                <a:effectLst/>
                <a:latin typeface="Menlo" panose="020B0609030804020204" pitchFamily="49" charset="0"/>
              </a:rPr>
              <a:t>——</a:t>
            </a:r>
            <a:r>
              <a:rPr lang="zh-CN" altLang="en-US" b="0" dirty="0">
                <a:solidFill>
                  <a:srgbClr val="BBBEBF"/>
                </a:solidFill>
                <a:effectLst/>
                <a:latin typeface="Menlo" panose="020B0609030804020204" pitchFamily="49" charset="0"/>
              </a:rPr>
              <a:t>避免每次都从无上下文模式开始。每次 </a:t>
            </a:r>
            <a:r>
              <a:rPr lang="en" altLang="zh-CN" b="0" dirty="0">
                <a:solidFill>
                  <a:srgbClr val="BBBEBF"/>
                </a:solidFill>
                <a:effectLst/>
                <a:latin typeface="Menlo" panose="020B0609030804020204" pitchFamily="49" charset="0"/>
              </a:rPr>
              <a:t>agent </a:t>
            </a:r>
            <a:r>
              <a:rPr lang="zh-CN" altLang="en-US" b="0" dirty="0">
                <a:solidFill>
                  <a:srgbClr val="BBBEBF"/>
                </a:solidFill>
                <a:effectLst/>
                <a:latin typeface="Menlo" panose="020B0609030804020204" pitchFamily="49" charset="0"/>
              </a:rPr>
              <a:t>会话前先读 </a:t>
            </a:r>
            <a:r>
              <a:rPr lang="en" altLang="zh-CN" b="0" dirty="0">
                <a:solidFill>
                  <a:srgbClr val="BBBEBF"/>
                </a:solidFill>
                <a:effectLst/>
                <a:latin typeface="Menlo" panose="020B0609030804020204" pitchFamily="49" charset="0"/>
              </a:rPr>
              <a:t>Research Wiki</a:t>
            </a:r>
            <a:r>
              <a:rPr lang="zh-CN" altLang="en" b="0" dirty="0">
                <a:solidFill>
                  <a:srgbClr val="BBBEBF"/>
                </a:solidFill>
                <a:effectLst/>
                <a:latin typeface="Menlo" panose="020B0609030804020204" pitchFamily="49" charset="0"/>
              </a:rPr>
              <a:t>，</a:t>
            </a:r>
            <a:r>
              <a:rPr lang="zh-CN" altLang="en-US" b="0" dirty="0">
                <a:solidFill>
                  <a:srgbClr val="BBBEBF"/>
                </a:solidFill>
                <a:effectLst/>
                <a:latin typeface="Menlo" panose="020B0609030804020204" pitchFamily="49" charset="0"/>
              </a:rPr>
              <a:t>已读过的论文、踩过的坑、跑过的失败实验都在里面。</a:t>
            </a:r>
          </a:p>
          <a:p>
            <a:endParaRPr lang="zh-CN" altLang="en-US" b="0" dirty="0">
              <a:solidFill>
                <a:srgbClr val="BBBEBF"/>
              </a:solidFill>
              <a:effectLst/>
              <a:latin typeface="Menlo" panose="020B0609030804020204" pitchFamily="49" charset="0"/>
            </a:endParaRPr>
          </a:p>
        </p:txBody>
      </p:sp>
      <p:sp>
        <p:nvSpPr>
          <p:cNvPr id="4" name="灯片编号占位符 3"/>
          <p:cNvSpPr>
            <a:spLocks noGrp="1"/>
          </p:cNvSpPr>
          <p:nvPr>
            <p:ph type="sldNum" sz="quarter" idx="5"/>
          </p:nvPr>
        </p:nvSpPr>
        <p:spPr/>
        <p:txBody>
          <a:bodyPr/>
          <a:lstStyle/>
          <a:p>
            <a:fld id="{C67F1A05-06D9-45E5-A566-DCE3388D6ACE}" type="slidenum">
              <a:rPr lang="zh-CN" altLang="en-US" smtClean="0"/>
              <a:t>6</a:t>
            </a:fld>
            <a:endParaRPr lang="zh-CN" altLang="en-US"/>
          </a:p>
        </p:txBody>
      </p:sp>
    </p:spTree>
    <p:extLst>
      <p:ext uri="{BB962C8B-B14F-4D97-AF65-F5344CB8AC3E}">
        <p14:creationId xmlns:p14="http://schemas.microsoft.com/office/powerpoint/2010/main" val="6923025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b="1" dirty="0">
                <a:solidFill>
                  <a:srgbClr val="C9D1D9"/>
                </a:solidFill>
                <a:effectLst/>
                <a:latin typeface="Menlo" panose="020B0609030804020204" pitchFamily="49" charset="0"/>
              </a:rPr>
              <a:t>**第二件事</a:t>
            </a:r>
            <a:r>
              <a:rPr lang="en-US" altLang="zh-CN" b="1" dirty="0">
                <a:solidFill>
                  <a:srgbClr val="C9D1D9"/>
                </a:solidFill>
                <a:effectLst/>
                <a:latin typeface="Menlo" panose="020B0609030804020204" pitchFamily="49" charset="0"/>
              </a:rPr>
              <a:t>——</a:t>
            </a:r>
            <a:r>
              <a:rPr lang="zh-CN" altLang="en-US" b="1" dirty="0">
                <a:solidFill>
                  <a:srgbClr val="C9D1D9"/>
                </a:solidFill>
                <a:effectLst/>
                <a:latin typeface="Menlo" panose="020B0609030804020204" pitchFamily="49" charset="0"/>
              </a:rPr>
              <a:t>单模型怎么避免自我催眠**</a:t>
            </a:r>
            <a:r>
              <a:rPr lang="zh-CN" altLang="en-US" b="0" dirty="0">
                <a:solidFill>
                  <a:srgbClr val="BBBEBF"/>
                </a:solidFill>
                <a:effectLst/>
                <a:latin typeface="Menlo" panose="020B0609030804020204" pitchFamily="49" charset="0"/>
              </a:rPr>
              <a:t>？</a:t>
            </a:r>
          </a:p>
          <a:p>
            <a:r>
              <a:rPr lang="en" altLang="zh-CN" b="0" dirty="0">
                <a:solidFill>
                  <a:srgbClr val="BBBEBF"/>
                </a:solidFill>
                <a:effectLst/>
                <a:latin typeface="Menlo" panose="020B0609030804020204" pitchFamily="49" charset="0"/>
              </a:rPr>
              <a:t>ARIS </a:t>
            </a:r>
            <a:r>
              <a:rPr lang="zh-CN" altLang="en-US" b="0" dirty="0">
                <a:solidFill>
                  <a:srgbClr val="BBBEBF"/>
                </a:solidFill>
                <a:effectLst/>
                <a:latin typeface="Menlo" panose="020B0609030804020204" pitchFamily="49" charset="0"/>
              </a:rPr>
              <a:t>的做法是</a:t>
            </a:r>
            <a:r>
              <a:rPr lang="en-US" altLang="zh-CN" b="0" dirty="0">
                <a:solidFill>
                  <a:srgbClr val="BBBEBF"/>
                </a:solidFill>
                <a:effectLst/>
                <a:latin typeface="Menlo" panose="020B0609030804020204" pitchFamily="49" charset="0"/>
              </a:rPr>
              <a:t>——</a:t>
            </a:r>
            <a:r>
              <a:rPr lang="zh-CN" altLang="en-US" b="1" dirty="0">
                <a:solidFill>
                  <a:srgbClr val="C9D1D9"/>
                </a:solidFill>
                <a:effectLst/>
                <a:latin typeface="Menlo" panose="020B0609030804020204" pitchFamily="49" charset="0"/>
              </a:rPr>
              <a:t>**引入外部 </a:t>
            </a:r>
            <a:r>
              <a:rPr lang="en" altLang="zh-CN" b="1" dirty="0">
                <a:solidFill>
                  <a:srgbClr val="C9D1D9"/>
                </a:solidFill>
                <a:effectLst/>
                <a:latin typeface="Menlo" panose="020B0609030804020204" pitchFamily="49" charset="0"/>
              </a:rPr>
              <a:t>LLM </a:t>
            </a:r>
            <a:r>
              <a:rPr lang="zh-CN" altLang="en-US" b="1" dirty="0">
                <a:solidFill>
                  <a:srgbClr val="C9D1D9"/>
                </a:solidFill>
                <a:effectLst/>
                <a:latin typeface="Menlo" panose="020B0609030804020204" pitchFamily="49" charset="0"/>
              </a:rPr>
              <a:t>当评判**</a:t>
            </a:r>
            <a:r>
              <a:rPr lang="zh-CN" altLang="en-US" b="0" dirty="0">
                <a:solidFill>
                  <a:srgbClr val="BBBEBF"/>
                </a:solidFill>
                <a:effectLst/>
                <a:latin typeface="Menlo" panose="020B0609030804020204" pitchFamily="49" charset="0"/>
              </a:rPr>
              <a:t>。这正是这次组会的主题之一</a:t>
            </a:r>
            <a:r>
              <a:rPr lang="en-US" altLang="zh-CN" b="0" dirty="0">
                <a:solidFill>
                  <a:srgbClr val="BBBEBF"/>
                </a:solidFill>
                <a:effectLst/>
                <a:latin typeface="Menlo" panose="020B0609030804020204" pitchFamily="49" charset="0"/>
              </a:rPr>
              <a:t>——</a:t>
            </a:r>
            <a:r>
              <a:rPr lang="zh-CN" altLang="en-US" b="0" dirty="0">
                <a:solidFill>
                  <a:srgbClr val="BBBEBF"/>
                </a:solidFill>
                <a:effectLst/>
                <a:latin typeface="Menlo" panose="020B0609030804020204" pitchFamily="49" charset="0"/>
              </a:rPr>
              <a:t>让 </a:t>
            </a:r>
            <a:r>
              <a:rPr lang="en" altLang="zh-CN" b="0" dirty="0">
                <a:solidFill>
                  <a:srgbClr val="BBBEBF"/>
                </a:solidFill>
                <a:effectLst/>
                <a:latin typeface="Menlo" panose="020B0609030804020204" pitchFamily="49" charset="0"/>
              </a:rPr>
              <a:t>AI </a:t>
            </a:r>
            <a:r>
              <a:rPr lang="zh-CN" altLang="en-US" b="0" dirty="0">
                <a:solidFill>
                  <a:srgbClr val="BBBEBF"/>
                </a:solidFill>
                <a:effectLst/>
                <a:latin typeface="Menlo" panose="020B0609030804020204" pitchFamily="49" charset="0"/>
              </a:rPr>
              <a:t>打架。</a:t>
            </a:r>
            <a:endParaRPr lang="en-US" altLang="zh-CN" b="0" dirty="0">
              <a:solidFill>
                <a:srgbClr val="BBBEBF"/>
              </a:solidFill>
              <a:effectLst/>
              <a:latin typeface="Menlo" panose="020B0609030804020204" pitchFamily="49" charset="0"/>
            </a:endParaRPr>
          </a:p>
          <a:p>
            <a:endParaRPr lang="zh-CN" altLang="en-US" b="0" dirty="0">
              <a:solidFill>
                <a:srgbClr val="BBBEBF"/>
              </a:solidFill>
              <a:effectLst/>
              <a:latin typeface="Menlo" panose="020B0609030804020204" pitchFamily="49"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dirty="0">
              <a:latin typeface="微软雅黑" panose="020B0503020204020204" pitchFamily="34" charset="-122"/>
              <a:ea typeface="微软雅黑" panose="020B0503020204020204" pitchFamily="34" charset="-122"/>
            </a:endParaRPr>
          </a:p>
          <a:p>
            <a:r>
              <a:rPr lang="zh-CN" altLang="en-US" b="0" dirty="0">
                <a:solidFill>
                  <a:srgbClr val="BBBEBF"/>
                </a:solidFill>
                <a:effectLst/>
                <a:latin typeface="Menlo" panose="020B0609030804020204" pitchFamily="49" charset="0"/>
              </a:rPr>
              <a:t>我们看具体怎么打。左边一个 </a:t>
            </a:r>
            <a:r>
              <a:rPr lang="en" altLang="zh-CN" b="0" dirty="0">
                <a:solidFill>
                  <a:srgbClr val="BBBEBF"/>
                </a:solidFill>
                <a:effectLst/>
                <a:latin typeface="Menlo" panose="020B0609030804020204" pitchFamily="49" charset="0"/>
              </a:rPr>
              <a:t>Claude Code </a:t>
            </a:r>
            <a:r>
              <a:rPr lang="zh-CN" altLang="en-US" b="0" dirty="0">
                <a:solidFill>
                  <a:srgbClr val="BBBEBF"/>
                </a:solidFill>
                <a:effectLst/>
                <a:latin typeface="Menlo" panose="020B0609030804020204" pitchFamily="49" charset="0"/>
              </a:rPr>
              <a:t>写出 </a:t>
            </a:r>
            <a:r>
              <a:rPr lang="en" altLang="zh-CN" b="0" dirty="0">
                <a:solidFill>
                  <a:srgbClr val="BBBEBF"/>
                </a:solidFill>
                <a:effectLst/>
                <a:latin typeface="Menlo" panose="020B0609030804020204" pitchFamily="49" charset="0"/>
              </a:rPr>
              <a:t>Draft + Results</a:t>
            </a:r>
            <a:r>
              <a:rPr lang="zh-CN" altLang="en" b="0" dirty="0">
                <a:solidFill>
                  <a:srgbClr val="BBBEBF"/>
                </a:solidFill>
                <a:effectLst/>
                <a:latin typeface="Menlo" panose="020B0609030804020204" pitchFamily="49" charset="0"/>
              </a:rPr>
              <a:t>，</a:t>
            </a:r>
            <a:r>
              <a:rPr lang="en" altLang="zh-CN" b="0" dirty="0">
                <a:solidFill>
                  <a:srgbClr val="BBBEBF"/>
                </a:solidFill>
                <a:effectLst/>
                <a:latin typeface="Menlo" panose="020B0609030804020204" pitchFamily="49" charset="0"/>
              </a:rPr>
              <a:t>submit </a:t>
            </a:r>
            <a:r>
              <a:rPr lang="zh-CN" altLang="en-US" b="0" dirty="0">
                <a:solidFill>
                  <a:srgbClr val="BBBEBF"/>
                </a:solidFill>
                <a:effectLst/>
                <a:latin typeface="Menlo" panose="020B0609030804020204" pitchFamily="49" charset="0"/>
              </a:rPr>
              <a:t>给中间的 </a:t>
            </a:r>
            <a:r>
              <a:rPr lang="en" altLang="zh-CN" b="0" dirty="0">
                <a:solidFill>
                  <a:srgbClr val="BBBEBF"/>
                </a:solidFill>
                <a:effectLst/>
                <a:latin typeface="Menlo" panose="020B0609030804020204" pitchFamily="49" charset="0"/>
              </a:rPr>
              <a:t>Reviewer——</a:t>
            </a:r>
            <a:r>
              <a:rPr lang="en" altLang="zh-CN" b="1" dirty="0">
                <a:solidFill>
                  <a:srgbClr val="C9D1D9"/>
                </a:solidFill>
                <a:effectLst/>
                <a:latin typeface="Menlo" panose="020B0609030804020204" pitchFamily="49" charset="0"/>
              </a:rPr>
              <a:t>**Reviewer </a:t>
            </a:r>
            <a:r>
              <a:rPr lang="zh-CN" altLang="en-US" b="1" dirty="0">
                <a:solidFill>
                  <a:srgbClr val="C9D1D9"/>
                </a:solidFill>
                <a:effectLst/>
                <a:latin typeface="Menlo" panose="020B0609030804020204" pitchFamily="49" charset="0"/>
              </a:rPr>
              <a:t>用的是 </a:t>
            </a:r>
            <a:r>
              <a:rPr lang="en" altLang="zh-CN" b="1" dirty="0">
                <a:solidFill>
                  <a:srgbClr val="C9D1D9"/>
                </a:solidFill>
                <a:effectLst/>
                <a:latin typeface="Menlo" panose="020B0609030804020204" pitchFamily="49" charset="0"/>
              </a:rPr>
              <a:t>GPT-5.4 </a:t>
            </a:r>
            <a:r>
              <a:rPr lang="zh-CN" altLang="en-US" b="1" dirty="0">
                <a:solidFill>
                  <a:srgbClr val="C9D1D9"/>
                </a:solidFill>
                <a:effectLst/>
                <a:latin typeface="Menlo" panose="020B0609030804020204" pitchFamily="49" charset="0"/>
              </a:rPr>
              <a:t>或者 </a:t>
            </a:r>
            <a:r>
              <a:rPr lang="en" altLang="zh-CN" b="1" dirty="0">
                <a:solidFill>
                  <a:srgbClr val="C9D1D9"/>
                </a:solidFill>
                <a:effectLst/>
                <a:latin typeface="Menlo" panose="020B0609030804020204" pitchFamily="49" charset="0"/>
              </a:rPr>
              <a:t>Gemini</a:t>
            </a:r>
            <a:r>
              <a:rPr lang="zh-CN" altLang="en-US" b="1" dirty="0">
                <a:solidFill>
                  <a:srgbClr val="C9D1D9"/>
                </a:solidFill>
                <a:effectLst/>
                <a:latin typeface="Menlo" panose="020B0609030804020204" pitchFamily="49" charset="0"/>
              </a:rPr>
              <a:t>**</a:t>
            </a:r>
            <a:r>
              <a:rPr lang="zh-CN" altLang="en-US" b="0" dirty="0">
                <a:solidFill>
                  <a:srgbClr val="BBBEBF"/>
                </a:solidFill>
                <a:effectLst/>
                <a:latin typeface="Menlo" panose="020B0609030804020204" pitchFamily="49" charset="0"/>
              </a:rPr>
              <a:t>。</a:t>
            </a:r>
            <a:r>
              <a:rPr lang="en" altLang="zh-CN" b="0" dirty="0">
                <a:solidFill>
                  <a:srgbClr val="BBBEBF"/>
                </a:solidFill>
                <a:effectLst/>
                <a:latin typeface="Menlo" panose="020B0609030804020204" pitchFamily="49" charset="0"/>
              </a:rPr>
              <a:t>Reviewer </a:t>
            </a:r>
            <a:r>
              <a:rPr lang="zh-CN" altLang="en-US" b="0" dirty="0">
                <a:solidFill>
                  <a:srgbClr val="BBBEBF"/>
                </a:solidFill>
                <a:effectLst/>
                <a:latin typeface="Menlo" panose="020B0609030804020204" pitchFamily="49" charset="0"/>
              </a:rPr>
              <a:t>给一个 </a:t>
            </a:r>
            <a:r>
              <a:rPr lang="en" altLang="zh-CN" b="0" dirty="0">
                <a:solidFill>
                  <a:srgbClr val="BBBEBF"/>
                </a:solidFill>
                <a:effectLst/>
                <a:latin typeface="Menlo" panose="020B0609030804020204" pitchFamily="49" charset="0"/>
              </a:rPr>
              <a:t>score </a:t>
            </a:r>
            <a:r>
              <a:rPr lang="zh-CN" altLang="en-US" b="0" dirty="0">
                <a:solidFill>
                  <a:srgbClr val="BBBEBF"/>
                </a:solidFill>
                <a:effectLst/>
                <a:latin typeface="Menlo" panose="020B0609030804020204" pitchFamily="49" charset="0"/>
              </a:rPr>
              <a:t>加 </a:t>
            </a:r>
            <a:r>
              <a:rPr lang="en" altLang="zh-CN" b="0" dirty="0">
                <a:solidFill>
                  <a:srgbClr val="BBBEBF"/>
                </a:solidFill>
                <a:effectLst/>
                <a:latin typeface="Menlo" panose="020B0609030804020204" pitchFamily="49" charset="0"/>
              </a:rPr>
              <a:t>critique</a:t>
            </a:r>
            <a:r>
              <a:rPr lang="zh-CN" altLang="en" b="0" dirty="0">
                <a:solidFill>
                  <a:srgbClr val="BBBEBF"/>
                </a:solidFill>
                <a:effectLst/>
                <a:latin typeface="Menlo" panose="020B0609030804020204" pitchFamily="49" charset="0"/>
              </a:rPr>
              <a:t>。</a:t>
            </a:r>
            <a:r>
              <a:rPr lang="zh-CN" altLang="en-US" b="0" dirty="0">
                <a:solidFill>
                  <a:srgbClr val="BBBEBF"/>
                </a:solidFill>
                <a:effectLst/>
                <a:latin typeface="Menlo" panose="020B0609030804020204" pitchFamily="49" charset="0"/>
              </a:rPr>
              <a:t>然后系统 </a:t>
            </a:r>
            <a:r>
              <a:rPr lang="en" altLang="zh-CN" b="0" dirty="0">
                <a:solidFill>
                  <a:srgbClr val="BBBEBF"/>
                </a:solidFill>
                <a:effectLst/>
                <a:latin typeface="Menlo" panose="020B0609030804020204" pitchFamily="49" charset="0"/>
              </a:rPr>
              <a:t>Parse Action Items——</a:t>
            </a:r>
            <a:r>
              <a:rPr lang="zh-CN" altLang="en-US" b="0" dirty="0">
                <a:solidFill>
                  <a:srgbClr val="BBBEBF"/>
                </a:solidFill>
                <a:effectLst/>
                <a:latin typeface="Menlo" panose="020B0609030804020204" pitchFamily="49" charset="0"/>
              </a:rPr>
              <a:t>评审给的意见拆成可执行的修改清单。</a:t>
            </a:r>
            <a:endParaRPr lang="en-US" altLang="zh-CN" dirty="0">
              <a:latin typeface="微软雅黑" panose="020B0503020204020204" pitchFamily="34" charset="-122"/>
              <a:ea typeface="微软雅黑" panose="020B0503020204020204" pitchFamily="34" charset="-122"/>
            </a:endParaRPr>
          </a:p>
          <a:p>
            <a:r>
              <a:rPr lang="zh-CN" altLang="en-US" b="0" dirty="0">
                <a:solidFill>
                  <a:srgbClr val="BBBEBF"/>
                </a:solidFill>
                <a:effectLst/>
                <a:latin typeface="Menlo" panose="020B0609030804020204" pitchFamily="49" charset="0"/>
              </a:rPr>
              <a:t>接着进入 </a:t>
            </a:r>
            <a:r>
              <a:rPr lang="en" altLang="zh-CN" b="0" dirty="0">
                <a:solidFill>
                  <a:srgbClr val="BBBEBF"/>
                </a:solidFill>
                <a:effectLst/>
                <a:latin typeface="Menlo" panose="020B0609030804020204" pitchFamily="49" charset="0"/>
              </a:rPr>
              <a:t>Revision Phase</a:t>
            </a:r>
            <a:r>
              <a:rPr lang="zh-CN" altLang="en" b="0" dirty="0">
                <a:solidFill>
                  <a:srgbClr val="BBBEBF"/>
                </a:solidFill>
                <a:effectLst/>
                <a:latin typeface="Menlo" panose="020B0609030804020204" pitchFamily="49" charset="0"/>
              </a:rPr>
              <a:t>。</a:t>
            </a:r>
            <a:r>
              <a:rPr lang="zh-CN" altLang="en-US" b="0" dirty="0">
                <a:solidFill>
                  <a:srgbClr val="BBBEBF"/>
                </a:solidFill>
                <a:effectLst/>
                <a:latin typeface="Menlo" panose="020B0609030804020204" pitchFamily="49" charset="0"/>
              </a:rPr>
              <a:t>先拉取一下过去的历史然后再做判断：</a:t>
            </a:r>
            <a:r>
              <a:rPr lang="zh-CN" altLang="en-US" b="1" dirty="0">
                <a:solidFill>
                  <a:srgbClr val="C9D1D9"/>
                </a:solidFill>
                <a:effectLst/>
                <a:latin typeface="Menlo" panose="020B0609030804020204" pitchFamily="49" charset="0"/>
              </a:rPr>
              <a:t>**</a:t>
            </a:r>
            <a:r>
              <a:rPr lang="en" altLang="zh-CN" b="1" dirty="0">
                <a:solidFill>
                  <a:srgbClr val="C9D1D9"/>
                </a:solidFill>
                <a:effectLst/>
                <a:latin typeface="Menlo" panose="020B0609030804020204" pitchFamily="49" charset="0"/>
              </a:rPr>
              <a:t>Score ≥ threshold </a:t>
            </a:r>
            <a:r>
              <a:rPr lang="zh-CN" altLang="en-US" b="1" dirty="0">
                <a:solidFill>
                  <a:srgbClr val="C9D1D9"/>
                </a:solidFill>
                <a:effectLst/>
                <a:latin typeface="Menlo" panose="020B0609030804020204" pitchFamily="49" charset="0"/>
              </a:rPr>
              <a:t>或者达到 </a:t>
            </a:r>
            <a:r>
              <a:rPr lang="en" altLang="zh-CN" b="1" dirty="0">
                <a:solidFill>
                  <a:srgbClr val="C9D1D9"/>
                </a:solidFill>
                <a:effectLst/>
                <a:latin typeface="Menlo" panose="020B0609030804020204" pitchFamily="49" charset="0"/>
              </a:rPr>
              <a:t>max rounds </a:t>
            </a:r>
            <a:r>
              <a:rPr lang="zh-CN" altLang="en-US" b="1" dirty="0">
                <a:solidFill>
                  <a:srgbClr val="C9D1D9"/>
                </a:solidFill>
                <a:effectLst/>
                <a:latin typeface="Menlo" panose="020B0609030804020204" pitchFamily="49" charset="0"/>
              </a:rPr>
              <a:t>了吗**</a:t>
            </a:r>
            <a:r>
              <a:rPr lang="zh-CN" altLang="en-US" b="0" dirty="0">
                <a:solidFill>
                  <a:srgbClr val="BBBEBF"/>
                </a:solidFill>
                <a:effectLst/>
                <a:latin typeface="Menlo" panose="020B0609030804020204" pitchFamily="49" charset="0"/>
              </a:rPr>
              <a:t>？如果 </a:t>
            </a:r>
            <a:r>
              <a:rPr lang="en" altLang="zh-CN" b="0" dirty="0">
                <a:solidFill>
                  <a:srgbClr val="BBBEBF"/>
                </a:solidFill>
                <a:effectLst/>
                <a:latin typeface="Menlo" panose="020B0609030804020204" pitchFamily="49" charset="0"/>
              </a:rPr>
              <a:t>Yes</a:t>
            </a:r>
            <a:r>
              <a:rPr lang="zh-CN" altLang="en" b="0" dirty="0">
                <a:solidFill>
                  <a:srgbClr val="BBBEBF"/>
                </a:solidFill>
                <a:effectLst/>
                <a:latin typeface="Menlo" panose="020B0609030804020204" pitchFamily="49" charset="0"/>
              </a:rPr>
              <a:t>，</a:t>
            </a:r>
            <a:r>
              <a:rPr lang="zh-CN" altLang="en-US" b="0" dirty="0">
                <a:solidFill>
                  <a:srgbClr val="BBBEBF"/>
                </a:solidFill>
                <a:effectLst/>
                <a:latin typeface="Menlo" panose="020B0609030804020204" pitchFamily="49" charset="0"/>
              </a:rPr>
              <a:t>就 </a:t>
            </a:r>
            <a:r>
              <a:rPr lang="en" altLang="zh-CN" b="0" dirty="0">
                <a:solidFill>
                  <a:srgbClr val="BBBEBF"/>
                </a:solidFill>
                <a:effectLst/>
                <a:latin typeface="Menlo" panose="020B0609030804020204" pitchFamily="49" charset="0"/>
              </a:rPr>
              <a:t>Accept</a:t>
            </a:r>
            <a:r>
              <a:rPr lang="zh-CN" altLang="en" b="0" dirty="0">
                <a:solidFill>
                  <a:srgbClr val="BBBEBF"/>
                </a:solidFill>
                <a:effectLst/>
                <a:latin typeface="Menlo" panose="020B0609030804020204" pitchFamily="49" charset="0"/>
              </a:rPr>
              <a:t>，</a:t>
            </a:r>
            <a:r>
              <a:rPr lang="zh-CN" altLang="en-US" b="0" dirty="0">
                <a:solidFill>
                  <a:srgbClr val="BBBEBF"/>
                </a:solidFill>
                <a:effectLst/>
                <a:latin typeface="Menlo" panose="020B0609030804020204" pitchFamily="49" charset="0"/>
              </a:rPr>
              <a:t>输出最终评分 </a:t>
            </a:r>
            <a:r>
              <a:rPr lang="en-US" altLang="zh-CN" b="0" dirty="0">
                <a:solidFill>
                  <a:srgbClr val="BBBEBF"/>
                </a:solidFill>
                <a:effectLst/>
                <a:latin typeface="Menlo" panose="020B0609030804020204" pitchFamily="49" charset="0"/>
              </a:rPr>
              <a:t>6-8/10 </a:t>
            </a:r>
            <a:r>
              <a:rPr lang="zh-CN" altLang="en-US" b="0" dirty="0">
                <a:solidFill>
                  <a:srgbClr val="BBBEBF"/>
                </a:solidFill>
                <a:effectLst/>
                <a:latin typeface="Menlo" panose="020B0609030804020204" pitchFamily="49" charset="0"/>
              </a:rPr>
              <a:t>的版本；如果 </a:t>
            </a:r>
            <a:r>
              <a:rPr lang="en" altLang="zh-CN" b="0" dirty="0">
                <a:solidFill>
                  <a:srgbClr val="BBBEBF"/>
                </a:solidFill>
                <a:effectLst/>
                <a:latin typeface="Menlo" panose="020B0609030804020204" pitchFamily="49" charset="0"/>
              </a:rPr>
              <a:t>No</a:t>
            </a:r>
            <a:r>
              <a:rPr lang="zh-CN" altLang="en" b="0" dirty="0">
                <a:solidFill>
                  <a:srgbClr val="BBBEBF"/>
                </a:solidFill>
                <a:effectLst/>
                <a:latin typeface="Menlo" panose="020B0609030804020204" pitchFamily="49" charset="0"/>
              </a:rPr>
              <a:t>，</a:t>
            </a:r>
            <a:r>
              <a:rPr lang="zh-CN" altLang="en-US" b="0" dirty="0">
                <a:solidFill>
                  <a:srgbClr val="BBBEBF"/>
                </a:solidFill>
                <a:effectLst/>
                <a:latin typeface="Menlo" panose="020B0609030804020204" pitchFamily="49" charset="0"/>
              </a:rPr>
              <a:t>进下一轮。</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dirty="0">
              <a:latin typeface="微软雅黑" panose="020B0503020204020204" pitchFamily="34" charset="-122"/>
              <a:ea typeface="微软雅黑" panose="020B0503020204020204" pitchFamily="34" charset="-122"/>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dirty="0">
              <a:latin typeface="微软雅黑" panose="020B0503020204020204" pitchFamily="34" charset="-122"/>
              <a:ea typeface="微软雅黑" panose="020B0503020204020204" pitchFamily="34" charset="-122"/>
            </a:endParaRPr>
          </a:p>
          <a:p>
            <a:r>
              <a:rPr lang="zh-CN" altLang="en-US" b="0" dirty="0">
                <a:solidFill>
                  <a:srgbClr val="BBBEBF"/>
                </a:solidFill>
                <a:effectLst/>
                <a:latin typeface="Menlo" panose="020B0609030804020204" pitchFamily="49" charset="0"/>
              </a:rPr>
              <a:t>我想强调</a:t>
            </a:r>
            <a:r>
              <a:rPr lang="en" altLang="zh-CN" b="0" dirty="0">
                <a:solidFill>
                  <a:srgbClr val="BBBEBF"/>
                </a:solidFill>
                <a:effectLst/>
                <a:latin typeface="Menlo" panose="020B0609030804020204" pitchFamily="49" charset="0"/>
              </a:rPr>
              <a:t>ARIS </a:t>
            </a:r>
            <a:r>
              <a:rPr lang="zh-CN" altLang="en-US" b="0" dirty="0">
                <a:solidFill>
                  <a:srgbClr val="BBBEBF"/>
                </a:solidFill>
                <a:effectLst/>
                <a:latin typeface="Menlo" panose="020B0609030804020204" pitchFamily="49" charset="0"/>
              </a:rPr>
              <a:t>给我们留下的，</a:t>
            </a:r>
            <a:r>
              <a:rPr lang="en-US" altLang="zh-CN" b="1" dirty="0">
                <a:solidFill>
                  <a:srgbClr val="808080"/>
                </a:solidFill>
                <a:effectLst/>
                <a:latin typeface="Menlo" panose="020B0609030804020204" pitchFamily="49" charset="0"/>
              </a:rPr>
              <a:t>&lt;</a:t>
            </a:r>
            <a:r>
              <a:rPr lang="en" altLang="zh-CN" b="1" dirty="0">
                <a:solidFill>
                  <a:srgbClr val="7EE787"/>
                </a:solidFill>
                <a:effectLst/>
                <a:latin typeface="Menlo" panose="020B0609030804020204" pitchFamily="49" charset="0"/>
              </a:rPr>
              <a:t>strong</a:t>
            </a:r>
            <a:r>
              <a:rPr lang="en" altLang="zh-CN" b="1" dirty="0">
                <a:solidFill>
                  <a:srgbClr val="808080"/>
                </a:solidFill>
                <a:effectLst/>
                <a:latin typeface="Menlo" panose="020B0609030804020204" pitchFamily="49" charset="0"/>
              </a:rPr>
              <a:t>&gt;</a:t>
            </a:r>
            <a:r>
              <a:rPr lang="zh-CN" altLang="en-US" b="1" dirty="0">
                <a:solidFill>
                  <a:srgbClr val="BBBEBF"/>
                </a:solidFill>
                <a:effectLst/>
                <a:latin typeface="Menlo" panose="020B0609030804020204" pitchFamily="49" charset="0"/>
              </a:rPr>
              <a:t>不是一个工具，是一套用 </a:t>
            </a:r>
            <a:r>
              <a:rPr lang="en" altLang="zh-CN" b="1" dirty="0">
                <a:solidFill>
                  <a:srgbClr val="BBBEBF"/>
                </a:solidFill>
                <a:effectLst/>
                <a:latin typeface="Menlo" panose="020B0609030804020204" pitchFamily="49" charset="0"/>
              </a:rPr>
              <a:t>AI </a:t>
            </a:r>
            <a:r>
              <a:rPr lang="zh-CN" altLang="en-US" b="1" dirty="0">
                <a:solidFill>
                  <a:srgbClr val="BBBEBF"/>
                </a:solidFill>
                <a:effectLst/>
                <a:latin typeface="Menlo" panose="020B0609030804020204" pitchFamily="49" charset="0"/>
              </a:rPr>
              <a:t>的方法论</a:t>
            </a:r>
            <a:r>
              <a:rPr lang="en-US" altLang="zh-CN" b="1" dirty="0">
                <a:solidFill>
                  <a:srgbClr val="808080"/>
                </a:solidFill>
                <a:effectLst/>
                <a:latin typeface="Menlo" panose="020B0609030804020204" pitchFamily="49" charset="0"/>
              </a:rPr>
              <a:t>&lt;/</a:t>
            </a:r>
            <a:r>
              <a:rPr lang="en" altLang="zh-CN" b="1" dirty="0">
                <a:solidFill>
                  <a:srgbClr val="7EE787"/>
                </a:solidFill>
                <a:effectLst/>
                <a:latin typeface="Menlo" panose="020B0609030804020204" pitchFamily="49" charset="0"/>
              </a:rPr>
              <a:t>strong</a:t>
            </a:r>
            <a:r>
              <a:rPr lang="en" altLang="zh-CN" b="1" dirty="0">
                <a:solidFill>
                  <a:srgbClr val="808080"/>
                </a:solidFill>
                <a:effectLst/>
                <a:latin typeface="Menlo" panose="020B0609030804020204" pitchFamily="49" charset="0"/>
              </a:rPr>
              <a:t>&gt;</a:t>
            </a:r>
            <a:r>
              <a:rPr lang="zh-CN" altLang="en" b="0" dirty="0">
                <a:solidFill>
                  <a:srgbClr val="BBBEBF"/>
                </a:solidFill>
                <a:effectLst/>
                <a:latin typeface="Menlo" panose="020B0609030804020204" pitchFamily="49" charset="0"/>
              </a:rPr>
              <a:t>。</a:t>
            </a:r>
            <a:r>
              <a:rPr lang="zh-CN" altLang="en-US" b="0" dirty="0">
                <a:solidFill>
                  <a:srgbClr val="BBBEBF"/>
                </a:solidFill>
                <a:effectLst/>
                <a:latin typeface="Menlo" panose="020B0609030804020204" pitchFamily="49" charset="0"/>
              </a:rPr>
              <a:t>两条核心原则：</a:t>
            </a:r>
          </a:p>
          <a:p>
            <a:r>
              <a:rPr lang="zh-CN" altLang="en-US" b="1" dirty="0">
                <a:solidFill>
                  <a:srgbClr val="C9D1D9"/>
                </a:solidFill>
                <a:effectLst/>
                <a:latin typeface="Menlo" panose="020B0609030804020204" pitchFamily="49" charset="0"/>
              </a:rPr>
              <a:t>**第一条：模型互相打架**</a:t>
            </a:r>
            <a:r>
              <a:rPr lang="en-US" altLang="zh-CN" b="0" dirty="0">
                <a:solidFill>
                  <a:srgbClr val="BBBEBF"/>
                </a:solidFill>
                <a:effectLst/>
                <a:latin typeface="Menlo" panose="020B0609030804020204" pitchFamily="49" charset="0"/>
              </a:rPr>
              <a:t>——</a:t>
            </a:r>
            <a:r>
              <a:rPr lang="zh-CN" altLang="en-US" b="0" dirty="0">
                <a:solidFill>
                  <a:srgbClr val="BBBEBF"/>
                </a:solidFill>
                <a:effectLst/>
                <a:latin typeface="Menlo" panose="020B0609030804020204" pitchFamily="49" charset="0"/>
              </a:rPr>
              <a:t>别让一个模型自己评自己。一个干活、另一个挑刺。</a:t>
            </a:r>
          </a:p>
          <a:p>
            <a:r>
              <a:rPr lang="zh-CN" altLang="en-US" b="1" dirty="0">
                <a:solidFill>
                  <a:srgbClr val="C9D1D9"/>
                </a:solidFill>
                <a:effectLst/>
                <a:latin typeface="Menlo" panose="020B0609030804020204" pitchFamily="49" charset="0"/>
              </a:rPr>
              <a:t>**第二条：模块化自己的任务**</a:t>
            </a:r>
            <a:r>
              <a:rPr lang="en-US" altLang="zh-CN" b="0" dirty="0">
                <a:solidFill>
                  <a:srgbClr val="BBBEBF"/>
                </a:solidFill>
                <a:effectLst/>
                <a:latin typeface="Menlo" panose="020B0609030804020204" pitchFamily="49" charset="0"/>
              </a:rPr>
              <a:t>——</a:t>
            </a:r>
            <a:r>
              <a:rPr lang="zh-CN" altLang="en-US" b="0" dirty="0">
                <a:solidFill>
                  <a:srgbClr val="BBBEBF"/>
                </a:solidFill>
                <a:effectLst/>
                <a:latin typeface="Menlo" panose="020B0609030804020204" pitchFamily="49" charset="0"/>
              </a:rPr>
              <a:t>别一句 </a:t>
            </a:r>
            <a:r>
              <a:rPr lang="en" altLang="zh-CN" b="0" dirty="0">
                <a:solidFill>
                  <a:srgbClr val="BBBEBF"/>
                </a:solidFill>
                <a:effectLst/>
                <a:latin typeface="Menlo" panose="020B0609030804020204" pitchFamily="49" charset="0"/>
              </a:rPr>
              <a:t>prompt </a:t>
            </a:r>
            <a:r>
              <a:rPr lang="zh-CN" altLang="en-US" b="0" dirty="0">
                <a:solidFill>
                  <a:srgbClr val="BBBEBF"/>
                </a:solidFill>
                <a:effectLst/>
                <a:latin typeface="Menlo" panose="020B0609030804020204" pitchFamily="49" charset="0"/>
              </a:rPr>
              <a:t>要求 </a:t>
            </a:r>
            <a:r>
              <a:rPr lang="en" altLang="zh-CN" b="0" dirty="0">
                <a:solidFill>
                  <a:srgbClr val="BBBEBF"/>
                </a:solidFill>
                <a:effectLst/>
                <a:latin typeface="Menlo" panose="020B0609030804020204" pitchFamily="49" charset="0"/>
              </a:rPr>
              <a:t>AI </a:t>
            </a:r>
            <a:r>
              <a:rPr lang="zh-CN" altLang="en-US" b="0" dirty="0">
                <a:solidFill>
                  <a:srgbClr val="BBBEBF"/>
                </a:solidFill>
                <a:effectLst/>
                <a:latin typeface="Menlo" panose="020B0609030804020204" pitchFamily="49" charset="0"/>
              </a:rPr>
              <a:t>端到端做完一件复杂的事。把长任务切成阶段，每段有明确的输入输出文件，让每段可以独立验证和重跑。</a:t>
            </a:r>
          </a:p>
          <a:p>
            <a:r>
              <a:rPr lang="zh-CN" altLang="en-US" b="0" dirty="0">
                <a:solidFill>
                  <a:srgbClr val="BBBEBF"/>
                </a:solidFill>
                <a:effectLst/>
                <a:latin typeface="Menlo" panose="020B0609030804020204" pitchFamily="49" charset="0"/>
              </a:rPr>
              <a:t>这两条加起来</a:t>
            </a:r>
            <a:r>
              <a:rPr lang="en-US" altLang="zh-CN" b="0" dirty="0">
                <a:solidFill>
                  <a:srgbClr val="BBBEBF"/>
                </a:solidFill>
                <a:effectLst/>
                <a:latin typeface="Menlo" panose="020B0609030804020204" pitchFamily="49" charset="0"/>
              </a:rPr>
              <a:t>——</a:t>
            </a:r>
            <a:r>
              <a:rPr lang="zh-CN" altLang="en-US" b="1" dirty="0">
                <a:solidFill>
                  <a:srgbClr val="C9D1D9"/>
                </a:solidFill>
                <a:effectLst/>
                <a:latin typeface="Menlo" panose="020B0609030804020204" pitchFamily="49" charset="0"/>
              </a:rPr>
              <a:t>**就是我们使用 </a:t>
            </a:r>
            <a:r>
              <a:rPr lang="en" altLang="zh-CN" b="1" dirty="0">
                <a:solidFill>
                  <a:srgbClr val="C9D1D9"/>
                </a:solidFill>
                <a:effectLst/>
                <a:latin typeface="Menlo" panose="020B0609030804020204" pitchFamily="49" charset="0"/>
              </a:rPr>
              <a:t>AI </a:t>
            </a:r>
            <a:r>
              <a:rPr lang="zh-CN" altLang="en-US" b="1" dirty="0">
                <a:solidFill>
                  <a:srgbClr val="C9D1D9"/>
                </a:solidFill>
                <a:effectLst/>
                <a:latin typeface="Menlo" panose="020B0609030804020204" pitchFamily="49" charset="0"/>
              </a:rPr>
              <a:t>时应该学习的方法论**</a:t>
            </a:r>
            <a:r>
              <a:rPr lang="zh-CN" altLang="en-US" b="0" dirty="0">
                <a:solidFill>
                  <a:srgbClr val="BBBEBF"/>
                </a:solidFill>
                <a:effectLst/>
                <a:latin typeface="Menlo" panose="020B0609030804020204" pitchFamily="49" charset="0"/>
              </a:rPr>
              <a:t>。</a:t>
            </a:r>
            <a:endParaRPr lang="en-US" altLang="zh-CN" dirty="0">
              <a:latin typeface="微软雅黑" panose="020B0503020204020204" pitchFamily="34" charset="-122"/>
              <a:ea typeface="微软雅黑" panose="020B0503020204020204" pitchFamily="34" charset="-122"/>
            </a:endParaRPr>
          </a:p>
        </p:txBody>
      </p:sp>
      <p:sp>
        <p:nvSpPr>
          <p:cNvPr id="4" name="灯片编号占位符 3"/>
          <p:cNvSpPr>
            <a:spLocks noGrp="1"/>
          </p:cNvSpPr>
          <p:nvPr>
            <p:ph type="sldNum" sz="quarter" idx="5"/>
          </p:nvPr>
        </p:nvSpPr>
        <p:spPr/>
        <p:txBody>
          <a:bodyPr/>
          <a:lstStyle/>
          <a:p>
            <a:fld id="{C67F1A05-06D9-45E5-A566-DCE3388D6ACE}" type="slidenum">
              <a:rPr lang="zh-CN" altLang="en-US" smtClean="0"/>
              <a:t>7</a:t>
            </a:fld>
            <a:endParaRPr lang="zh-CN" altLang="en-US"/>
          </a:p>
        </p:txBody>
      </p:sp>
    </p:spTree>
    <p:extLst>
      <p:ext uri="{BB962C8B-B14F-4D97-AF65-F5344CB8AC3E}">
        <p14:creationId xmlns:p14="http://schemas.microsoft.com/office/powerpoint/2010/main" val="34299608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a:r>
              <a:rPr lang="zh-CN" altLang="en-US" b="0" i="0" dirty="0">
                <a:solidFill>
                  <a:srgbClr val="BBBEBF"/>
                </a:solidFill>
                <a:effectLst/>
                <a:latin typeface="-apple-system"/>
              </a:rPr>
              <a:t>第三个例子，</a:t>
            </a:r>
            <a:r>
              <a:rPr lang="en" altLang="zh-CN" b="0" i="0" dirty="0">
                <a:solidFill>
                  <a:srgbClr val="BBBEBF"/>
                </a:solidFill>
                <a:effectLst/>
                <a:latin typeface="-apple-system"/>
              </a:rPr>
              <a:t>Sakana AI Scientist v2</a:t>
            </a:r>
            <a:r>
              <a:rPr lang="zh-CN" altLang="en-US" b="0" i="0" dirty="0">
                <a:solidFill>
                  <a:srgbClr val="BBBEBF"/>
                </a:solidFill>
                <a:effectLst/>
                <a:latin typeface="-apple-system"/>
              </a:rPr>
              <a:t>。</a:t>
            </a:r>
          </a:p>
          <a:p>
            <a:pPr algn="l"/>
            <a:r>
              <a:rPr lang="zh-CN" altLang="en-US" b="0" i="0" dirty="0">
                <a:solidFill>
                  <a:srgbClr val="BBBEBF"/>
                </a:solidFill>
                <a:effectLst/>
                <a:latin typeface="-apple-system"/>
              </a:rPr>
              <a:t>去年 </a:t>
            </a:r>
            <a:r>
              <a:rPr lang="en-US" altLang="zh-CN" b="0" i="0" dirty="0">
                <a:solidFill>
                  <a:srgbClr val="BBBEBF"/>
                </a:solidFill>
                <a:effectLst/>
                <a:latin typeface="-apple-system"/>
              </a:rPr>
              <a:t>4 </a:t>
            </a:r>
            <a:r>
              <a:rPr lang="zh-CN" altLang="en-US" b="0" i="0" dirty="0">
                <a:solidFill>
                  <a:srgbClr val="BBBEBF"/>
                </a:solidFill>
                <a:effectLst/>
                <a:latin typeface="-apple-system"/>
              </a:rPr>
              <a:t>月，</a:t>
            </a:r>
            <a:r>
              <a:rPr lang="en" altLang="zh-CN" b="0" i="0" dirty="0">
                <a:solidFill>
                  <a:srgbClr val="BBBEBF"/>
                </a:solidFill>
                <a:effectLst/>
                <a:latin typeface="-apple-system"/>
              </a:rPr>
              <a:t>Sakana </a:t>
            </a:r>
            <a:r>
              <a:rPr lang="zh-CN" altLang="en-US" b="0" i="0" dirty="0">
                <a:solidFill>
                  <a:srgbClr val="BBBEBF"/>
                </a:solidFill>
                <a:effectLst/>
                <a:latin typeface="-apple-system"/>
              </a:rPr>
              <a:t>投了 </a:t>
            </a:r>
            <a:r>
              <a:rPr lang="en-US" altLang="zh-CN" b="0" i="0" dirty="0">
                <a:solidFill>
                  <a:srgbClr val="BBBEBF"/>
                </a:solidFill>
                <a:effectLst/>
                <a:latin typeface="-apple-system"/>
              </a:rPr>
              <a:t>3 </a:t>
            </a:r>
            <a:r>
              <a:rPr lang="zh-CN" altLang="en-US" b="0" i="0" dirty="0">
                <a:solidFill>
                  <a:srgbClr val="BBBEBF"/>
                </a:solidFill>
                <a:effectLst/>
                <a:latin typeface="-apple-system"/>
              </a:rPr>
              <a:t>篇</a:t>
            </a:r>
            <a:r>
              <a:rPr lang="zh-CN" altLang="en-US" b="1" i="0" dirty="0">
                <a:solidFill>
                  <a:srgbClr val="BBBEBF"/>
                </a:solidFill>
                <a:effectLst/>
                <a:latin typeface="-apple-system"/>
              </a:rPr>
              <a:t>全 </a:t>
            </a:r>
            <a:r>
              <a:rPr lang="en" altLang="zh-CN" b="1" i="0" dirty="0">
                <a:solidFill>
                  <a:srgbClr val="BBBEBF"/>
                </a:solidFill>
                <a:effectLst/>
                <a:latin typeface="-apple-system"/>
              </a:rPr>
              <a:t>AI </a:t>
            </a:r>
            <a:r>
              <a:rPr lang="zh-CN" altLang="en-US" b="1" i="0" dirty="0">
                <a:solidFill>
                  <a:srgbClr val="BBBEBF"/>
                </a:solidFill>
                <a:effectLst/>
                <a:latin typeface="-apple-system"/>
              </a:rPr>
              <a:t>生成</a:t>
            </a:r>
            <a:r>
              <a:rPr lang="zh-CN" altLang="en-US" b="0" i="0" dirty="0">
                <a:solidFill>
                  <a:srgbClr val="BBBEBF"/>
                </a:solidFill>
                <a:effectLst/>
                <a:latin typeface="-apple-system"/>
              </a:rPr>
              <a:t>论文到 </a:t>
            </a:r>
            <a:r>
              <a:rPr lang="en" altLang="zh-CN" b="0" i="0" dirty="0">
                <a:solidFill>
                  <a:srgbClr val="BBBEBF"/>
                </a:solidFill>
                <a:effectLst/>
                <a:latin typeface="-apple-system"/>
              </a:rPr>
              <a:t>ICLR workshop——1 </a:t>
            </a:r>
            <a:r>
              <a:rPr lang="zh-CN" altLang="en-US" b="0" i="0" dirty="0">
                <a:solidFill>
                  <a:srgbClr val="BBBEBF"/>
                </a:solidFill>
                <a:effectLst/>
                <a:latin typeface="-apple-system"/>
              </a:rPr>
              <a:t>篇接受，评分 </a:t>
            </a:r>
            <a:r>
              <a:rPr lang="en-US" altLang="zh-CN" b="0" i="0" dirty="0">
                <a:solidFill>
                  <a:srgbClr val="BBBEBF"/>
                </a:solidFill>
                <a:effectLst/>
                <a:latin typeface="-apple-system"/>
              </a:rPr>
              <a:t>6/7/6</a:t>
            </a:r>
            <a:r>
              <a:rPr lang="zh-CN" altLang="en-US" b="0" i="0" dirty="0">
                <a:solidFill>
                  <a:srgbClr val="BBBEBF"/>
                </a:solidFill>
                <a:effectLst/>
                <a:latin typeface="-apple-system"/>
              </a:rPr>
              <a:t>，均值 </a:t>
            </a:r>
            <a:r>
              <a:rPr lang="en-US" altLang="zh-CN" b="0" i="0" dirty="0">
                <a:solidFill>
                  <a:srgbClr val="BBBEBF"/>
                </a:solidFill>
                <a:effectLst/>
                <a:latin typeface="-apple-system"/>
              </a:rPr>
              <a:t>6.33</a:t>
            </a:r>
            <a:r>
              <a:rPr lang="zh-CN" altLang="en-US" b="0" i="0" dirty="0">
                <a:solidFill>
                  <a:srgbClr val="BBBEBF"/>
                </a:solidFill>
                <a:effectLst/>
                <a:latin typeface="-apple-system"/>
              </a:rPr>
              <a:t>，排名 </a:t>
            </a:r>
            <a:r>
              <a:rPr lang="en-US" altLang="zh-CN" b="0" i="0" dirty="0">
                <a:solidFill>
                  <a:srgbClr val="BBBEBF"/>
                </a:solidFill>
                <a:effectLst/>
                <a:latin typeface="-apple-system"/>
              </a:rPr>
              <a:t>45%</a:t>
            </a:r>
            <a:r>
              <a:rPr lang="zh-CN" altLang="en-US" b="0" i="0" dirty="0">
                <a:solidFill>
                  <a:srgbClr val="BBBEBF"/>
                </a:solidFill>
                <a:effectLst/>
                <a:latin typeface="-apple-system"/>
              </a:rPr>
              <a:t>，高于接受线。</a:t>
            </a:r>
            <a:r>
              <a:rPr lang="zh-CN" altLang="en-US" b="1" i="0" dirty="0">
                <a:solidFill>
                  <a:srgbClr val="BBBEBF"/>
                </a:solidFill>
                <a:effectLst/>
                <a:latin typeface="-apple-system"/>
              </a:rPr>
              <a:t>全程无人工修改</a:t>
            </a:r>
            <a:endParaRPr lang="en-US" altLang="zh-CN" b="1" i="0" dirty="0">
              <a:solidFill>
                <a:srgbClr val="BBBEBF"/>
              </a:solidFill>
              <a:effectLst/>
              <a:latin typeface="-apple-system"/>
            </a:endParaRPr>
          </a:p>
          <a:p>
            <a:pPr algn="l"/>
            <a:endParaRPr lang="en-US" altLang="zh-CN" b="1" i="0" dirty="0">
              <a:solidFill>
                <a:srgbClr val="BBBEBF"/>
              </a:solidFill>
              <a:effectLst/>
              <a:latin typeface="-apple-system"/>
            </a:endParaRPr>
          </a:p>
          <a:p>
            <a:pPr algn="l"/>
            <a:r>
              <a:rPr lang="zh-CN" altLang="en-US" b="0" i="0" dirty="0">
                <a:solidFill>
                  <a:srgbClr val="BBBEBF"/>
                </a:solidFill>
                <a:effectLst/>
                <a:latin typeface="-apple-system"/>
              </a:rPr>
              <a:t>讲到这里 </a:t>
            </a:r>
            <a:r>
              <a:rPr lang="en" altLang="zh-CN" b="0" i="0" dirty="0">
                <a:solidFill>
                  <a:srgbClr val="BBBEBF"/>
                </a:solidFill>
                <a:effectLst/>
                <a:latin typeface="-apple-system"/>
              </a:rPr>
              <a:t>AI </a:t>
            </a:r>
            <a:r>
              <a:rPr lang="zh-CN" altLang="en-US" b="0" i="0" dirty="0">
                <a:solidFill>
                  <a:srgbClr val="BBBEBF"/>
                </a:solidFill>
                <a:effectLst/>
                <a:latin typeface="-apple-system"/>
              </a:rPr>
              <a:t>看似已经能自己跑科研了</a:t>
            </a:r>
            <a:r>
              <a:rPr lang="en-US" altLang="zh-CN" b="0" i="0" dirty="0">
                <a:solidFill>
                  <a:srgbClr val="BBBEBF"/>
                </a:solidFill>
                <a:effectLst/>
                <a:latin typeface="-apple-system"/>
              </a:rPr>
              <a:t>——</a:t>
            </a:r>
            <a:r>
              <a:rPr lang="zh-CN" altLang="en-US" b="0" i="0" dirty="0">
                <a:solidFill>
                  <a:srgbClr val="BBBEBF"/>
                </a:solidFill>
                <a:effectLst/>
                <a:latin typeface="-apple-system"/>
              </a:rPr>
              <a:t>但来看这篇被接受的论文里仍然是存在问题的，比如这篇文章中存在的幻觉引用：</a:t>
            </a:r>
            <a:r>
              <a:rPr lang="en" altLang="zh-CN" b="0" i="0" dirty="0">
                <a:solidFill>
                  <a:srgbClr val="BBBEBF"/>
                </a:solidFill>
                <a:effectLst/>
                <a:latin typeface="-apple-system"/>
              </a:rPr>
              <a:t>LSTM </a:t>
            </a:r>
            <a:r>
              <a:rPr lang="zh-CN" altLang="en-US" b="0" i="0" dirty="0">
                <a:solidFill>
                  <a:srgbClr val="BBBEBF"/>
                </a:solidFill>
                <a:effectLst/>
                <a:latin typeface="-apple-system"/>
              </a:rPr>
              <a:t>被错引为 </a:t>
            </a:r>
            <a:r>
              <a:rPr lang="en" altLang="zh-CN" b="1" i="0" dirty="0">
                <a:solidFill>
                  <a:srgbClr val="BBBEBF"/>
                </a:solidFill>
                <a:effectLst/>
                <a:latin typeface="-apple-system"/>
              </a:rPr>
              <a:t>Goodfellow 2016</a:t>
            </a:r>
            <a:r>
              <a:rPr lang="zh-CN" altLang="en" b="0" i="0" dirty="0">
                <a:solidFill>
                  <a:srgbClr val="BBBEBF"/>
                </a:solidFill>
                <a:effectLst/>
                <a:latin typeface="-apple-system"/>
              </a:rPr>
              <a:t>。</a:t>
            </a:r>
            <a:endParaRPr lang="en-US" altLang="zh-CN" b="0" i="0" dirty="0">
              <a:solidFill>
                <a:srgbClr val="BBBEBF"/>
              </a:solidFill>
              <a:effectLst/>
              <a:latin typeface="-apple-system"/>
            </a:endParaRPr>
          </a:p>
          <a:p>
            <a:pPr algn="l"/>
            <a:endParaRPr lang="en-US" altLang="zh-CN" b="0" i="0" dirty="0">
              <a:solidFill>
                <a:srgbClr val="BBBEBF"/>
              </a:solidFill>
              <a:effectLst/>
              <a:latin typeface="-apple-system"/>
            </a:endParaRPr>
          </a:p>
          <a:p>
            <a:pPr algn="l"/>
            <a:r>
              <a:rPr lang="zh-CN" altLang="en-US" b="0" i="0" dirty="0">
                <a:solidFill>
                  <a:srgbClr val="BBBEBF"/>
                </a:solidFill>
                <a:effectLst/>
                <a:latin typeface="-apple-system"/>
              </a:rPr>
              <a:t>但是完全</a:t>
            </a:r>
            <a:r>
              <a:rPr lang="en-US" altLang="zh-CN" b="0" i="0" dirty="0">
                <a:solidFill>
                  <a:srgbClr val="BBBEBF"/>
                </a:solidFill>
                <a:effectLst/>
                <a:latin typeface="-apple-system"/>
              </a:rPr>
              <a:t>AI</a:t>
            </a:r>
            <a:r>
              <a:rPr lang="zh-CN" altLang="en-US" b="0" i="0" dirty="0">
                <a:solidFill>
                  <a:srgbClr val="BBBEBF"/>
                </a:solidFill>
                <a:effectLst/>
                <a:latin typeface="-apple-system"/>
              </a:rPr>
              <a:t>自主生成论文的质量依旧</a:t>
            </a:r>
            <a:r>
              <a:rPr lang="en-US" altLang="zh-CN" b="0" i="0" dirty="0">
                <a:solidFill>
                  <a:srgbClr val="BBBEBF"/>
                </a:solidFill>
                <a:effectLst/>
                <a:latin typeface="-apple-system"/>
              </a:rPr>
              <a:t>——</a:t>
            </a:r>
            <a:r>
              <a:rPr lang="en" altLang="zh-CN" b="1" i="0" dirty="0">
                <a:solidFill>
                  <a:srgbClr val="BBBEBF"/>
                </a:solidFill>
                <a:effectLst/>
                <a:latin typeface="-apple-system"/>
              </a:rPr>
              <a:t>Research Taste </a:t>
            </a:r>
            <a:r>
              <a:rPr lang="zh-CN" altLang="en-US" b="1" i="0" dirty="0">
                <a:solidFill>
                  <a:srgbClr val="BBBEBF"/>
                </a:solidFill>
                <a:effectLst/>
                <a:latin typeface="-apple-system"/>
              </a:rPr>
              <a:t>是下一步的方向</a:t>
            </a:r>
            <a:r>
              <a:rPr lang="zh-CN" altLang="en-US" b="0" i="0" dirty="0">
                <a:solidFill>
                  <a:srgbClr val="BBBEBF"/>
                </a:solidFill>
                <a:effectLst/>
                <a:latin typeface="-apple-system"/>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dirty="0">
              <a:latin typeface="微软雅黑" panose="020B0503020204020204" pitchFamily="34" charset="-122"/>
              <a:ea typeface="微软雅黑" panose="020B0503020204020204" pitchFamily="34" charset="-122"/>
            </a:endParaRPr>
          </a:p>
        </p:txBody>
      </p:sp>
      <p:sp>
        <p:nvSpPr>
          <p:cNvPr id="4" name="灯片编号占位符 3"/>
          <p:cNvSpPr>
            <a:spLocks noGrp="1"/>
          </p:cNvSpPr>
          <p:nvPr>
            <p:ph type="sldNum" sz="quarter" idx="5"/>
          </p:nvPr>
        </p:nvSpPr>
        <p:spPr/>
        <p:txBody>
          <a:bodyPr/>
          <a:lstStyle/>
          <a:p>
            <a:fld id="{C67F1A05-06D9-45E5-A566-DCE3388D6ACE}" type="slidenum">
              <a:rPr lang="zh-CN" altLang="en-US" smtClean="0"/>
              <a:t>8</a:t>
            </a:fld>
            <a:endParaRPr lang="zh-CN" altLang="en-US"/>
          </a:p>
        </p:txBody>
      </p:sp>
    </p:spTree>
    <p:extLst>
      <p:ext uri="{BB962C8B-B14F-4D97-AF65-F5344CB8AC3E}">
        <p14:creationId xmlns:p14="http://schemas.microsoft.com/office/powerpoint/2010/main" val="36750251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a:r>
              <a:rPr lang="en" altLang="zh-CN" b="0" i="0" dirty="0">
                <a:solidFill>
                  <a:srgbClr val="1A1A2E"/>
                </a:solidFill>
                <a:effectLst/>
                <a:latin typeface="PingFang SC" panose="020B0400000000000000" pitchFamily="34" charset="-122"/>
                <a:ea typeface="PingFang SC" panose="020B0400000000000000" pitchFamily="34" charset="-122"/>
              </a:rPr>
              <a:t>TML</a:t>
            </a:r>
            <a:r>
              <a:rPr lang="zh-CN" altLang="en" b="0" i="0" dirty="0">
                <a:solidFill>
                  <a:srgbClr val="1A1A2E"/>
                </a:solidFill>
                <a:effectLst/>
                <a:latin typeface="PingFang SC" panose="020B0400000000000000" pitchFamily="34" charset="-122"/>
                <a:ea typeface="PingFang SC" panose="020B0400000000000000" pitchFamily="34" charset="-122"/>
              </a:rPr>
              <a:t>在</a:t>
            </a:r>
            <a:r>
              <a:rPr lang="en-US" altLang="zh-CN" b="0" i="0" dirty="0">
                <a:solidFill>
                  <a:srgbClr val="1A1A2E"/>
                </a:solidFill>
                <a:effectLst/>
                <a:latin typeface="PingFang SC" panose="020B0400000000000000" pitchFamily="34" charset="-122"/>
                <a:ea typeface="PingFang SC" panose="020B0400000000000000" pitchFamily="34" charset="-122"/>
              </a:rPr>
              <a:t>5-11</a:t>
            </a:r>
            <a:r>
              <a:rPr lang="zh-CN" altLang="en-US" b="0" i="0" dirty="0">
                <a:solidFill>
                  <a:srgbClr val="1A1A2E"/>
                </a:solidFill>
                <a:effectLst/>
                <a:latin typeface="PingFang SC" panose="020B0400000000000000" pitchFamily="34" charset="-122"/>
                <a:ea typeface="PingFang SC" panose="020B0400000000000000" pitchFamily="34" charset="-122"/>
              </a:rPr>
              <a:t> 提出了可交互式的</a:t>
            </a:r>
            <a:r>
              <a:rPr lang="en-US" altLang="zh-CN" b="0" i="0" dirty="0">
                <a:solidFill>
                  <a:srgbClr val="1A1A2E"/>
                </a:solidFill>
                <a:effectLst/>
                <a:latin typeface="PingFang SC" panose="020B0400000000000000" pitchFamily="34" charset="-122"/>
                <a:ea typeface="PingFang SC" panose="020B0400000000000000" pitchFamily="34" charset="-122"/>
              </a:rPr>
              <a:t>LLM</a:t>
            </a:r>
            <a:r>
              <a:rPr lang="zh-CN" altLang="en-US" b="0" i="0" dirty="0">
                <a:solidFill>
                  <a:srgbClr val="1A1A2E"/>
                </a:solidFill>
                <a:effectLst/>
                <a:latin typeface="PingFang SC" panose="020B0400000000000000" pitchFamily="34" charset="-122"/>
                <a:ea typeface="PingFang SC" panose="020B0400000000000000" pitchFamily="34" charset="-122"/>
              </a:rPr>
              <a:t>，他们在那篇</a:t>
            </a:r>
            <a:r>
              <a:rPr lang="en-US" altLang="zh-CN" b="0" i="0" dirty="0">
                <a:solidFill>
                  <a:srgbClr val="1A1A2E"/>
                </a:solidFill>
                <a:effectLst/>
                <a:latin typeface="PingFang SC" panose="020B0400000000000000" pitchFamily="34" charset="-122"/>
                <a:ea typeface="PingFang SC" panose="020B0400000000000000" pitchFamily="34" charset="-122"/>
              </a:rPr>
              <a:t>blog</a:t>
            </a:r>
            <a:r>
              <a:rPr lang="zh-CN" altLang="en-US" b="0" i="0" dirty="0">
                <a:solidFill>
                  <a:srgbClr val="1A1A2E"/>
                </a:solidFill>
                <a:effectLst/>
                <a:latin typeface="PingFang SC" panose="020B0400000000000000" pitchFamily="34" charset="-122"/>
                <a:ea typeface="PingFang SC" panose="020B0400000000000000" pitchFamily="34" charset="-122"/>
              </a:rPr>
              <a:t>中说到。强调了人在人机交互中的重要地位。</a:t>
            </a:r>
            <a:endParaRPr lang="en-US" altLang="zh-CN" b="0" i="0" dirty="0">
              <a:solidFill>
                <a:srgbClr val="1A1A2E"/>
              </a:solidFill>
              <a:effectLst/>
              <a:latin typeface="PingFang SC" panose="020B0400000000000000" pitchFamily="34" charset="-122"/>
              <a:ea typeface="PingFang SC" panose="020B0400000000000000" pitchFamily="34" charset="-122"/>
            </a:endParaRPr>
          </a:p>
          <a:p>
            <a:pPr algn="l"/>
            <a:endParaRPr lang="en-US" altLang="zh-CN" b="0" i="0" dirty="0">
              <a:solidFill>
                <a:srgbClr val="1A1A2E"/>
              </a:solidFill>
              <a:effectLst/>
              <a:latin typeface="PingFang SC" panose="020B0400000000000000" pitchFamily="34" charset="-122"/>
              <a:ea typeface="PingFang SC" panose="020B0400000000000000" pitchFamily="34" charset="-122"/>
            </a:endParaRPr>
          </a:p>
          <a:p>
            <a:pPr algn="l"/>
            <a:r>
              <a:rPr lang="zh-CN" altLang="en-US" b="0" i="0" dirty="0">
                <a:solidFill>
                  <a:srgbClr val="1A1A2E"/>
                </a:solidFill>
                <a:effectLst/>
                <a:latin typeface="PingFang SC" panose="020B0400000000000000" pitchFamily="34" charset="-122"/>
                <a:ea typeface="PingFang SC" panose="020B0400000000000000" pitchFamily="34" charset="-122"/>
              </a:rPr>
              <a:t>原因是有一类知识或者任务只靠</a:t>
            </a:r>
            <a:r>
              <a:rPr lang="en-US" altLang="zh-CN" b="0" i="0" dirty="0">
                <a:solidFill>
                  <a:srgbClr val="1A1A2E"/>
                </a:solidFill>
                <a:effectLst/>
                <a:latin typeface="PingFang SC" panose="020B0400000000000000" pitchFamily="34" charset="-122"/>
                <a:ea typeface="PingFang SC" panose="020B0400000000000000" pitchFamily="34" charset="-122"/>
              </a:rPr>
              <a:t>AI</a:t>
            </a:r>
            <a:r>
              <a:rPr lang="zh-CN" altLang="en-US" b="0" i="0" dirty="0">
                <a:solidFill>
                  <a:srgbClr val="1A1A2E"/>
                </a:solidFill>
                <a:effectLst/>
                <a:latin typeface="PingFang SC" panose="020B0400000000000000" pitchFamily="34" charset="-122"/>
                <a:ea typeface="PingFang SC" panose="020B0400000000000000" pitchFamily="34" charset="-122"/>
              </a:rPr>
              <a:t>是完不成的。古希腊讲知识分成了两类，</a:t>
            </a:r>
            <a:r>
              <a:rPr lang="en-US" altLang="zh-CN" b="0" i="0" dirty="0">
                <a:solidFill>
                  <a:srgbClr val="1A1A2E"/>
                </a:solidFill>
                <a:effectLst/>
                <a:latin typeface="PingFang SC" panose="020B0400000000000000" pitchFamily="34" charset="-122"/>
                <a:ea typeface="PingFang SC" panose="020B0400000000000000" pitchFamily="34" charset="-122"/>
              </a:rPr>
              <a:t>Metis</a:t>
            </a:r>
            <a:r>
              <a:rPr lang="zh-CN" altLang="en-US" b="0" i="0" dirty="0">
                <a:solidFill>
                  <a:srgbClr val="1A1A2E"/>
                </a:solidFill>
                <a:effectLst/>
                <a:latin typeface="PingFang SC" panose="020B0400000000000000" pitchFamily="34" charset="-122"/>
                <a:ea typeface="PingFang SC" panose="020B0400000000000000" pitchFamily="34" charset="-122"/>
              </a:rPr>
              <a:t>既然说不清，那就很难让</a:t>
            </a:r>
            <a:r>
              <a:rPr lang="en-US" altLang="zh-CN" b="0" i="0" dirty="0">
                <a:solidFill>
                  <a:srgbClr val="1A1A2E"/>
                </a:solidFill>
                <a:effectLst/>
                <a:latin typeface="PingFang SC" panose="020B0400000000000000" pitchFamily="34" charset="-122"/>
                <a:ea typeface="PingFang SC" panose="020B0400000000000000" pitchFamily="34" charset="-122"/>
              </a:rPr>
              <a:t>LLM</a:t>
            </a:r>
            <a:r>
              <a:rPr lang="zh-CN" altLang="en-US" b="0" i="0" dirty="0">
                <a:solidFill>
                  <a:srgbClr val="1A1A2E"/>
                </a:solidFill>
                <a:effectLst/>
                <a:latin typeface="PingFang SC" panose="020B0400000000000000" pitchFamily="34" charset="-122"/>
                <a:ea typeface="PingFang SC" panose="020B0400000000000000" pitchFamily="34" charset="-122"/>
              </a:rPr>
              <a:t>学到，在科研中 </a:t>
            </a:r>
            <a:r>
              <a:rPr lang="en-US" altLang="zh-CN" b="0" i="0" dirty="0">
                <a:solidFill>
                  <a:srgbClr val="1A1A2E"/>
                </a:solidFill>
                <a:effectLst/>
                <a:latin typeface="PingFang SC" panose="020B0400000000000000" pitchFamily="34" charset="-122"/>
                <a:ea typeface="PingFang SC" panose="020B0400000000000000" pitchFamily="34" charset="-122"/>
              </a:rPr>
              <a:t>Research</a:t>
            </a:r>
            <a:r>
              <a:rPr lang="zh-CN" altLang="en-US" b="0" i="0" dirty="0">
                <a:solidFill>
                  <a:srgbClr val="1A1A2E"/>
                </a:solidFill>
                <a:effectLst/>
                <a:latin typeface="PingFang SC" panose="020B0400000000000000" pitchFamily="34" charset="-122"/>
                <a:ea typeface="PingFang SC" panose="020B0400000000000000" pitchFamily="34" charset="-122"/>
              </a:rPr>
              <a:t> </a:t>
            </a:r>
            <a:r>
              <a:rPr lang="en-US" altLang="zh-CN" b="0" i="0" dirty="0">
                <a:solidFill>
                  <a:srgbClr val="1A1A2E"/>
                </a:solidFill>
                <a:effectLst/>
                <a:latin typeface="PingFang SC" panose="020B0400000000000000" pitchFamily="34" charset="-122"/>
                <a:ea typeface="PingFang SC" panose="020B0400000000000000" pitchFamily="34" charset="-122"/>
              </a:rPr>
              <a:t>Taste</a:t>
            </a:r>
            <a:r>
              <a:rPr lang="zh-CN" altLang="en-US" b="0" i="0" dirty="0">
                <a:solidFill>
                  <a:srgbClr val="1A1A2E"/>
                </a:solidFill>
                <a:effectLst/>
                <a:latin typeface="PingFang SC" panose="020B0400000000000000" pitchFamily="34" charset="-122"/>
                <a:ea typeface="PingFang SC" panose="020B0400000000000000" pitchFamily="34" charset="-122"/>
              </a:rPr>
              <a:t>就属于这一类知识</a:t>
            </a:r>
            <a:endParaRPr lang="en" altLang="zh-CN" b="0" i="0" dirty="0">
              <a:solidFill>
                <a:srgbClr val="1A1A2E"/>
              </a:solidFill>
              <a:effectLst/>
              <a:latin typeface="PingFang SC" panose="020B0400000000000000" pitchFamily="34" charset="-122"/>
              <a:ea typeface="PingFang SC" panose="020B0400000000000000" pitchFamily="34" charset="-122"/>
            </a:endParaRPr>
          </a:p>
          <a:p>
            <a:pPr algn="l"/>
            <a:endParaRPr lang="en" altLang="zh-CN" b="0" i="0" dirty="0">
              <a:solidFill>
                <a:srgbClr val="1A1A2E"/>
              </a:solidFill>
              <a:effectLst/>
              <a:latin typeface="PingFang SC" panose="020B0400000000000000" pitchFamily="34" charset="-122"/>
              <a:ea typeface="PingFang SC" panose="020B0400000000000000" pitchFamily="34" charset="-122"/>
            </a:endParaRPr>
          </a:p>
          <a:p>
            <a:pPr algn="l"/>
            <a:endParaRPr lang="en" altLang="zh-CN" b="0" i="0" dirty="0">
              <a:solidFill>
                <a:srgbClr val="1A1A2E"/>
              </a:solidFill>
              <a:effectLst/>
              <a:latin typeface="PingFang SC" panose="020B0400000000000000" pitchFamily="34" charset="-122"/>
              <a:ea typeface="PingFang SC" panose="020B0400000000000000" pitchFamily="34" charset="-122"/>
            </a:endParaRPr>
          </a:p>
          <a:p>
            <a:pPr algn="l"/>
            <a:r>
              <a:rPr lang="zh-CN" altLang="en" b="0" i="0" dirty="0">
                <a:solidFill>
                  <a:srgbClr val="1A1A2E"/>
                </a:solidFill>
                <a:effectLst/>
                <a:latin typeface="PingFang SC" panose="020B0400000000000000" pitchFamily="34" charset="-122"/>
                <a:ea typeface="PingFang SC" panose="020B0400000000000000" pitchFamily="34" charset="-122"/>
              </a:rPr>
              <a:t>当然</a:t>
            </a:r>
            <a:r>
              <a:rPr lang="zh-CN" altLang="en-US" b="0" i="0" dirty="0">
                <a:solidFill>
                  <a:srgbClr val="1A1A2E"/>
                </a:solidFill>
                <a:effectLst/>
                <a:latin typeface="PingFang SC" panose="020B0400000000000000" pitchFamily="34" charset="-122"/>
                <a:ea typeface="PingFang SC" panose="020B0400000000000000" pitchFamily="34" charset="-122"/>
              </a:rPr>
              <a:t>也有一些实证的例子：</a:t>
            </a:r>
            <a:endParaRPr lang="en" altLang="zh-CN" b="0" i="0" dirty="0">
              <a:solidFill>
                <a:srgbClr val="1A1A2E"/>
              </a:solidFill>
              <a:effectLst/>
              <a:latin typeface="PingFang SC" panose="020B0400000000000000" pitchFamily="34" charset="-122"/>
              <a:ea typeface="PingFang SC" panose="020B0400000000000000" pitchFamily="34" charset="-122"/>
            </a:endParaRPr>
          </a:p>
          <a:p>
            <a:pPr algn="l"/>
            <a:r>
              <a:rPr lang="en" altLang="zh-CN" b="0" i="0" dirty="0">
                <a:solidFill>
                  <a:srgbClr val="1A1A2E"/>
                </a:solidFill>
                <a:effectLst/>
                <a:latin typeface="PingFang SC" panose="020B0400000000000000" pitchFamily="34" charset="-122"/>
                <a:ea typeface="PingFang SC" panose="020B0400000000000000" pitchFamily="34" charset="-122"/>
              </a:rPr>
              <a:t>Hayek </a:t>
            </a:r>
            <a:r>
              <a:rPr lang="zh-CN" altLang="en-US" b="0" i="0" dirty="0">
                <a:solidFill>
                  <a:srgbClr val="1A1A2E"/>
                </a:solidFill>
                <a:effectLst/>
                <a:latin typeface="PingFang SC" panose="020B0400000000000000" pitchFamily="34" charset="-122"/>
                <a:ea typeface="PingFang SC" panose="020B0400000000000000" pitchFamily="34" charset="-122"/>
              </a:rPr>
              <a:t>这篇 </a:t>
            </a:r>
            <a:r>
              <a:rPr lang="en-US" altLang="zh-CN" b="0" i="0" dirty="0">
                <a:solidFill>
                  <a:srgbClr val="1A1A2E"/>
                </a:solidFill>
                <a:effectLst/>
                <a:latin typeface="PingFang SC" panose="020B0400000000000000" pitchFamily="34" charset="-122"/>
                <a:ea typeface="PingFang SC" panose="020B0400000000000000" pitchFamily="34" charset="-122"/>
              </a:rPr>
              <a:t>1945 </a:t>
            </a:r>
            <a:r>
              <a:rPr lang="zh-CN" altLang="en-US" b="0" i="0" dirty="0">
                <a:solidFill>
                  <a:srgbClr val="1A1A2E"/>
                </a:solidFill>
                <a:effectLst/>
                <a:latin typeface="PingFang SC" panose="020B0400000000000000" pitchFamily="34" charset="-122"/>
                <a:ea typeface="PingFang SC" panose="020B0400000000000000" pitchFamily="34" charset="-122"/>
              </a:rPr>
              <a:t>年的一篇反对计划经济的论文中。他的核心论点是：经济运行依赖</a:t>
            </a:r>
            <a:r>
              <a:rPr lang="zh-CN" altLang="en-US" b="1" i="0" dirty="0">
                <a:solidFill>
                  <a:srgbClr val="1A1A2E"/>
                </a:solidFill>
                <a:effectLst/>
                <a:latin typeface="PingFang SC" panose="020B0400000000000000" pitchFamily="34" charset="-122"/>
                <a:ea typeface="PingFang SC" panose="020B0400000000000000" pitchFamily="34" charset="-122"/>
              </a:rPr>
              <a:t>分散在每个人脑子里的、关于具体时间地点的知识</a:t>
            </a:r>
            <a:r>
              <a:rPr lang="en-US" altLang="zh-CN" b="0" i="0" dirty="0">
                <a:solidFill>
                  <a:srgbClr val="1A1A2E"/>
                </a:solidFill>
                <a:effectLst/>
                <a:latin typeface="PingFang SC" panose="020B0400000000000000" pitchFamily="34" charset="-122"/>
                <a:ea typeface="PingFang SC" panose="020B0400000000000000" pitchFamily="34" charset="-122"/>
              </a:rPr>
              <a:t>——</a:t>
            </a:r>
            <a:r>
              <a:rPr lang="zh-CN" altLang="en-US" b="0" i="0" dirty="0">
                <a:solidFill>
                  <a:srgbClr val="1A1A2E"/>
                </a:solidFill>
                <a:effectLst/>
                <a:latin typeface="PingFang SC" panose="020B0400000000000000" pitchFamily="34" charset="-122"/>
                <a:ea typeface="PingFang SC" panose="020B0400000000000000" pitchFamily="34" charset="-122"/>
              </a:rPr>
              <a:t>这些知识没法被中央计划者收集起来。</a:t>
            </a:r>
          </a:p>
          <a:p>
            <a:pPr algn="l"/>
            <a:endParaRPr lang="en-US" altLang="zh-CN" b="0" i="0" dirty="0">
              <a:solidFill>
                <a:srgbClr val="1A1A2E"/>
              </a:solidFill>
              <a:effectLst/>
              <a:latin typeface="PingFang SC" panose="020B0400000000000000" pitchFamily="34" charset="-122"/>
              <a:ea typeface="PingFang SC" panose="020B0400000000000000" pitchFamily="34" charset="-122"/>
            </a:endParaRPr>
          </a:p>
          <a:p>
            <a:pPr algn="l"/>
            <a:r>
              <a:rPr lang="en" altLang="zh-CN" b="0" i="0" dirty="0">
                <a:solidFill>
                  <a:srgbClr val="1A1A2E"/>
                </a:solidFill>
                <a:effectLst/>
                <a:latin typeface="PingFang SC" panose="020B0400000000000000" pitchFamily="34" charset="-122"/>
                <a:ea typeface="PingFang SC" panose="020B0400000000000000" pitchFamily="34" charset="-122"/>
              </a:rPr>
              <a:t>Scott </a:t>
            </a:r>
            <a:r>
              <a:rPr lang="zh-CN" altLang="en-US" b="0" i="0" dirty="0">
                <a:solidFill>
                  <a:srgbClr val="1A1A2E"/>
                </a:solidFill>
                <a:effectLst/>
                <a:latin typeface="PingFang SC" panose="020B0400000000000000" pitchFamily="34" charset="-122"/>
                <a:ea typeface="PingFang SC" panose="020B0400000000000000" pitchFamily="34" charset="-122"/>
              </a:rPr>
              <a:t>也借用了古希腊词 </a:t>
            </a:r>
            <a:r>
              <a:rPr lang="en" altLang="zh-CN" b="1" i="0" dirty="0" err="1">
                <a:solidFill>
                  <a:srgbClr val="1A1A2E"/>
                </a:solidFill>
                <a:effectLst/>
                <a:latin typeface="PingFang SC" panose="020B0400000000000000" pitchFamily="34" charset="-122"/>
                <a:ea typeface="PingFang SC" panose="020B0400000000000000" pitchFamily="34" charset="-122"/>
              </a:rPr>
              <a:t>metis</a:t>
            </a:r>
            <a:r>
              <a:rPr lang="zh-CN" altLang="en-US" b="0" i="0" dirty="0">
                <a:solidFill>
                  <a:srgbClr val="1A1A2E"/>
                </a:solidFill>
                <a:effectLst/>
                <a:latin typeface="PingFang SC" panose="020B0400000000000000" pitchFamily="34" charset="-122"/>
                <a:ea typeface="PingFang SC" panose="020B0400000000000000" pitchFamily="34" charset="-122"/>
              </a:rPr>
              <a:t>，把 </a:t>
            </a:r>
            <a:r>
              <a:rPr lang="en" altLang="zh-CN" b="0" i="0" dirty="0">
                <a:solidFill>
                  <a:srgbClr val="1A1A2E"/>
                </a:solidFill>
                <a:effectLst/>
                <a:latin typeface="PingFang SC" panose="020B0400000000000000" pitchFamily="34" charset="-122"/>
                <a:ea typeface="PingFang SC" panose="020B0400000000000000" pitchFamily="34" charset="-122"/>
              </a:rPr>
              <a:t>Hayek </a:t>
            </a:r>
            <a:r>
              <a:rPr lang="zh-CN" altLang="en-US" b="0" i="0" dirty="0">
                <a:solidFill>
                  <a:srgbClr val="1A1A2E"/>
                </a:solidFill>
                <a:effectLst/>
                <a:latin typeface="PingFang SC" panose="020B0400000000000000" pitchFamily="34" charset="-122"/>
                <a:ea typeface="PingFang SC" panose="020B0400000000000000" pitchFamily="34" charset="-122"/>
              </a:rPr>
              <a:t>的论点泛化到农业、林业、城市规划等所有领域。他记录了大量</a:t>
            </a:r>
            <a:r>
              <a:rPr lang="en-US" altLang="zh-CN" b="0" i="0" dirty="0">
                <a:solidFill>
                  <a:srgbClr val="1A1A2E"/>
                </a:solidFill>
                <a:effectLst/>
                <a:latin typeface="PingFang SC" panose="020B0400000000000000" pitchFamily="34" charset="-122"/>
                <a:ea typeface="PingFang SC" panose="020B0400000000000000" pitchFamily="34" charset="-122"/>
              </a:rPr>
              <a:t>"</a:t>
            </a:r>
            <a:r>
              <a:rPr lang="zh-CN" altLang="en-US" b="0" i="0" dirty="0">
                <a:solidFill>
                  <a:srgbClr val="1A1A2E"/>
                </a:solidFill>
                <a:effectLst/>
                <a:latin typeface="PingFang SC" panose="020B0400000000000000" pitchFamily="34" charset="-122"/>
                <a:ea typeface="PingFang SC" panose="020B0400000000000000" pitchFamily="34" charset="-122"/>
              </a:rPr>
              <a:t>国家用 </a:t>
            </a:r>
            <a:r>
              <a:rPr lang="en" altLang="zh-CN" b="0" i="0" dirty="0">
                <a:solidFill>
                  <a:srgbClr val="1A1A2E"/>
                </a:solidFill>
                <a:effectLst/>
                <a:latin typeface="PingFang SC" panose="020B0400000000000000" pitchFamily="34" charset="-122"/>
                <a:ea typeface="PingFang SC" panose="020B0400000000000000" pitchFamily="34" charset="-122"/>
              </a:rPr>
              <a:t>episteme </a:t>
            </a:r>
            <a:r>
              <a:rPr lang="zh-CN" altLang="en-US" b="0" i="0" dirty="0">
                <a:solidFill>
                  <a:srgbClr val="1A1A2E"/>
                </a:solidFill>
                <a:effectLst/>
                <a:latin typeface="PingFang SC" panose="020B0400000000000000" pitchFamily="34" charset="-122"/>
                <a:ea typeface="PingFang SC" panose="020B0400000000000000" pitchFamily="34" charset="-122"/>
              </a:rPr>
              <a:t>替代 </a:t>
            </a:r>
            <a:r>
              <a:rPr lang="en" altLang="zh-CN" b="0" i="0" dirty="0" err="1">
                <a:solidFill>
                  <a:srgbClr val="1A1A2E"/>
                </a:solidFill>
                <a:effectLst/>
                <a:latin typeface="PingFang SC" panose="020B0400000000000000" pitchFamily="34" charset="-122"/>
                <a:ea typeface="PingFang SC" panose="020B0400000000000000" pitchFamily="34" charset="-122"/>
              </a:rPr>
              <a:t>metis</a:t>
            </a:r>
            <a:r>
              <a:rPr lang="en" altLang="zh-CN" b="0" i="0" dirty="0">
                <a:solidFill>
                  <a:srgbClr val="1A1A2E"/>
                </a:solidFill>
                <a:effectLst/>
                <a:latin typeface="PingFang SC" panose="020B0400000000000000" pitchFamily="34" charset="-122"/>
                <a:ea typeface="PingFang SC" panose="020B0400000000000000" pitchFamily="34" charset="-122"/>
              </a:rPr>
              <a:t>"</a:t>
            </a:r>
            <a:r>
              <a:rPr lang="zh-CN" altLang="en-US" b="0" i="0" dirty="0">
                <a:solidFill>
                  <a:srgbClr val="1A1A2E"/>
                </a:solidFill>
                <a:effectLst/>
                <a:latin typeface="PingFang SC" panose="020B0400000000000000" pitchFamily="34" charset="-122"/>
                <a:ea typeface="PingFang SC" panose="020B0400000000000000" pitchFamily="34" charset="-122"/>
              </a:rPr>
              <a:t>的案例</a:t>
            </a:r>
            <a:r>
              <a:rPr lang="en-US" altLang="zh-CN" b="0" i="0" dirty="0">
                <a:solidFill>
                  <a:srgbClr val="1A1A2E"/>
                </a:solidFill>
                <a:effectLst/>
                <a:latin typeface="PingFang SC" panose="020B0400000000000000" pitchFamily="34" charset="-122"/>
                <a:ea typeface="PingFang SC" panose="020B0400000000000000" pitchFamily="34" charset="-122"/>
              </a:rPr>
              <a:t>——</a:t>
            </a:r>
            <a:r>
              <a:rPr lang="zh-CN" altLang="en-US" b="0" i="0" dirty="0">
                <a:solidFill>
                  <a:srgbClr val="1A1A2E"/>
                </a:solidFill>
                <a:effectLst/>
                <a:latin typeface="PingFang SC" panose="020B0400000000000000" pitchFamily="34" charset="-122"/>
                <a:ea typeface="PingFang SC" panose="020B0400000000000000" pitchFamily="34" charset="-122"/>
              </a:rPr>
              <a:t>比如苏联的集体农场、巴西利亚的城市规划</a:t>
            </a:r>
            <a:r>
              <a:rPr lang="en-US" altLang="zh-CN" b="0" i="0" dirty="0">
                <a:solidFill>
                  <a:srgbClr val="1A1A2E"/>
                </a:solidFill>
                <a:effectLst/>
                <a:latin typeface="PingFang SC" panose="020B0400000000000000" pitchFamily="34" charset="-122"/>
                <a:ea typeface="PingFang SC" panose="020B0400000000000000" pitchFamily="34" charset="-122"/>
              </a:rPr>
              <a:t>——</a:t>
            </a:r>
            <a:r>
              <a:rPr lang="zh-CN" altLang="en-US" b="0" i="0" dirty="0">
                <a:solidFill>
                  <a:srgbClr val="1A1A2E"/>
                </a:solidFill>
                <a:effectLst/>
                <a:latin typeface="PingFang SC" panose="020B0400000000000000" pitchFamily="34" charset="-122"/>
                <a:ea typeface="PingFang SC" panose="020B0400000000000000" pitchFamily="34" charset="-122"/>
              </a:rPr>
              <a:t>结果都失败了。</a:t>
            </a:r>
          </a:p>
          <a:p>
            <a:pPr algn="l"/>
            <a:r>
              <a:rPr lang="zh-CN" altLang="en-US" b="1" i="0" dirty="0">
                <a:solidFill>
                  <a:srgbClr val="1A1A2E"/>
                </a:solidFill>
                <a:effectLst/>
                <a:latin typeface="PingFang SC" panose="020B0400000000000000" pitchFamily="34" charset="-122"/>
                <a:ea typeface="PingFang SC" panose="020B0400000000000000" pitchFamily="34" charset="-122"/>
              </a:rPr>
              <a:t>原因相同</a:t>
            </a:r>
            <a:r>
              <a:rPr lang="zh-CN" altLang="en-US" b="0" i="0" dirty="0">
                <a:solidFill>
                  <a:srgbClr val="1A1A2E"/>
                </a:solidFill>
                <a:effectLst/>
                <a:latin typeface="PingFang SC" panose="020B0400000000000000" pitchFamily="34" charset="-122"/>
                <a:ea typeface="PingFang SC" panose="020B0400000000000000" pitchFamily="34" charset="-122"/>
              </a:rPr>
              <a:t>：</a:t>
            </a:r>
            <a:r>
              <a:rPr lang="en" altLang="zh-CN" b="0" i="0" dirty="0" err="1">
                <a:solidFill>
                  <a:srgbClr val="1A1A2E"/>
                </a:solidFill>
                <a:effectLst/>
                <a:latin typeface="PingFang SC" panose="020B0400000000000000" pitchFamily="34" charset="-122"/>
                <a:ea typeface="PingFang SC" panose="020B0400000000000000" pitchFamily="34" charset="-122"/>
              </a:rPr>
              <a:t>metis</a:t>
            </a:r>
            <a:r>
              <a:rPr lang="en" altLang="zh-CN" b="0" i="0" dirty="0">
                <a:solidFill>
                  <a:srgbClr val="1A1A2E"/>
                </a:solidFill>
                <a:effectLst/>
                <a:latin typeface="PingFang SC" panose="020B0400000000000000" pitchFamily="34" charset="-122"/>
                <a:ea typeface="PingFang SC" panose="020B0400000000000000" pitchFamily="34" charset="-122"/>
              </a:rPr>
              <a:t> </a:t>
            </a:r>
            <a:r>
              <a:rPr lang="zh-CN" altLang="en-US" b="0" i="0" dirty="0">
                <a:solidFill>
                  <a:srgbClr val="1A1A2E"/>
                </a:solidFill>
                <a:effectLst/>
                <a:latin typeface="PingFang SC" panose="020B0400000000000000" pitchFamily="34" charset="-122"/>
                <a:ea typeface="PingFang SC" panose="020B0400000000000000" pitchFamily="34" charset="-122"/>
              </a:rPr>
              <a:t>不是落后的知识，是</a:t>
            </a:r>
            <a:r>
              <a:rPr lang="zh-CN" altLang="en-US" b="1" i="0" dirty="0">
                <a:solidFill>
                  <a:srgbClr val="1A1A2E"/>
                </a:solidFill>
                <a:effectLst/>
                <a:latin typeface="PingFang SC" panose="020B0400000000000000" pitchFamily="34" charset="-122"/>
                <a:ea typeface="PingFang SC" panose="020B0400000000000000" pitchFamily="34" charset="-122"/>
              </a:rPr>
              <a:t>另一种知识</a:t>
            </a:r>
            <a:r>
              <a:rPr lang="zh-CN" altLang="en-US" b="0" i="0" dirty="0">
                <a:solidFill>
                  <a:srgbClr val="1A1A2E"/>
                </a:solidFill>
                <a:effectLst/>
                <a:latin typeface="PingFang SC" panose="020B0400000000000000" pitchFamily="34" charset="-122"/>
                <a:ea typeface="PingFang SC" panose="020B0400000000000000" pitchFamily="34" charset="-122"/>
              </a:rPr>
              <a:t>。它依赖个体经验、临场判断、说不清楚但能做对的直觉。任何</a:t>
            </a:r>
            <a:r>
              <a:rPr lang="en-US" altLang="zh-CN" b="0" i="0" dirty="0">
                <a:solidFill>
                  <a:srgbClr val="1A1A2E"/>
                </a:solidFill>
                <a:effectLst/>
                <a:latin typeface="PingFang SC" panose="020B0400000000000000" pitchFamily="34" charset="-122"/>
                <a:ea typeface="PingFang SC" panose="020B0400000000000000" pitchFamily="34" charset="-122"/>
              </a:rPr>
              <a:t>"</a:t>
            </a:r>
            <a:r>
              <a:rPr lang="zh-CN" altLang="en-US" b="0" i="0" dirty="0">
                <a:solidFill>
                  <a:srgbClr val="1A1A2E"/>
                </a:solidFill>
                <a:effectLst/>
                <a:latin typeface="PingFang SC" panose="020B0400000000000000" pitchFamily="34" charset="-122"/>
                <a:ea typeface="PingFang SC" panose="020B0400000000000000" pitchFamily="34" charset="-122"/>
              </a:rPr>
              <a:t>用一套可编码规则替代它</a:t>
            </a:r>
            <a:r>
              <a:rPr lang="en-US" altLang="zh-CN" b="0" i="0" dirty="0">
                <a:solidFill>
                  <a:srgbClr val="1A1A2E"/>
                </a:solidFill>
                <a:effectLst/>
                <a:latin typeface="PingFang SC" panose="020B0400000000000000" pitchFamily="34" charset="-122"/>
                <a:ea typeface="PingFang SC" panose="020B0400000000000000" pitchFamily="34" charset="-122"/>
              </a:rPr>
              <a:t>"</a:t>
            </a:r>
            <a:r>
              <a:rPr lang="zh-CN" altLang="en-US" b="0" i="0" dirty="0">
                <a:solidFill>
                  <a:srgbClr val="1A1A2E"/>
                </a:solidFill>
                <a:effectLst/>
                <a:latin typeface="PingFang SC" panose="020B0400000000000000" pitchFamily="34" charset="-122"/>
                <a:ea typeface="PingFang SC" panose="020B0400000000000000" pitchFamily="34" charset="-122"/>
              </a:rPr>
              <a:t>的尝试都会丢失关键信息。</a:t>
            </a:r>
          </a:p>
          <a:p>
            <a:pPr algn="l"/>
            <a:endParaRPr lang="zh-CN" altLang="en" b="0" i="0" dirty="0">
              <a:solidFill>
                <a:srgbClr val="1A1A2E"/>
              </a:solidFill>
              <a:effectLst/>
              <a:latin typeface="PingFang SC" panose="020B0400000000000000" pitchFamily="34" charset="-122"/>
              <a:ea typeface="PingFang SC" panose="020B0400000000000000" pitchFamily="34" charset="-122"/>
            </a:endParaRPr>
          </a:p>
          <a:p>
            <a:pPr algn="l"/>
            <a:r>
              <a:rPr lang="en" altLang="zh-CN" b="0" i="0" dirty="0">
                <a:solidFill>
                  <a:srgbClr val="1A1A2E"/>
                </a:solidFill>
                <a:effectLst/>
                <a:latin typeface="PingFang SC" panose="020B0400000000000000" pitchFamily="34" charset="-122"/>
                <a:ea typeface="PingFang SC" panose="020B0400000000000000" pitchFamily="34" charset="-122"/>
              </a:rPr>
              <a:t>TML </a:t>
            </a:r>
            <a:r>
              <a:rPr lang="zh-CN" altLang="en-US" b="0" i="0" dirty="0">
                <a:solidFill>
                  <a:srgbClr val="1A1A2E"/>
                </a:solidFill>
                <a:effectLst/>
                <a:latin typeface="PingFang SC" panose="020B0400000000000000" pitchFamily="34" charset="-122"/>
                <a:ea typeface="PingFang SC" panose="020B0400000000000000" pitchFamily="34" charset="-122"/>
              </a:rPr>
              <a:t>把 </a:t>
            </a:r>
            <a:r>
              <a:rPr lang="en" altLang="zh-CN" b="0" i="0" dirty="0">
                <a:solidFill>
                  <a:srgbClr val="1A1A2E"/>
                </a:solidFill>
                <a:effectLst/>
                <a:latin typeface="PingFang SC" panose="020B0400000000000000" pitchFamily="34" charset="-122"/>
                <a:ea typeface="PingFang SC" panose="020B0400000000000000" pitchFamily="34" charset="-122"/>
              </a:rPr>
              <a:t>Hayek 1945 + Scott 1998 </a:t>
            </a:r>
            <a:r>
              <a:rPr lang="zh-CN" altLang="en-US" b="0" i="0" dirty="0">
                <a:solidFill>
                  <a:srgbClr val="1A1A2E"/>
                </a:solidFill>
                <a:effectLst/>
                <a:latin typeface="PingFang SC" panose="020B0400000000000000" pitchFamily="34" charset="-122"/>
                <a:ea typeface="PingFang SC" panose="020B0400000000000000" pitchFamily="34" charset="-122"/>
              </a:rPr>
              <a:t>直接搬到 </a:t>
            </a:r>
            <a:r>
              <a:rPr lang="en" altLang="zh-CN" b="0" i="0" dirty="0">
                <a:solidFill>
                  <a:srgbClr val="1A1A2E"/>
                </a:solidFill>
                <a:effectLst/>
                <a:latin typeface="PingFang SC" panose="020B0400000000000000" pitchFamily="34" charset="-122"/>
                <a:ea typeface="PingFang SC" panose="020B0400000000000000" pitchFamily="34" charset="-122"/>
              </a:rPr>
              <a:t>AI </a:t>
            </a:r>
            <a:r>
              <a:rPr lang="zh-CN" altLang="en-US" b="0" i="0" dirty="0">
                <a:solidFill>
                  <a:srgbClr val="1A1A2E"/>
                </a:solidFill>
                <a:effectLst/>
                <a:latin typeface="PingFang SC" panose="020B0400000000000000" pitchFamily="34" charset="-122"/>
                <a:ea typeface="PingFang SC" panose="020B0400000000000000" pitchFamily="34" charset="-122"/>
              </a:rPr>
              <a:t>协作场景。他们的论点是：</a:t>
            </a:r>
          </a:p>
          <a:p>
            <a:pPr algn="l">
              <a:buFont typeface="+mj-lt"/>
              <a:buAutoNum type="arabicPeriod"/>
            </a:pPr>
            <a:r>
              <a:rPr lang="en" altLang="zh-CN" b="0" i="0" dirty="0">
                <a:solidFill>
                  <a:srgbClr val="1A1A2E"/>
                </a:solidFill>
                <a:effectLst/>
                <a:latin typeface="PingFang SC" panose="020B0400000000000000" pitchFamily="34" charset="-122"/>
                <a:ea typeface="PingFang SC" panose="020B0400000000000000" pitchFamily="34" charset="-122"/>
              </a:rPr>
              <a:t>AI </a:t>
            </a:r>
            <a:r>
              <a:rPr lang="zh-CN" altLang="en-US" b="0" i="0" dirty="0">
                <a:solidFill>
                  <a:srgbClr val="1A1A2E"/>
                </a:solidFill>
                <a:effectLst/>
                <a:latin typeface="PingFang SC" panose="020B0400000000000000" pitchFamily="34" charset="-122"/>
                <a:ea typeface="PingFang SC" panose="020B0400000000000000" pitchFamily="34" charset="-122"/>
              </a:rPr>
              <a:t>工作流的核心瓶颈不是模型能力，是</a:t>
            </a:r>
            <a:r>
              <a:rPr lang="zh-CN" altLang="en-US" b="1" i="0" dirty="0">
                <a:solidFill>
                  <a:srgbClr val="1A1A2E"/>
                </a:solidFill>
                <a:effectLst/>
                <a:latin typeface="PingFang SC" panose="020B0400000000000000" pitchFamily="34" charset="-122"/>
                <a:ea typeface="PingFang SC" panose="020B0400000000000000" pitchFamily="34" charset="-122"/>
              </a:rPr>
              <a:t>带宽</a:t>
            </a:r>
            <a:r>
              <a:rPr lang="en-US" altLang="zh-CN" b="0" i="0" dirty="0">
                <a:solidFill>
                  <a:srgbClr val="1A1A2E"/>
                </a:solidFill>
                <a:effectLst/>
                <a:latin typeface="PingFang SC" panose="020B0400000000000000" pitchFamily="34" charset="-122"/>
                <a:ea typeface="PingFang SC" panose="020B0400000000000000" pitchFamily="34" charset="-122"/>
              </a:rPr>
              <a:t>—— "</a:t>
            </a:r>
            <a:r>
              <a:rPr lang="en" altLang="zh-CN" b="0" i="0" dirty="0">
                <a:solidFill>
                  <a:srgbClr val="1A1A2E"/>
                </a:solidFill>
                <a:effectLst/>
                <a:latin typeface="PingFang SC" panose="020B0400000000000000" pitchFamily="34" charset="-122"/>
                <a:ea typeface="PingFang SC" panose="020B0400000000000000" pitchFamily="34" charset="-122"/>
              </a:rPr>
              <a:t>Picture trying to resolve a crucial disagreement over email rather than in person."</a:t>
            </a:r>
          </a:p>
          <a:p>
            <a:pPr algn="l">
              <a:buFont typeface="+mj-lt"/>
              <a:buAutoNum type="arabicPeriod"/>
            </a:pPr>
            <a:r>
              <a:rPr lang="zh-CN" altLang="en-US" b="0" i="0" dirty="0">
                <a:solidFill>
                  <a:srgbClr val="1A1A2E"/>
                </a:solidFill>
                <a:effectLst/>
                <a:latin typeface="PingFang SC" panose="020B0400000000000000" pitchFamily="34" charset="-122"/>
                <a:ea typeface="PingFang SC" panose="020B0400000000000000" pitchFamily="34" charset="-122"/>
              </a:rPr>
              <a:t>人不是因为不被需要才被挤出去，</a:t>
            </a:r>
            <a:r>
              <a:rPr lang="zh-CN" altLang="en-US" b="1" i="0" dirty="0">
                <a:solidFill>
                  <a:srgbClr val="1A1A2E"/>
                </a:solidFill>
                <a:effectLst/>
                <a:latin typeface="PingFang SC" panose="020B0400000000000000" pitchFamily="34" charset="-122"/>
                <a:ea typeface="PingFang SC" panose="020B0400000000000000" pitchFamily="34" charset="-122"/>
              </a:rPr>
              <a:t>是因为现在的接口没给人留位置</a:t>
            </a:r>
            <a:endParaRPr lang="zh-CN" altLang="en-US" b="0" i="0" dirty="0">
              <a:solidFill>
                <a:srgbClr val="1A1A2E"/>
              </a:solidFill>
              <a:effectLst/>
              <a:latin typeface="PingFang SC" panose="020B0400000000000000" pitchFamily="34" charset="-122"/>
              <a:ea typeface="PingFang SC" panose="020B0400000000000000" pitchFamily="34" charset="-122"/>
            </a:endParaRPr>
          </a:p>
          <a:p>
            <a:pPr algn="l">
              <a:buFont typeface="+mj-lt"/>
              <a:buAutoNum type="arabicPeriod"/>
            </a:pPr>
            <a:r>
              <a:rPr lang="zh-CN" altLang="en-US" b="0" i="0" dirty="0">
                <a:solidFill>
                  <a:srgbClr val="1A1A2E"/>
                </a:solidFill>
                <a:effectLst/>
                <a:latin typeface="PingFang SC" panose="020B0400000000000000" pitchFamily="34" charset="-122"/>
                <a:ea typeface="PingFang SC" panose="020B0400000000000000" pitchFamily="34" charset="-122"/>
              </a:rPr>
              <a:t>修复方法：让</a:t>
            </a:r>
            <a:r>
              <a:rPr lang="en-US" altLang="zh-CN" b="0" i="0" dirty="0">
                <a:solidFill>
                  <a:srgbClr val="1A1A2E"/>
                </a:solidFill>
                <a:effectLst/>
                <a:latin typeface="PingFang SC" panose="020B0400000000000000" pitchFamily="34" charset="-122"/>
                <a:ea typeface="PingFang SC" panose="020B0400000000000000" pitchFamily="34" charset="-122"/>
              </a:rPr>
              <a:t>"</a:t>
            </a:r>
            <a:r>
              <a:rPr lang="zh-CN" altLang="en-US" b="0" i="0" dirty="0">
                <a:solidFill>
                  <a:srgbClr val="1A1A2E"/>
                </a:solidFill>
                <a:effectLst/>
                <a:latin typeface="PingFang SC" panose="020B0400000000000000" pitchFamily="34" charset="-122"/>
                <a:ea typeface="PingFang SC" panose="020B0400000000000000" pitchFamily="34" charset="-122"/>
              </a:rPr>
              <a:t>和人协作</a:t>
            </a:r>
            <a:r>
              <a:rPr lang="en-US" altLang="zh-CN" b="0" i="0" dirty="0">
                <a:solidFill>
                  <a:srgbClr val="1A1A2E"/>
                </a:solidFill>
                <a:effectLst/>
                <a:latin typeface="PingFang SC" panose="020B0400000000000000" pitchFamily="34" charset="-122"/>
                <a:ea typeface="PingFang SC" panose="020B0400000000000000" pitchFamily="34" charset="-122"/>
              </a:rPr>
              <a:t>"</a:t>
            </a:r>
            <a:r>
              <a:rPr lang="zh-CN" altLang="en-US" b="0" i="0" dirty="0">
                <a:solidFill>
                  <a:srgbClr val="1A1A2E"/>
                </a:solidFill>
                <a:effectLst/>
                <a:latin typeface="PingFang SC" panose="020B0400000000000000" pitchFamily="34" charset="-122"/>
                <a:ea typeface="PingFang SC" panose="020B0400000000000000" pitchFamily="34" charset="-122"/>
              </a:rPr>
              <a:t>成为模型本身的一部分，</a:t>
            </a:r>
            <a:r>
              <a:rPr lang="zh-CN" altLang="en-US" b="1" i="0" dirty="0">
                <a:solidFill>
                  <a:srgbClr val="1A1A2E"/>
                </a:solidFill>
                <a:effectLst/>
                <a:latin typeface="PingFang SC" panose="020B0400000000000000" pitchFamily="34" charset="-122"/>
                <a:ea typeface="PingFang SC" panose="020B0400000000000000" pitchFamily="34" charset="-122"/>
              </a:rPr>
              <a:t>不是事后 </a:t>
            </a:r>
            <a:r>
              <a:rPr lang="en" altLang="zh-CN" b="1" i="0" dirty="0">
                <a:solidFill>
                  <a:srgbClr val="1A1A2E"/>
                </a:solidFill>
                <a:effectLst/>
                <a:latin typeface="PingFang SC" panose="020B0400000000000000" pitchFamily="34" charset="-122"/>
                <a:ea typeface="PingFang SC" panose="020B0400000000000000" pitchFamily="34" charset="-122"/>
              </a:rPr>
              <a:t>bolt-on </a:t>
            </a:r>
            <a:r>
              <a:rPr lang="zh-CN" altLang="en-US" b="1" i="0" dirty="0">
                <a:solidFill>
                  <a:srgbClr val="1A1A2E"/>
                </a:solidFill>
                <a:effectLst/>
                <a:latin typeface="PingFang SC" panose="020B0400000000000000" pitchFamily="34" charset="-122"/>
                <a:ea typeface="PingFang SC" panose="020B0400000000000000" pitchFamily="34" charset="-122"/>
              </a:rPr>
              <a:t>的 </a:t>
            </a:r>
            <a:r>
              <a:rPr lang="en" altLang="zh-CN" b="1" i="0" dirty="0">
                <a:solidFill>
                  <a:srgbClr val="1A1A2E"/>
                </a:solidFill>
                <a:effectLst/>
                <a:latin typeface="PingFang SC" panose="020B0400000000000000" pitchFamily="34" charset="-122"/>
                <a:ea typeface="PingFang SC" panose="020B0400000000000000" pitchFamily="34" charset="-122"/>
              </a:rPr>
              <a:t>harness</a:t>
            </a:r>
            <a:endParaRPr lang="en" altLang="zh-CN" b="0" i="0" dirty="0">
              <a:solidFill>
                <a:srgbClr val="1A1A2E"/>
              </a:solidFill>
              <a:effectLst/>
              <a:latin typeface="PingFang SC" panose="020B0400000000000000" pitchFamily="34" charset="-122"/>
              <a:ea typeface="PingFang SC" panose="020B0400000000000000" pitchFamily="34" charset="-122"/>
            </a:endParaRPr>
          </a:p>
          <a:p>
            <a:endParaRPr kumimoji="1" lang="zh-CN" altLang="en-US" dirty="0"/>
          </a:p>
        </p:txBody>
      </p:sp>
      <p:sp>
        <p:nvSpPr>
          <p:cNvPr id="4" name="灯片编号占位符 3"/>
          <p:cNvSpPr>
            <a:spLocks noGrp="1"/>
          </p:cNvSpPr>
          <p:nvPr>
            <p:ph type="sldNum" sz="quarter" idx="5"/>
          </p:nvPr>
        </p:nvSpPr>
        <p:spPr/>
        <p:txBody>
          <a:bodyPr/>
          <a:lstStyle/>
          <a:p>
            <a:fld id="{C67F1A05-06D9-45E5-A566-DCE3388D6ACE}" type="slidenum">
              <a:rPr lang="zh-CN" altLang="en-US" smtClean="0"/>
              <a:t>9</a:t>
            </a:fld>
            <a:endParaRPr lang="zh-CN" altLang="en-US"/>
          </a:p>
        </p:txBody>
      </p:sp>
    </p:spTree>
    <p:extLst>
      <p:ext uri="{BB962C8B-B14F-4D97-AF65-F5344CB8AC3E}">
        <p14:creationId xmlns:p14="http://schemas.microsoft.com/office/powerpoint/2010/main" val="233045294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emf"/><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emf"/><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开始页-空白背景">
    <p:spTree>
      <p:nvGrpSpPr>
        <p:cNvPr id="1" name=""/>
        <p:cNvGrpSpPr/>
        <p:nvPr/>
      </p:nvGrpSpPr>
      <p:grpSpPr>
        <a:xfrm>
          <a:off x="0" y="0"/>
          <a:ext cx="0" cy="0"/>
          <a:chOff x="0" y="0"/>
          <a:chExt cx="0" cy="0"/>
        </a:xfrm>
      </p:grpSpPr>
      <p:pic>
        <p:nvPicPr>
          <p:cNvPr id="4" name="图片 3"/>
          <p:cNvPicPr>
            <a:picLocks noChangeAspect="1"/>
          </p:cNvPicPr>
          <p:nvPr userDrawn="1"/>
        </p:nvPicPr>
        <p:blipFill rotWithShape="1">
          <a:blip r:embed="rId2">
            <a:extLst>
              <a:ext uri="{28A0092B-C50C-407E-A947-70E740481C1C}">
                <a14:useLocalDpi xmlns:a14="http://schemas.microsoft.com/office/drawing/2010/main" val="0"/>
              </a:ext>
            </a:extLst>
          </a:blip>
          <a:srcRect t="13340" r="5631" b="1342"/>
          <a:stretch/>
        </p:blipFill>
        <p:spPr>
          <a:xfrm>
            <a:off x="5689029" y="1736724"/>
            <a:ext cx="5832648" cy="3578470"/>
          </a:xfrm>
          <a:prstGeom prst="rect">
            <a:avLst/>
          </a:prstGeom>
        </p:spPr>
      </p:pic>
      <p:sp>
        <p:nvSpPr>
          <p:cNvPr id="19" name="矩形 1"/>
          <p:cNvSpPr/>
          <p:nvPr userDrawn="1"/>
        </p:nvSpPr>
        <p:spPr>
          <a:xfrm>
            <a:off x="0" y="1736885"/>
            <a:ext cx="7777261" cy="3587274"/>
          </a:xfrm>
          <a:custGeom>
            <a:avLst/>
            <a:gdLst>
              <a:gd name="connsiteX0" fmla="*/ 0 w 7201197"/>
              <a:gd name="connsiteY0" fmla="*/ 0 h 2520280"/>
              <a:gd name="connsiteX1" fmla="*/ 7201197 w 7201197"/>
              <a:gd name="connsiteY1" fmla="*/ 0 h 2520280"/>
              <a:gd name="connsiteX2" fmla="*/ 7201197 w 7201197"/>
              <a:gd name="connsiteY2" fmla="*/ 2520280 h 2520280"/>
              <a:gd name="connsiteX3" fmla="*/ 0 w 7201197"/>
              <a:gd name="connsiteY3" fmla="*/ 2520280 h 2520280"/>
              <a:gd name="connsiteX4" fmla="*/ 0 w 7201197"/>
              <a:gd name="connsiteY4" fmla="*/ 0 h 2520280"/>
              <a:gd name="connsiteX0" fmla="*/ 0 w 7201197"/>
              <a:gd name="connsiteY0" fmla="*/ 0 h 2558380"/>
              <a:gd name="connsiteX1" fmla="*/ 7201197 w 7201197"/>
              <a:gd name="connsiteY1" fmla="*/ 0 h 2558380"/>
              <a:gd name="connsiteX2" fmla="*/ 5924847 w 7201197"/>
              <a:gd name="connsiteY2" fmla="*/ 2558380 h 2558380"/>
              <a:gd name="connsiteX3" fmla="*/ 0 w 7201197"/>
              <a:gd name="connsiteY3" fmla="*/ 2520280 h 2558380"/>
              <a:gd name="connsiteX4" fmla="*/ 0 w 7201197"/>
              <a:gd name="connsiteY4" fmla="*/ 0 h 2558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01197" h="2558380">
                <a:moveTo>
                  <a:pt x="0" y="0"/>
                </a:moveTo>
                <a:lnTo>
                  <a:pt x="7201197" y="0"/>
                </a:lnTo>
                <a:lnTo>
                  <a:pt x="5924847" y="2558380"/>
                </a:lnTo>
                <a:lnTo>
                  <a:pt x="0" y="2520280"/>
                </a:lnTo>
                <a:lnTo>
                  <a:pt x="0" y="0"/>
                </a:lnTo>
                <a:close/>
              </a:path>
            </a:pathLst>
          </a:cu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ctrTitle"/>
          </p:nvPr>
        </p:nvSpPr>
        <p:spPr>
          <a:xfrm>
            <a:off x="144413" y="2090486"/>
            <a:ext cx="7129129" cy="1206444"/>
          </a:xfrm>
        </p:spPr>
        <p:txBody>
          <a:bodyPr>
            <a:normAutofit/>
          </a:bodyPr>
          <a:lstStyle>
            <a:lvl1pPr>
              <a:defRPr lang="zh-CN" altLang="en-US" sz="4400" b="1" kern="1200" dirty="0">
                <a:solidFill>
                  <a:schemeClr val="bg1"/>
                </a:solidFill>
                <a:latin typeface="微软雅黑" panose="020B0503020204020204" pitchFamily="34" charset="-122"/>
                <a:ea typeface="微软雅黑" panose="020B0503020204020204" pitchFamily="34" charset="-122"/>
                <a:cs typeface="+mn-cs"/>
              </a:defRPr>
            </a:lvl1pPr>
          </a:lstStyle>
          <a:p>
            <a:r>
              <a:rPr lang="zh-CN" altLang="en-US" dirty="0"/>
              <a:t>单击此处编辑母版标题样式</a:t>
            </a:r>
          </a:p>
        </p:txBody>
      </p:sp>
      <p:sp>
        <p:nvSpPr>
          <p:cNvPr id="3" name="副标题 2"/>
          <p:cNvSpPr>
            <a:spLocks noGrp="1"/>
          </p:cNvSpPr>
          <p:nvPr>
            <p:ph type="subTitle" idx="1"/>
          </p:nvPr>
        </p:nvSpPr>
        <p:spPr>
          <a:xfrm>
            <a:off x="719233" y="3521556"/>
            <a:ext cx="6120958" cy="720116"/>
          </a:xfrm>
        </p:spPr>
        <p:txBody>
          <a:bodyPr>
            <a:normAutofit/>
          </a:bodyPr>
          <a:lstStyle>
            <a:lvl1pPr marL="0" indent="0" algn="ctr">
              <a:buNone/>
              <a:defRPr lang="zh-CN" altLang="en-US" sz="3200" b="1" kern="1200" dirty="0">
                <a:solidFill>
                  <a:schemeClr val="bg1"/>
                </a:solidFill>
                <a:latin typeface="微软雅黑" panose="020B0503020204020204" pitchFamily="34" charset="-122"/>
                <a:ea typeface="微软雅黑" panose="020B0503020204020204" pitchFamily="34" charset="-122"/>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p>
        </p:txBody>
      </p:sp>
      <p:pic>
        <p:nvPicPr>
          <p:cNvPr id="9" name="图片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16421" y="193227"/>
            <a:ext cx="1440160" cy="1440160"/>
          </a:xfrm>
          <a:prstGeom prst="rect">
            <a:avLst/>
          </a:prstGeom>
        </p:spPr>
      </p:pic>
    </p:spTree>
    <p:extLst>
      <p:ext uri="{BB962C8B-B14F-4D97-AF65-F5344CB8AC3E}">
        <p14:creationId xmlns:p14="http://schemas.microsoft.com/office/powerpoint/2010/main" val="273094721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章节-研究内容">
    <p:spTree>
      <p:nvGrpSpPr>
        <p:cNvPr id="1" name=""/>
        <p:cNvGrpSpPr/>
        <p:nvPr/>
      </p:nvGrpSpPr>
      <p:grpSpPr>
        <a:xfrm>
          <a:off x="0" y="0"/>
          <a:ext cx="0" cy="0"/>
          <a:chOff x="0" y="0"/>
          <a:chExt cx="0" cy="0"/>
        </a:xfrm>
      </p:grpSpPr>
      <p:pic>
        <p:nvPicPr>
          <p:cNvPr id="26" name="图片 25"/>
          <p:cNvPicPr>
            <a:picLocks noChangeAspect="1"/>
          </p:cNvPicPr>
          <p:nvPr userDrawn="1"/>
        </p:nvPicPr>
        <p:blipFill rotWithShape="1">
          <a:blip r:embed="rId2"/>
          <a:srcRect t="20509"/>
          <a:stretch/>
        </p:blipFill>
        <p:spPr>
          <a:xfrm>
            <a:off x="-15955" y="-273"/>
            <a:ext cx="11526974" cy="6480448"/>
          </a:xfrm>
          <a:prstGeom prst="rect">
            <a:avLst/>
          </a:prstGeom>
        </p:spPr>
      </p:pic>
      <p:sp>
        <p:nvSpPr>
          <p:cNvPr id="27" name="文本框 26"/>
          <p:cNvSpPr txBox="1"/>
          <p:nvPr userDrawn="1"/>
        </p:nvSpPr>
        <p:spPr>
          <a:xfrm>
            <a:off x="-22079" y="-545"/>
            <a:ext cx="11526974" cy="6480448"/>
          </a:xfrm>
          <a:prstGeom prst="rect">
            <a:avLst/>
          </a:prstGeom>
          <a:solidFill>
            <a:srgbClr val="FFFFFF">
              <a:alpha val="70000"/>
            </a:srgbClr>
          </a:solidFill>
        </p:spPr>
        <p:txBody>
          <a:bodyPr wrap="square" rtlCol="0">
            <a:noAutofit/>
          </a:bodyPr>
          <a:lstStyle/>
          <a:p>
            <a:endParaRPr lang="zh-CN" altLang="en-US"/>
          </a:p>
        </p:txBody>
      </p:sp>
      <p:sp>
        <p:nvSpPr>
          <p:cNvPr id="25" name="灯片编号占位符 5"/>
          <p:cNvSpPr>
            <a:spLocks noGrp="1"/>
          </p:cNvSpPr>
          <p:nvPr>
            <p:ph type="sldNum" sz="quarter" idx="12"/>
          </p:nvPr>
        </p:nvSpPr>
        <p:spPr>
          <a:xfrm>
            <a:off x="9505453" y="6150179"/>
            <a:ext cx="1728192" cy="330268"/>
          </a:xfrm>
          <a:prstGeom prst="rect">
            <a:avLst/>
          </a:prstGeom>
        </p:spPr>
        <p:txBody>
          <a:bodyPr/>
          <a:lstStyle>
            <a:lvl1pPr algn="r">
              <a:defRPr sz="1200" b="1">
                <a:latin typeface="微软雅黑" panose="020B0503020204020204" pitchFamily="34" charset="-122"/>
                <a:ea typeface="微软雅黑" panose="020B0503020204020204" pitchFamily="34" charset="-122"/>
              </a:defRPr>
            </a:lvl1pPr>
          </a:lstStyle>
          <a:p>
            <a:fld id="{F109C2AD-CA39-43E2-BBEF-768E308D7275}" type="slidenum">
              <a:rPr lang="zh-CN" altLang="en-US" smtClean="0"/>
              <a:pPr/>
              <a:t>‹#›</a:t>
            </a:fld>
            <a:endParaRPr lang="zh-CN" altLang="en-US"/>
          </a:p>
        </p:txBody>
      </p:sp>
      <p:pic>
        <p:nvPicPr>
          <p:cNvPr id="22" name="图片 2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22246" y="81513"/>
            <a:ext cx="827423" cy="827423"/>
          </a:xfrm>
          <a:prstGeom prst="rect">
            <a:avLst/>
          </a:prstGeom>
        </p:spPr>
      </p:pic>
      <p:grpSp>
        <p:nvGrpSpPr>
          <p:cNvPr id="2" name="组合 1">
            <a:extLst>
              <a:ext uri="{FF2B5EF4-FFF2-40B4-BE49-F238E27FC236}">
                <a16:creationId xmlns:a16="http://schemas.microsoft.com/office/drawing/2014/main" id="{DA8E8F49-7629-D1A6-4C89-ADE4B516A142}"/>
              </a:ext>
            </a:extLst>
          </p:cNvPr>
          <p:cNvGrpSpPr/>
          <p:nvPr userDrawn="1"/>
        </p:nvGrpSpPr>
        <p:grpSpPr>
          <a:xfrm>
            <a:off x="1800597" y="2833229"/>
            <a:ext cx="7806143" cy="641343"/>
            <a:chOff x="1800597" y="2833229"/>
            <a:chExt cx="7806143" cy="641343"/>
          </a:xfrm>
        </p:grpSpPr>
        <p:grpSp>
          <p:nvGrpSpPr>
            <p:cNvPr id="3" name="组合 2">
              <a:extLst>
                <a:ext uri="{FF2B5EF4-FFF2-40B4-BE49-F238E27FC236}">
                  <a16:creationId xmlns:a16="http://schemas.microsoft.com/office/drawing/2014/main" id="{0AF1F533-DF75-0D25-BCA2-F0F104E5A7D0}"/>
                </a:ext>
              </a:extLst>
            </p:cNvPr>
            <p:cNvGrpSpPr/>
            <p:nvPr/>
          </p:nvGrpSpPr>
          <p:grpSpPr>
            <a:xfrm>
              <a:off x="1800597" y="2833229"/>
              <a:ext cx="7806143" cy="641343"/>
              <a:chOff x="2029361" y="2770971"/>
              <a:chExt cx="7806143" cy="641343"/>
            </a:xfrm>
          </p:grpSpPr>
          <p:grpSp>
            <p:nvGrpSpPr>
              <p:cNvPr id="5" name="组合 2">
                <a:extLst>
                  <a:ext uri="{FF2B5EF4-FFF2-40B4-BE49-F238E27FC236}">
                    <a16:creationId xmlns:a16="http://schemas.microsoft.com/office/drawing/2014/main" id="{28CC9C57-3EDE-341A-9D1A-CFBF6C0CD4CC}"/>
                  </a:ext>
                </a:extLst>
              </p:cNvPr>
              <p:cNvGrpSpPr/>
              <p:nvPr/>
            </p:nvGrpSpPr>
            <p:grpSpPr>
              <a:xfrm>
                <a:off x="2029361" y="2770971"/>
                <a:ext cx="1643444" cy="641343"/>
                <a:chOff x="666810" y="2476108"/>
                <a:chExt cx="468000" cy="355868"/>
              </a:xfrm>
            </p:grpSpPr>
            <p:sp>
              <p:nvSpPr>
                <p:cNvPr id="7" name="Freeform 10">
                  <a:extLst>
                    <a:ext uri="{FF2B5EF4-FFF2-40B4-BE49-F238E27FC236}">
                      <a16:creationId xmlns:a16="http://schemas.microsoft.com/office/drawing/2014/main" id="{DFD9D9B3-671A-25FB-60B4-F1D2C746972C}"/>
                    </a:ext>
                  </a:extLst>
                </p:cNvPr>
                <p:cNvSpPr>
                  <a:spLocks/>
                </p:cNvSpPr>
                <p:nvPr/>
              </p:nvSpPr>
              <p:spPr bwMode="auto">
                <a:xfrm>
                  <a:off x="666810" y="2476108"/>
                  <a:ext cx="468000" cy="336134"/>
                </a:xfrm>
                <a:custGeom>
                  <a:avLst/>
                  <a:gdLst>
                    <a:gd name="T0" fmla="*/ 3120 w 3800"/>
                    <a:gd name="T1" fmla="*/ 0 h 1532"/>
                    <a:gd name="T2" fmla="*/ 682 w 3800"/>
                    <a:gd name="T3" fmla="*/ 0 h 1532"/>
                    <a:gd name="T4" fmla="*/ 682 w 3800"/>
                    <a:gd name="T5" fmla="*/ 284 h 1532"/>
                    <a:gd name="T6" fmla="*/ 0 w 3800"/>
                    <a:gd name="T7" fmla="*/ 766 h 1532"/>
                    <a:gd name="T8" fmla="*/ 682 w 3800"/>
                    <a:gd name="T9" fmla="*/ 1248 h 1532"/>
                    <a:gd name="T10" fmla="*/ 682 w 3800"/>
                    <a:gd name="T11" fmla="*/ 1532 h 1532"/>
                    <a:gd name="T12" fmla="*/ 3120 w 3800"/>
                    <a:gd name="T13" fmla="*/ 1532 h 1532"/>
                    <a:gd name="T14" fmla="*/ 3120 w 3800"/>
                    <a:gd name="T15" fmla="*/ 1248 h 1532"/>
                    <a:gd name="T16" fmla="*/ 3800 w 3800"/>
                    <a:gd name="T17" fmla="*/ 766 h 1532"/>
                    <a:gd name="T18" fmla="*/ 3120 w 3800"/>
                    <a:gd name="T19" fmla="*/ 284 h 1532"/>
                    <a:gd name="T20" fmla="*/ 3120 w 3800"/>
                    <a:gd name="T21" fmla="*/ 0 h 1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00" h="1532">
                      <a:moveTo>
                        <a:pt x="3120" y="0"/>
                      </a:moveTo>
                      <a:lnTo>
                        <a:pt x="682" y="0"/>
                      </a:lnTo>
                      <a:lnTo>
                        <a:pt x="682" y="284"/>
                      </a:lnTo>
                      <a:lnTo>
                        <a:pt x="0" y="766"/>
                      </a:lnTo>
                      <a:lnTo>
                        <a:pt x="682" y="1248"/>
                      </a:lnTo>
                      <a:lnTo>
                        <a:pt x="682" y="1532"/>
                      </a:lnTo>
                      <a:lnTo>
                        <a:pt x="3120" y="1532"/>
                      </a:lnTo>
                      <a:lnTo>
                        <a:pt x="3120" y="1248"/>
                      </a:lnTo>
                      <a:lnTo>
                        <a:pt x="3800" y="766"/>
                      </a:lnTo>
                      <a:lnTo>
                        <a:pt x="3120" y="284"/>
                      </a:lnTo>
                      <a:lnTo>
                        <a:pt x="3120" y="0"/>
                      </a:lnTo>
                      <a:close/>
                    </a:path>
                  </a:pathLst>
                </a:custGeom>
                <a:solidFill>
                  <a:srgbClr val="CC141E"/>
                </a:solidFill>
                <a:ln>
                  <a:noFill/>
                </a:ln>
              </p:spPr>
              <p:txBody>
                <a:bodyPr vert="horz" wrap="square" lIns="91440" tIns="45720" rIns="91440" bIns="45720" numCol="1" anchor="ctr" anchorCtr="0" compatLnSpc="1">
                  <a:prstTxWarp prst="textNoShape">
                    <a:avLst/>
                  </a:prstTxWarp>
                  <a:noAutofit/>
                </a:bodyPr>
                <a:lstStyle/>
                <a:p>
                  <a:pPr algn="ctr"/>
                  <a:endParaRPr lang="zh-CN" altLang="en-US" sz="3200" b="1">
                    <a:solidFill>
                      <a:srgbClr val="000000"/>
                    </a:solidFill>
                    <a:latin typeface="等线"/>
                    <a:ea typeface="等线" panose="02010600030101010101" pitchFamily="2" charset="-122"/>
                  </a:endParaRPr>
                </a:p>
              </p:txBody>
            </p:sp>
            <p:sp>
              <p:nvSpPr>
                <p:cNvPr id="8" name="文本框 7">
                  <a:extLst>
                    <a:ext uri="{FF2B5EF4-FFF2-40B4-BE49-F238E27FC236}">
                      <a16:creationId xmlns:a16="http://schemas.microsoft.com/office/drawing/2014/main" id="{EE0226FA-1777-C590-DD89-8909C75280B6}"/>
                    </a:ext>
                  </a:extLst>
                </p:cNvPr>
                <p:cNvSpPr txBox="1"/>
                <p:nvPr/>
              </p:nvSpPr>
              <p:spPr>
                <a:xfrm>
                  <a:off x="809241" y="2483682"/>
                  <a:ext cx="212633" cy="348294"/>
                </a:xfrm>
                <a:prstGeom prst="rect">
                  <a:avLst/>
                </a:prstGeom>
                <a:noFill/>
              </p:spPr>
              <p:txBody>
                <a:bodyPr wrap="none" rtlCol="0" anchor="ctr">
                  <a:noAutofit/>
                </a:bodyPr>
                <a:lstStyle/>
                <a:p>
                  <a:pPr algn="ctr"/>
                  <a:r>
                    <a:rPr lang="en-US" altLang="zh-CN" sz="2800" b="1" dirty="0">
                      <a:solidFill>
                        <a:srgbClr val="FFFFFF"/>
                      </a:solidFill>
                      <a:latin typeface="微软雅黑" panose="020B0503020204020204" pitchFamily="34" charset="-122"/>
                      <a:ea typeface="微软雅黑" panose="020B0503020204020204" pitchFamily="34" charset="-122"/>
                    </a:rPr>
                    <a:t>3</a:t>
                  </a:r>
                  <a:endParaRPr lang="zh-CN" altLang="en-US" sz="2800" b="1">
                    <a:solidFill>
                      <a:srgbClr val="FFFFFF"/>
                    </a:solidFill>
                    <a:latin typeface="微软雅黑" panose="020B0503020204020204" pitchFamily="34" charset="-122"/>
                    <a:ea typeface="微软雅黑" panose="020B0503020204020204" pitchFamily="34" charset="-122"/>
                  </a:endParaRPr>
                </a:p>
              </p:txBody>
            </p:sp>
          </p:grpSp>
          <p:cxnSp>
            <p:nvCxnSpPr>
              <p:cNvPr id="6" name="直接连接符 5">
                <a:extLst>
                  <a:ext uri="{FF2B5EF4-FFF2-40B4-BE49-F238E27FC236}">
                    <a16:creationId xmlns:a16="http://schemas.microsoft.com/office/drawing/2014/main" id="{B85AE32C-AB23-368F-82D4-D7CA2962F307}"/>
                  </a:ext>
                </a:extLst>
              </p:cNvPr>
              <p:cNvCxnSpPr>
                <a:stCxn id="7" idx="6"/>
              </p:cNvCxnSpPr>
              <p:nvPr/>
            </p:nvCxnSpPr>
            <p:spPr>
              <a:xfrm>
                <a:off x="3378715" y="3376750"/>
                <a:ext cx="6456789" cy="0"/>
              </a:xfrm>
              <a:prstGeom prst="line">
                <a:avLst/>
              </a:prstGeom>
              <a:noFill/>
              <a:ln w="6350" cap="flat" cmpd="sng" algn="ctr">
                <a:solidFill>
                  <a:srgbClr val="C8161E"/>
                </a:solidFill>
                <a:prstDash val="solid"/>
                <a:miter lim="800000"/>
              </a:ln>
              <a:effectLst/>
            </p:spPr>
          </p:cxnSp>
        </p:grpSp>
        <p:sp>
          <p:nvSpPr>
            <p:cNvPr id="4" name="文本框 3">
              <a:extLst>
                <a:ext uri="{FF2B5EF4-FFF2-40B4-BE49-F238E27FC236}">
                  <a16:creationId xmlns:a16="http://schemas.microsoft.com/office/drawing/2014/main" id="{36EDC3A6-4043-D134-99DE-8285A14ADE16}"/>
                </a:ext>
              </a:extLst>
            </p:cNvPr>
            <p:cNvSpPr txBox="1"/>
            <p:nvPr/>
          </p:nvSpPr>
          <p:spPr>
            <a:xfrm>
              <a:off x="4790598" y="2861513"/>
              <a:ext cx="2236510" cy="584775"/>
            </a:xfrm>
            <a:prstGeom prst="rect">
              <a:avLst/>
            </a:prstGeom>
            <a:noFill/>
          </p:spPr>
          <p:txBody>
            <a:bodyPr wrap="none" rtlCol="0">
              <a:spAutoFit/>
            </a:bodyPr>
            <a:lstStyle/>
            <a:p>
              <a:r>
                <a:rPr lang="zh-CN" altLang="en-US" sz="3200" b="1">
                  <a:latin typeface="微软雅黑" panose="020B0503020204020204" pitchFamily="34" charset="-122"/>
                  <a:ea typeface="微软雅黑" panose="020B0503020204020204" pitchFamily="34" charset="-122"/>
                </a:rPr>
                <a:t>可视化系统</a:t>
              </a:r>
            </a:p>
          </p:txBody>
        </p:sp>
      </p:grpSp>
    </p:spTree>
    <p:extLst>
      <p:ext uri="{BB962C8B-B14F-4D97-AF65-F5344CB8AC3E}">
        <p14:creationId xmlns:p14="http://schemas.microsoft.com/office/powerpoint/2010/main" val="28305028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内容页-研究背景">
    <p:spTree>
      <p:nvGrpSpPr>
        <p:cNvPr id="1" name=""/>
        <p:cNvGrpSpPr/>
        <p:nvPr/>
      </p:nvGrpSpPr>
      <p:grpSpPr>
        <a:xfrm>
          <a:off x="0" y="0"/>
          <a:ext cx="0" cy="0"/>
          <a:chOff x="0" y="0"/>
          <a:chExt cx="0" cy="0"/>
        </a:xfrm>
      </p:grpSpPr>
      <p:sp>
        <p:nvSpPr>
          <p:cNvPr id="4" name="箭头: 五边形 3">
            <a:extLst>
              <a:ext uri="{FF2B5EF4-FFF2-40B4-BE49-F238E27FC236}">
                <a16:creationId xmlns:a16="http://schemas.microsoft.com/office/drawing/2014/main" id="{E85AE53C-AA48-F5E7-093E-D0543C1B457D}"/>
              </a:ext>
            </a:extLst>
          </p:cNvPr>
          <p:cNvSpPr/>
          <p:nvPr userDrawn="1"/>
        </p:nvSpPr>
        <p:spPr>
          <a:xfrm>
            <a:off x="-2448" y="6147935"/>
            <a:ext cx="2176096" cy="317500"/>
          </a:xfrm>
          <a:prstGeom prst="homePlate">
            <a:avLst/>
          </a:prstGeom>
          <a:solidFill>
            <a:srgbClr val="871F20"/>
          </a:solid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bg1"/>
                </a:solidFill>
                <a:latin typeface="微软雅黑" panose="020B0503020204020204" pitchFamily="34" charset="-122"/>
                <a:ea typeface="微软雅黑" panose="020B0503020204020204" pitchFamily="34" charset="-122"/>
              </a:rPr>
              <a:t>项目介绍</a:t>
            </a:r>
          </a:p>
        </p:txBody>
      </p:sp>
      <p:sp>
        <p:nvSpPr>
          <p:cNvPr id="3" name="内容占位符 2"/>
          <p:cNvSpPr>
            <a:spLocks noGrp="1"/>
          </p:cNvSpPr>
          <p:nvPr>
            <p:ph idx="1"/>
          </p:nvPr>
        </p:nvSpPr>
        <p:spPr/>
        <p:txBody>
          <a:bodyPr/>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22" name="标题 21"/>
          <p:cNvSpPr>
            <a:spLocks noGrp="1"/>
          </p:cNvSpPr>
          <p:nvPr>
            <p:ph type="title"/>
          </p:nvPr>
        </p:nvSpPr>
        <p:spPr>
          <a:xfrm>
            <a:off x="145162" y="71735"/>
            <a:ext cx="10369868" cy="868993"/>
          </a:xfrm>
        </p:spPr>
        <p:txBody>
          <a:bodyPr>
            <a:normAutofit/>
          </a:bodyPr>
          <a:lstStyle>
            <a:lvl1pPr algn="l">
              <a:defRPr sz="3200" b="1">
                <a:solidFill>
                  <a:srgbClr val="9A0000"/>
                </a:solidFill>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2" name="矩形 1"/>
          <p:cNvSpPr/>
          <p:nvPr userDrawn="1"/>
        </p:nvSpPr>
        <p:spPr>
          <a:xfrm>
            <a:off x="-4" y="860973"/>
            <a:ext cx="10581709" cy="45719"/>
          </a:xfrm>
          <a:prstGeom prst="rect">
            <a:avLst/>
          </a:prstGeom>
          <a:solidFill>
            <a:srgbClr val="9A0000"/>
          </a:solidFill>
          <a:ln>
            <a:solidFill>
              <a:srgbClr val="871F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灯片编号占位符 5"/>
          <p:cNvSpPr>
            <a:spLocks noGrp="1"/>
          </p:cNvSpPr>
          <p:nvPr>
            <p:ph type="sldNum" sz="quarter" idx="12"/>
          </p:nvPr>
        </p:nvSpPr>
        <p:spPr>
          <a:xfrm>
            <a:off x="9505453" y="6150179"/>
            <a:ext cx="1728192" cy="330268"/>
          </a:xfrm>
          <a:prstGeom prst="rect">
            <a:avLst/>
          </a:prstGeom>
        </p:spPr>
        <p:txBody>
          <a:bodyPr/>
          <a:lstStyle>
            <a:lvl1pPr algn="r">
              <a:defRPr sz="1200" b="1">
                <a:latin typeface="微软雅黑" panose="020B0503020204020204" pitchFamily="34" charset="-122"/>
                <a:ea typeface="微软雅黑" panose="020B0503020204020204" pitchFamily="34" charset="-122"/>
              </a:defRPr>
            </a:lvl1pPr>
          </a:lstStyle>
          <a:p>
            <a:fld id="{F109C2AD-CA39-43E2-BBEF-768E308D7275}" type="slidenum">
              <a:rPr lang="zh-CN" altLang="en-US" smtClean="0"/>
              <a:pPr/>
              <a:t>‹#›</a:t>
            </a:fld>
            <a:endParaRPr lang="zh-CN" altLang="en-US"/>
          </a:p>
        </p:txBody>
      </p:sp>
      <p:pic>
        <p:nvPicPr>
          <p:cNvPr id="24" name="图片 2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22246" y="81513"/>
            <a:ext cx="827423" cy="827423"/>
          </a:xfrm>
          <a:prstGeom prst="rect">
            <a:avLst/>
          </a:prstGeom>
        </p:spPr>
      </p:pic>
      <p:sp>
        <p:nvSpPr>
          <p:cNvPr id="5" name="箭头: V 形 4">
            <a:extLst>
              <a:ext uri="{FF2B5EF4-FFF2-40B4-BE49-F238E27FC236}">
                <a16:creationId xmlns:a16="http://schemas.microsoft.com/office/drawing/2014/main" id="{9942B44E-B985-F96D-0C88-9145BD6967F1}"/>
              </a:ext>
            </a:extLst>
          </p:cNvPr>
          <p:cNvSpPr/>
          <p:nvPr userDrawn="1"/>
        </p:nvSpPr>
        <p:spPr>
          <a:xfrm>
            <a:off x="2002582" y="6147935"/>
            <a:ext cx="2176096" cy="317500"/>
          </a:xfrm>
          <a:prstGeom prst="chevron">
            <a:avLst/>
          </a:prstGeom>
          <a:solidFill>
            <a:srgbClr val="871F20"/>
          </a:solid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800" kern="1200">
                <a:solidFill>
                  <a:schemeClr val="bg1"/>
                </a:solidFill>
                <a:latin typeface="微软雅黑" panose="020B0503020204020204" pitchFamily="34" charset="-122"/>
                <a:ea typeface="微软雅黑" panose="020B0503020204020204" pitchFamily="34" charset="-122"/>
                <a:cs typeface="+mn-cs"/>
              </a:rPr>
              <a:t>数据描述</a:t>
            </a:r>
          </a:p>
        </p:txBody>
      </p:sp>
      <p:sp>
        <p:nvSpPr>
          <p:cNvPr id="6" name="箭头: V 形 5">
            <a:extLst>
              <a:ext uri="{FF2B5EF4-FFF2-40B4-BE49-F238E27FC236}">
                <a16:creationId xmlns:a16="http://schemas.microsoft.com/office/drawing/2014/main" id="{EF96B578-A005-7CF9-1DE1-BBB03A08DE53}"/>
              </a:ext>
            </a:extLst>
          </p:cNvPr>
          <p:cNvSpPr/>
          <p:nvPr userDrawn="1"/>
        </p:nvSpPr>
        <p:spPr>
          <a:xfrm>
            <a:off x="4012234" y="6147935"/>
            <a:ext cx="2176097" cy="317500"/>
          </a:xfrm>
          <a:prstGeom prst="chevron">
            <a:avLst/>
          </a:prstGeom>
          <a:solidFill>
            <a:srgbClr val="C00000"/>
          </a:solid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800" kern="1200">
                <a:solidFill>
                  <a:schemeClr val="bg1"/>
                </a:solidFill>
                <a:latin typeface="微软雅黑" panose="020B0503020204020204" pitchFamily="34" charset="-122"/>
                <a:ea typeface="微软雅黑" panose="020B0503020204020204" pitchFamily="34" charset="-122"/>
                <a:cs typeface="+mn-cs"/>
              </a:rPr>
              <a:t>可视化系统</a:t>
            </a:r>
          </a:p>
        </p:txBody>
      </p:sp>
      <p:sp>
        <p:nvSpPr>
          <p:cNvPr id="7" name="箭头: V 形 6">
            <a:extLst>
              <a:ext uri="{FF2B5EF4-FFF2-40B4-BE49-F238E27FC236}">
                <a16:creationId xmlns:a16="http://schemas.microsoft.com/office/drawing/2014/main" id="{D245E9BC-8008-CDD1-1139-73DFAF1AEC60}"/>
              </a:ext>
            </a:extLst>
          </p:cNvPr>
          <p:cNvSpPr/>
          <p:nvPr userDrawn="1"/>
        </p:nvSpPr>
        <p:spPr>
          <a:xfrm>
            <a:off x="6012641" y="6147935"/>
            <a:ext cx="2176097" cy="317500"/>
          </a:xfrm>
          <a:prstGeom prst="chevron">
            <a:avLst/>
          </a:prstGeom>
          <a:solidFill>
            <a:srgbClr val="871F20"/>
          </a:solid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800" kern="1200">
                <a:solidFill>
                  <a:schemeClr val="bg1"/>
                </a:solidFill>
                <a:latin typeface="微软雅黑" panose="020B0503020204020204" pitchFamily="34" charset="-122"/>
                <a:ea typeface="微软雅黑" panose="020B0503020204020204" pitchFamily="34" charset="-122"/>
                <a:cs typeface="+mn-cs"/>
              </a:rPr>
              <a:t>结论与讨论</a:t>
            </a:r>
          </a:p>
        </p:txBody>
      </p:sp>
      <p:sp>
        <p:nvSpPr>
          <p:cNvPr id="8" name="箭头: V 形 7">
            <a:extLst>
              <a:ext uri="{FF2B5EF4-FFF2-40B4-BE49-F238E27FC236}">
                <a16:creationId xmlns:a16="http://schemas.microsoft.com/office/drawing/2014/main" id="{3ECBA586-5AE1-5E39-2956-69B29D9BB9A2}"/>
              </a:ext>
            </a:extLst>
          </p:cNvPr>
          <p:cNvSpPr/>
          <p:nvPr userDrawn="1"/>
        </p:nvSpPr>
        <p:spPr>
          <a:xfrm>
            <a:off x="8022295" y="6147935"/>
            <a:ext cx="2176097" cy="317500"/>
          </a:xfrm>
          <a:prstGeom prst="chevron">
            <a:avLst/>
          </a:prstGeom>
          <a:solidFill>
            <a:srgbClr val="871F20"/>
          </a:solid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800" kern="1200">
                <a:solidFill>
                  <a:schemeClr val="bg1"/>
                </a:solidFill>
                <a:latin typeface="微软雅黑" panose="020B0503020204020204" pitchFamily="34" charset="-122"/>
                <a:ea typeface="微软雅黑" panose="020B0503020204020204" pitchFamily="34" charset="-122"/>
                <a:cs typeface="+mn-cs"/>
              </a:rPr>
              <a:t>小组分工</a:t>
            </a:r>
          </a:p>
        </p:txBody>
      </p:sp>
    </p:spTree>
    <p:extLst>
      <p:ext uri="{BB962C8B-B14F-4D97-AF65-F5344CB8AC3E}">
        <p14:creationId xmlns:p14="http://schemas.microsoft.com/office/powerpoint/2010/main" val="393235747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章节-研究内容">
    <p:spTree>
      <p:nvGrpSpPr>
        <p:cNvPr id="1" name=""/>
        <p:cNvGrpSpPr/>
        <p:nvPr/>
      </p:nvGrpSpPr>
      <p:grpSpPr>
        <a:xfrm>
          <a:off x="0" y="0"/>
          <a:ext cx="0" cy="0"/>
          <a:chOff x="0" y="0"/>
          <a:chExt cx="0" cy="0"/>
        </a:xfrm>
      </p:grpSpPr>
      <p:pic>
        <p:nvPicPr>
          <p:cNvPr id="26" name="图片 25"/>
          <p:cNvPicPr>
            <a:picLocks noChangeAspect="1"/>
          </p:cNvPicPr>
          <p:nvPr userDrawn="1"/>
        </p:nvPicPr>
        <p:blipFill rotWithShape="1">
          <a:blip r:embed="rId2"/>
          <a:srcRect t="20509"/>
          <a:stretch/>
        </p:blipFill>
        <p:spPr>
          <a:xfrm>
            <a:off x="-15955" y="-273"/>
            <a:ext cx="11526974" cy="6480448"/>
          </a:xfrm>
          <a:prstGeom prst="rect">
            <a:avLst/>
          </a:prstGeom>
        </p:spPr>
      </p:pic>
      <p:sp>
        <p:nvSpPr>
          <p:cNvPr id="27" name="文本框 26"/>
          <p:cNvSpPr txBox="1"/>
          <p:nvPr userDrawn="1"/>
        </p:nvSpPr>
        <p:spPr>
          <a:xfrm>
            <a:off x="-22079" y="-545"/>
            <a:ext cx="11526974" cy="6480448"/>
          </a:xfrm>
          <a:prstGeom prst="rect">
            <a:avLst/>
          </a:prstGeom>
          <a:solidFill>
            <a:srgbClr val="FFFFFF">
              <a:alpha val="70000"/>
            </a:srgbClr>
          </a:solidFill>
        </p:spPr>
        <p:txBody>
          <a:bodyPr wrap="square" rtlCol="0">
            <a:noAutofit/>
          </a:bodyPr>
          <a:lstStyle/>
          <a:p>
            <a:endParaRPr lang="zh-CN" altLang="en-US"/>
          </a:p>
        </p:txBody>
      </p:sp>
      <p:sp>
        <p:nvSpPr>
          <p:cNvPr id="25" name="灯片编号占位符 5"/>
          <p:cNvSpPr>
            <a:spLocks noGrp="1"/>
          </p:cNvSpPr>
          <p:nvPr>
            <p:ph type="sldNum" sz="quarter" idx="12"/>
          </p:nvPr>
        </p:nvSpPr>
        <p:spPr>
          <a:xfrm>
            <a:off x="9505453" y="6150179"/>
            <a:ext cx="1728192" cy="330268"/>
          </a:xfrm>
          <a:prstGeom prst="rect">
            <a:avLst/>
          </a:prstGeom>
        </p:spPr>
        <p:txBody>
          <a:bodyPr/>
          <a:lstStyle>
            <a:lvl1pPr algn="r">
              <a:defRPr sz="1200" b="1">
                <a:latin typeface="微软雅黑" panose="020B0503020204020204" pitchFamily="34" charset="-122"/>
                <a:ea typeface="微软雅黑" panose="020B0503020204020204" pitchFamily="34" charset="-122"/>
              </a:defRPr>
            </a:lvl1pPr>
          </a:lstStyle>
          <a:p>
            <a:fld id="{F109C2AD-CA39-43E2-BBEF-768E308D7275}" type="slidenum">
              <a:rPr lang="zh-CN" altLang="en-US" smtClean="0"/>
              <a:pPr/>
              <a:t>‹#›</a:t>
            </a:fld>
            <a:endParaRPr lang="zh-CN" altLang="en-US"/>
          </a:p>
        </p:txBody>
      </p:sp>
      <p:pic>
        <p:nvPicPr>
          <p:cNvPr id="22" name="图片 2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22246" y="81513"/>
            <a:ext cx="827423" cy="827423"/>
          </a:xfrm>
          <a:prstGeom prst="rect">
            <a:avLst/>
          </a:prstGeom>
        </p:spPr>
      </p:pic>
      <p:grpSp>
        <p:nvGrpSpPr>
          <p:cNvPr id="2" name="组合 1">
            <a:extLst>
              <a:ext uri="{FF2B5EF4-FFF2-40B4-BE49-F238E27FC236}">
                <a16:creationId xmlns:a16="http://schemas.microsoft.com/office/drawing/2014/main" id="{DA8E8F49-7629-D1A6-4C89-ADE4B516A142}"/>
              </a:ext>
            </a:extLst>
          </p:cNvPr>
          <p:cNvGrpSpPr/>
          <p:nvPr userDrawn="1"/>
        </p:nvGrpSpPr>
        <p:grpSpPr>
          <a:xfrm>
            <a:off x="1800597" y="2833229"/>
            <a:ext cx="7806143" cy="641343"/>
            <a:chOff x="1800597" y="2833229"/>
            <a:chExt cx="7806143" cy="641343"/>
          </a:xfrm>
        </p:grpSpPr>
        <p:grpSp>
          <p:nvGrpSpPr>
            <p:cNvPr id="3" name="组合 2">
              <a:extLst>
                <a:ext uri="{FF2B5EF4-FFF2-40B4-BE49-F238E27FC236}">
                  <a16:creationId xmlns:a16="http://schemas.microsoft.com/office/drawing/2014/main" id="{0AF1F533-DF75-0D25-BCA2-F0F104E5A7D0}"/>
                </a:ext>
              </a:extLst>
            </p:cNvPr>
            <p:cNvGrpSpPr/>
            <p:nvPr/>
          </p:nvGrpSpPr>
          <p:grpSpPr>
            <a:xfrm>
              <a:off x="1800597" y="2833229"/>
              <a:ext cx="7806143" cy="641343"/>
              <a:chOff x="2029361" y="2770971"/>
              <a:chExt cx="7806143" cy="641343"/>
            </a:xfrm>
          </p:grpSpPr>
          <p:grpSp>
            <p:nvGrpSpPr>
              <p:cNvPr id="5" name="组合 2">
                <a:extLst>
                  <a:ext uri="{FF2B5EF4-FFF2-40B4-BE49-F238E27FC236}">
                    <a16:creationId xmlns:a16="http://schemas.microsoft.com/office/drawing/2014/main" id="{28CC9C57-3EDE-341A-9D1A-CFBF6C0CD4CC}"/>
                  </a:ext>
                </a:extLst>
              </p:cNvPr>
              <p:cNvGrpSpPr/>
              <p:nvPr/>
            </p:nvGrpSpPr>
            <p:grpSpPr>
              <a:xfrm>
                <a:off x="2029361" y="2770971"/>
                <a:ext cx="1643444" cy="641343"/>
                <a:chOff x="666810" y="2476108"/>
                <a:chExt cx="468000" cy="355868"/>
              </a:xfrm>
            </p:grpSpPr>
            <p:sp>
              <p:nvSpPr>
                <p:cNvPr id="7" name="Freeform 10">
                  <a:extLst>
                    <a:ext uri="{FF2B5EF4-FFF2-40B4-BE49-F238E27FC236}">
                      <a16:creationId xmlns:a16="http://schemas.microsoft.com/office/drawing/2014/main" id="{DFD9D9B3-671A-25FB-60B4-F1D2C746972C}"/>
                    </a:ext>
                  </a:extLst>
                </p:cNvPr>
                <p:cNvSpPr>
                  <a:spLocks/>
                </p:cNvSpPr>
                <p:nvPr/>
              </p:nvSpPr>
              <p:spPr bwMode="auto">
                <a:xfrm>
                  <a:off x="666810" y="2476108"/>
                  <a:ext cx="468000" cy="336134"/>
                </a:xfrm>
                <a:custGeom>
                  <a:avLst/>
                  <a:gdLst>
                    <a:gd name="T0" fmla="*/ 3120 w 3800"/>
                    <a:gd name="T1" fmla="*/ 0 h 1532"/>
                    <a:gd name="T2" fmla="*/ 682 w 3800"/>
                    <a:gd name="T3" fmla="*/ 0 h 1532"/>
                    <a:gd name="T4" fmla="*/ 682 w 3800"/>
                    <a:gd name="T5" fmla="*/ 284 h 1532"/>
                    <a:gd name="T6" fmla="*/ 0 w 3800"/>
                    <a:gd name="T7" fmla="*/ 766 h 1532"/>
                    <a:gd name="T8" fmla="*/ 682 w 3800"/>
                    <a:gd name="T9" fmla="*/ 1248 h 1532"/>
                    <a:gd name="T10" fmla="*/ 682 w 3800"/>
                    <a:gd name="T11" fmla="*/ 1532 h 1532"/>
                    <a:gd name="T12" fmla="*/ 3120 w 3800"/>
                    <a:gd name="T13" fmla="*/ 1532 h 1532"/>
                    <a:gd name="T14" fmla="*/ 3120 w 3800"/>
                    <a:gd name="T15" fmla="*/ 1248 h 1532"/>
                    <a:gd name="T16" fmla="*/ 3800 w 3800"/>
                    <a:gd name="T17" fmla="*/ 766 h 1532"/>
                    <a:gd name="T18" fmla="*/ 3120 w 3800"/>
                    <a:gd name="T19" fmla="*/ 284 h 1532"/>
                    <a:gd name="T20" fmla="*/ 3120 w 3800"/>
                    <a:gd name="T21" fmla="*/ 0 h 1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00" h="1532">
                      <a:moveTo>
                        <a:pt x="3120" y="0"/>
                      </a:moveTo>
                      <a:lnTo>
                        <a:pt x="682" y="0"/>
                      </a:lnTo>
                      <a:lnTo>
                        <a:pt x="682" y="284"/>
                      </a:lnTo>
                      <a:lnTo>
                        <a:pt x="0" y="766"/>
                      </a:lnTo>
                      <a:lnTo>
                        <a:pt x="682" y="1248"/>
                      </a:lnTo>
                      <a:lnTo>
                        <a:pt x="682" y="1532"/>
                      </a:lnTo>
                      <a:lnTo>
                        <a:pt x="3120" y="1532"/>
                      </a:lnTo>
                      <a:lnTo>
                        <a:pt x="3120" y="1248"/>
                      </a:lnTo>
                      <a:lnTo>
                        <a:pt x="3800" y="766"/>
                      </a:lnTo>
                      <a:lnTo>
                        <a:pt x="3120" y="284"/>
                      </a:lnTo>
                      <a:lnTo>
                        <a:pt x="3120" y="0"/>
                      </a:lnTo>
                      <a:close/>
                    </a:path>
                  </a:pathLst>
                </a:custGeom>
                <a:solidFill>
                  <a:srgbClr val="CC141E"/>
                </a:solidFill>
                <a:ln>
                  <a:noFill/>
                </a:ln>
              </p:spPr>
              <p:txBody>
                <a:bodyPr vert="horz" wrap="square" lIns="91440" tIns="45720" rIns="91440" bIns="45720" numCol="1" anchor="ctr" anchorCtr="0" compatLnSpc="1">
                  <a:prstTxWarp prst="textNoShape">
                    <a:avLst/>
                  </a:prstTxWarp>
                  <a:noAutofit/>
                </a:bodyPr>
                <a:lstStyle/>
                <a:p>
                  <a:pPr algn="ctr"/>
                  <a:endParaRPr lang="zh-CN" altLang="en-US" sz="3200" b="1">
                    <a:solidFill>
                      <a:srgbClr val="000000"/>
                    </a:solidFill>
                    <a:latin typeface="等线"/>
                    <a:ea typeface="等线" panose="02010600030101010101" pitchFamily="2" charset="-122"/>
                  </a:endParaRPr>
                </a:p>
              </p:txBody>
            </p:sp>
            <p:sp>
              <p:nvSpPr>
                <p:cNvPr id="8" name="文本框 7">
                  <a:extLst>
                    <a:ext uri="{FF2B5EF4-FFF2-40B4-BE49-F238E27FC236}">
                      <a16:creationId xmlns:a16="http://schemas.microsoft.com/office/drawing/2014/main" id="{EE0226FA-1777-C590-DD89-8909C75280B6}"/>
                    </a:ext>
                  </a:extLst>
                </p:cNvPr>
                <p:cNvSpPr txBox="1"/>
                <p:nvPr/>
              </p:nvSpPr>
              <p:spPr>
                <a:xfrm>
                  <a:off x="809241" y="2483682"/>
                  <a:ext cx="212633" cy="348294"/>
                </a:xfrm>
                <a:prstGeom prst="rect">
                  <a:avLst/>
                </a:prstGeom>
                <a:noFill/>
              </p:spPr>
              <p:txBody>
                <a:bodyPr wrap="none" rtlCol="0" anchor="ctr">
                  <a:noAutofit/>
                </a:bodyPr>
                <a:lstStyle/>
                <a:p>
                  <a:pPr algn="ctr"/>
                  <a:r>
                    <a:rPr lang="en-US" altLang="zh-CN" sz="2800" b="1" dirty="0">
                      <a:solidFill>
                        <a:srgbClr val="FFFFFF"/>
                      </a:solidFill>
                      <a:latin typeface="微软雅黑" panose="020B0503020204020204" pitchFamily="34" charset="-122"/>
                      <a:ea typeface="微软雅黑" panose="020B0503020204020204" pitchFamily="34" charset="-122"/>
                    </a:rPr>
                    <a:t>4</a:t>
                  </a:r>
                  <a:endParaRPr lang="zh-CN" altLang="en-US" sz="2800" b="1">
                    <a:solidFill>
                      <a:srgbClr val="FFFFFF"/>
                    </a:solidFill>
                    <a:latin typeface="微软雅黑" panose="020B0503020204020204" pitchFamily="34" charset="-122"/>
                    <a:ea typeface="微软雅黑" panose="020B0503020204020204" pitchFamily="34" charset="-122"/>
                  </a:endParaRPr>
                </a:p>
              </p:txBody>
            </p:sp>
          </p:grpSp>
          <p:cxnSp>
            <p:nvCxnSpPr>
              <p:cNvPr id="6" name="直接连接符 5">
                <a:extLst>
                  <a:ext uri="{FF2B5EF4-FFF2-40B4-BE49-F238E27FC236}">
                    <a16:creationId xmlns:a16="http://schemas.microsoft.com/office/drawing/2014/main" id="{B85AE32C-AB23-368F-82D4-D7CA2962F307}"/>
                  </a:ext>
                </a:extLst>
              </p:cNvPr>
              <p:cNvCxnSpPr>
                <a:stCxn id="7" idx="6"/>
              </p:cNvCxnSpPr>
              <p:nvPr/>
            </p:nvCxnSpPr>
            <p:spPr>
              <a:xfrm>
                <a:off x="3378715" y="3376750"/>
                <a:ext cx="6456789" cy="0"/>
              </a:xfrm>
              <a:prstGeom prst="line">
                <a:avLst/>
              </a:prstGeom>
              <a:noFill/>
              <a:ln w="6350" cap="flat" cmpd="sng" algn="ctr">
                <a:solidFill>
                  <a:srgbClr val="C8161E"/>
                </a:solidFill>
                <a:prstDash val="solid"/>
                <a:miter lim="800000"/>
              </a:ln>
              <a:effectLst/>
            </p:spPr>
          </p:cxnSp>
        </p:grpSp>
        <p:sp>
          <p:nvSpPr>
            <p:cNvPr id="4" name="文本框 3">
              <a:extLst>
                <a:ext uri="{FF2B5EF4-FFF2-40B4-BE49-F238E27FC236}">
                  <a16:creationId xmlns:a16="http://schemas.microsoft.com/office/drawing/2014/main" id="{36EDC3A6-4043-D134-99DE-8285A14ADE16}"/>
                </a:ext>
              </a:extLst>
            </p:cNvPr>
            <p:cNvSpPr txBox="1"/>
            <p:nvPr/>
          </p:nvSpPr>
          <p:spPr>
            <a:xfrm>
              <a:off x="4790598" y="2861513"/>
              <a:ext cx="2236510" cy="584775"/>
            </a:xfrm>
            <a:prstGeom prst="rect">
              <a:avLst/>
            </a:prstGeom>
            <a:noFill/>
          </p:spPr>
          <p:txBody>
            <a:bodyPr wrap="none" rtlCol="0">
              <a:spAutoFit/>
            </a:bodyPr>
            <a:lstStyle/>
            <a:p>
              <a:r>
                <a:rPr lang="zh-CN" altLang="en-US" sz="3200" b="1">
                  <a:latin typeface="微软雅黑" panose="020B0503020204020204" pitchFamily="34" charset="-122"/>
                  <a:ea typeface="微软雅黑" panose="020B0503020204020204" pitchFamily="34" charset="-122"/>
                </a:rPr>
                <a:t>结论与讨论</a:t>
              </a:r>
            </a:p>
          </p:txBody>
        </p:sp>
      </p:grpSp>
    </p:spTree>
    <p:extLst>
      <p:ext uri="{BB962C8B-B14F-4D97-AF65-F5344CB8AC3E}">
        <p14:creationId xmlns:p14="http://schemas.microsoft.com/office/powerpoint/2010/main" val="83530900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内容页-研究背景">
    <p:spTree>
      <p:nvGrpSpPr>
        <p:cNvPr id="1" name=""/>
        <p:cNvGrpSpPr/>
        <p:nvPr/>
      </p:nvGrpSpPr>
      <p:grpSpPr>
        <a:xfrm>
          <a:off x="0" y="0"/>
          <a:ext cx="0" cy="0"/>
          <a:chOff x="0" y="0"/>
          <a:chExt cx="0" cy="0"/>
        </a:xfrm>
      </p:grpSpPr>
      <p:sp>
        <p:nvSpPr>
          <p:cNvPr id="4" name="箭头: 五边形 3">
            <a:extLst>
              <a:ext uri="{FF2B5EF4-FFF2-40B4-BE49-F238E27FC236}">
                <a16:creationId xmlns:a16="http://schemas.microsoft.com/office/drawing/2014/main" id="{E85AE53C-AA48-F5E7-093E-D0543C1B457D}"/>
              </a:ext>
            </a:extLst>
          </p:cNvPr>
          <p:cNvSpPr/>
          <p:nvPr userDrawn="1"/>
        </p:nvSpPr>
        <p:spPr>
          <a:xfrm>
            <a:off x="-2448" y="6147935"/>
            <a:ext cx="2176096" cy="317500"/>
          </a:xfrm>
          <a:prstGeom prst="homePlate">
            <a:avLst/>
          </a:prstGeom>
          <a:solidFill>
            <a:srgbClr val="871F20"/>
          </a:solid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bg1"/>
                </a:solidFill>
                <a:latin typeface="微软雅黑" panose="020B0503020204020204" pitchFamily="34" charset="-122"/>
                <a:ea typeface="微软雅黑" panose="020B0503020204020204" pitchFamily="34" charset="-122"/>
              </a:rPr>
              <a:t>项目介绍</a:t>
            </a:r>
          </a:p>
        </p:txBody>
      </p:sp>
      <p:sp>
        <p:nvSpPr>
          <p:cNvPr id="3" name="内容占位符 2"/>
          <p:cNvSpPr>
            <a:spLocks noGrp="1"/>
          </p:cNvSpPr>
          <p:nvPr>
            <p:ph idx="1"/>
          </p:nvPr>
        </p:nvSpPr>
        <p:spPr/>
        <p:txBody>
          <a:bodyPr/>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22" name="标题 21"/>
          <p:cNvSpPr>
            <a:spLocks noGrp="1"/>
          </p:cNvSpPr>
          <p:nvPr>
            <p:ph type="title"/>
          </p:nvPr>
        </p:nvSpPr>
        <p:spPr>
          <a:xfrm>
            <a:off x="145162" y="71735"/>
            <a:ext cx="10369868" cy="868993"/>
          </a:xfrm>
        </p:spPr>
        <p:txBody>
          <a:bodyPr>
            <a:normAutofit/>
          </a:bodyPr>
          <a:lstStyle>
            <a:lvl1pPr algn="l">
              <a:defRPr sz="3200" b="1">
                <a:solidFill>
                  <a:srgbClr val="9A0000"/>
                </a:solidFill>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2" name="矩形 1"/>
          <p:cNvSpPr/>
          <p:nvPr userDrawn="1"/>
        </p:nvSpPr>
        <p:spPr>
          <a:xfrm>
            <a:off x="-4" y="860973"/>
            <a:ext cx="10581709" cy="45719"/>
          </a:xfrm>
          <a:prstGeom prst="rect">
            <a:avLst/>
          </a:prstGeom>
          <a:solidFill>
            <a:srgbClr val="9A0000"/>
          </a:solidFill>
          <a:ln>
            <a:solidFill>
              <a:srgbClr val="871F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灯片编号占位符 5"/>
          <p:cNvSpPr>
            <a:spLocks noGrp="1"/>
          </p:cNvSpPr>
          <p:nvPr>
            <p:ph type="sldNum" sz="quarter" idx="12"/>
          </p:nvPr>
        </p:nvSpPr>
        <p:spPr>
          <a:xfrm>
            <a:off x="9505453" y="6150179"/>
            <a:ext cx="1728192" cy="330268"/>
          </a:xfrm>
          <a:prstGeom prst="rect">
            <a:avLst/>
          </a:prstGeom>
        </p:spPr>
        <p:txBody>
          <a:bodyPr/>
          <a:lstStyle>
            <a:lvl1pPr algn="r">
              <a:defRPr sz="1200" b="1">
                <a:latin typeface="微软雅黑" panose="020B0503020204020204" pitchFamily="34" charset="-122"/>
                <a:ea typeface="微软雅黑" panose="020B0503020204020204" pitchFamily="34" charset="-122"/>
              </a:defRPr>
            </a:lvl1pPr>
          </a:lstStyle>
          <a:p>
            <a:fld id="{F109C2AD-CA39-43E2-BBEF-768E308D7275}" type="slidenum">
              <a:rPr lang="zh-CN" altLang="en-US" smtClean="0"/>
              <a:pPr/>
              <a:t>‹#›</a:t>
            </a:fld>
            <a:endParaRPr lang="zh-CN" altLang="en-US"/>
          </a:p>
        </p:txBody>
      </p:sp>
      <p:pic>
        <p:nvPicPr>
          <p:cNvPr id="24" name="图片 2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22246" y="81513"/>
            <a:ext cx="827423" cy="827423"/>
          </a:xfrm>
          <a:prstGeom prst="rect">
            <a:avLst/>
          </a:prstGeom>
        </p:spPr>
      </p:pic>
      <p:sp>
        <p:nvSpPr>
          <p:cNvPr id="5" name="箭头: V 形 4">
            <a:extLst>
              <a:ext uri="{FF2B5EF4-FFF2-40B4-BE49-F238E27FC236}">
                <a16:creationId xmlns:a16="http://schemas.microsoft.com/office/drawing/2014/main" id="{9942B44E-B985-F96D-0C88-9145BD6967F1}"/>
              </a:ext>
            </a:extLst>
          </p:cNvPr>
          <p:cNvSpPr/>
          <p:nvPr userDrawn="1"/>
        </p:nvSpPr>
        <p:spPr>
          <a:xfrm>
            <a:off x="2002582" y="6147935"/>
            <a:ext cx="2176096" cy="317500"/>
          </a:xfrm>
          <a:prstGeom prst="chevron">
            <a:avLst/>
          </a:prstGeom>
          <a:solidFill>
            <a:srgbClr val="871F20"/>
          </a:solid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800" kern="1200">
                <a:solidFill>
                  <a:schemeClr val="bg1"/>
                </a:solidFill>
                <a:latin typeface="微软雅黑" panose="020B0503020204020204" pitchFamily="34" charset="-122"/>
                <a:ea typeface="微软雅黑" panose="020B0503020204020204" pitchFamily="34" charset="-122"/>
                <a:cs typeface="+mn-cs"/>
              </a:rPr>
              <a:t>数据描述</a:t>
            </a:r>
          </a:p>
        </p:txBody>
      </p:sp>
      <p:sp>
        <p:nvSpPr>
          <p:cNvPr id="6" name="箭头: V 形 5">
            <a:extLst>
              <a:ext uri="{FF2B5EF4-FFF2-40B4-BE49-F238E27FC236}">
                <a16:creationId xmlns:a16="http://schemas.microsoft.com/office/drawing/2014/main" id="{EF96B578-A005-7CF9-1DE1-BBB03A08DE53}"/>
              </a:ext>
            </a:extLst>
          </p:cNvPr>
          <p:cNvSpPr/>
          <p:nvPr userDrawn="1"/>
        </p:nvSpPr>
        <p:spPr>
          <a:xfrm>
            <a:off x="4012234" y="6147935"/>
            <a:ext cx="2176097" cy="317500"/>
          </a:xfrm>
          <a:prstGeom prst="chevron">
            <a:avLst/>
          </a:prstGeom>
          <a:solidFill>
            <a:srgbClr val="871F20"/>
          </a:solid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800" kern="1200">
                <a:solidFill>
                  <a:schemeClr val="bg1"/>
                </a:solidFill>
                <a:latin typeface="微软雅黑" panose="020B0503020204020204" pitchFamily="34" charset="-122"/>
                <a:ea typeface="微软雅黑" panose="020B0503020204020204" pitchFamily="34" charset="-122"/>
                <a:cs typeface="+mn-cs"/>
              </a:rPr>
              <a:t>可视化系统</a:t>
            </a:r>
          </a:p>
        </p:txBody>
      </p:sp>
      <p:sp>
        <p:nvSpPr>
          <p:cNvPr id="7" name="箭头: V 形 6">
            <a:extLst>
              <a:ext uri="{FF2B5EF4-FFF2-40B4-BE49-F238E27FC236}">
                <a16:creationId xmlns:a16="http://schemas.microsoft.com/office/drawing/2014/main" id="{D245E9BC-8008-CDD1-1139-73DFAF1AEC60}"/>
              </a:ext>
            </a:extLst>
          </p:cNvPr>
          <p:cNvSpPr/>
          <p:nvPr userDrawn="1"/>
        </p:nvSpPr>
        <p:spPr>
          <a:xfrm>
            <a:off x="6012641" y="6147935"/>
            <a:ext cx="2176097" cy="317500"/>
          </a:xfrm>
          <a:prstGeom prst="chevron">
            <a:avLst/>
          </a:prstGeom>
          <a:solidFill>
            <a:srgbClr val="C00000"/>
          </a:solid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800" kern="1200">
                <a:solidFill>
                  <a:schemeClr val="bg1"/>
                </a:solidFill>
                <a:latin typeface="微软雅黑" panose="020B0503020204020204" pitchFamily="34" charset="-122"/>
                <a:ea typeface="微软雅黑" panose="020B0503020204020204" pitchFamily="34" charset="-122"/>
                <a:cs typeface="+mn-cs"/>
              </a:rPr>
              <a:t>结论与讨论</a:t>
            </a:r>
          </a:p>
        </p:txBody>
      </p:sp>
      <p:sp>
        <p:nvSpPr>
          <p:cNvPr id="8" name="箭头: V 形 7">
            <a:extLst>
              <a:ext uri="{FF2B5EF4-FFF2-40B4-BE49-F238E27FC236}">
                <a16:creationId xmlns:a16="http://schemas.microsoft.com/office/drawing/2014/main" id="{3ECBA586-5AE1-5E39-2956-69B29D9BB9A2}"/>
              </a:ext>
            </a:extLst>
          </p:cNvPr>
          <p:cNvSpPr/>
          <p:nvPr userDrawn="1"/>
        </p:nvSpPr>
        <p:spPr>
          <a:xfrm>
            <a:off x="8022295" y="6147935"/>
            <a:ext cx="2176097" cy="317500"/>
          </a:xfrm>
          <a:prstGeom prst="chevron">
            <a:avLst/>
          </a:prstGeom>
          <a:solidFill>
            <a:srgbClr val="871F20"/>
          </a:solid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800" kern="1200">
                <a:solidFill>
                  <a:schemeClr val="bg1"/>
                </a:solidFill>
                <a:latin typeface="微软雅黑" panose="020B0503020204020204" pitchFamily="34" charset="-122"/>
                <a:ea typeface="微软雅黑" panose="020B0503020204020204" pitchFamily="34" charset="-122"/>
                <a:cs typeface="+mn-cs"/>
              </a:rPr>
              <a:t>小组分工</a:t>
            </a:r>
          </a:p>
        </p:txBody>
      </p:sp>
    </p:spTree>
    <p:extLst>
      <p:ext uri="{BB962C8B-B14F-4D97-AF65-F5344CB8AC3E}">
        <p14:creationId xmlns:p14="http://schemas.microsoft.com/office/powerpoint/2010/main" val="390123846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5_章节-研究内容">
    <p:spTree>
      <p:nvGrpSpPr>
        <p:cNvPr id="1" name=""/>
        <p:cNvGrpSpPr/>
        <p:nvPr/>
      </p:nvGrpSpPr>
      <p:grpSpPr>
        <a:xfrm>
          <a:off x="0" y="0"/>
          <a:ext cx="0" cy="0"/>
          <a:chOff x="0" y="0"/>
          <a:chExt cx="0" cy="0"/>
        </a:xfrm>
      </p:grpSpPr>
      <p:pic>
        <p:nvPicPr>
          <p:cNvPr id="26" name="图片 25"/>
          <p:cNvPicPr>
            <a:picLocks noChangeAspect="1"/>
          </p:cNvPicPr>
          <p:nvPr userDrawn="1"/>
        </p:nvPicPr>
        <p:blipFill rotWithShape="1">
          <a:blip r:embed="rId2"/>
          <a:srcRect t="20509"/>
          <a:stretch/>
        </p:blipFill>
        <p:spPr>
          <a:xfrm>
            <a:off x="-15955" y="-273"/>
            <a:ext cx="11526974" cy="6480448"/>
          </a:xfrm>
          <a:prstGeom prst="rect">
            <a:avLst/>
          </a:prstGeom>
        </p:spPr>
      </p:pic>
      <p:sp>
        <p:nvSpPr>
          <p:cNvPr id="27" name="文本框 26"/>
          <p:cNvSpPr txBox="1"/>
          <p:nvPr userDrawn="1"/>
        </p:nvSpPr>
        <p:spPr>
          <a:xfrm>
            <a:off x="-22079" y="-545"/>
            <a:ext cx="11526974" cy="6480448"/>
          </a:xfrm>
          <a:prstGeom prst="rect">
            <a:avLst/>
          </a:prstGeom>
          <a:solidFill>
            <a:srgbClr val="FFFFFF">
              <a:alpha val="70000"/>
            </a:srgbClr>
          </a:solidFill>
        </p:spPr>
        <p:txBody>
          <a:bodyPr wrap="square" rtlCol="0">
            <a:noAutofit/>
          </a:bodyPr>
          <a:lstStyle/>
          <a:p>
            <a:endParaRPr lang="zh-CN" altLang="en-US"/>
          </a:p>
        </p:txBody>
      </p:sp>
      <p:sp>
        <p:nvSpPr>
          <p:cNvPr id="25" name="灯片编号占位符 5"/>
          <p:cNvSpPr>
            <a:spLocks noGrp="1"/>
          </p:cNvSpPr>
          <p:nvPr>
            <p:ph type="sldNum" sz="quarter" idx="12"/>
          </p:nvPr>
        </p:nvSpPr>
        <p:spPr>
          <a:xfrm>
            <a:off x="9505453" y="6150179"/>
            <a:ext cx="1728192" cy="330268"/>
          </a:xfrm>
          <a:prstGeom prst="rect">
            <a:avLst/>
          </a:prstGeom>
        </p:spPr>
        <p:txBody>
          <a:bodyPr/>
          <a:lstStyle>
            <a:lvl1pPr algn="r">
              <a:defRPr sz="1200" b="1">
                <a:latin typeface="微软雅黑" panose="020B0503020204020204" pitchFamily="34" charset="-122"/>
                <a:ea typeface="微软雅黑" panose="020B0503020204020204" pitchFamily="34" charset="-122"/>
              </a:defRPr>
            </a:lvl1pPr>
          </a:lstStyle>
          <a:p>
            <a:fld id="{F109C2AD-CA39-43E2-BBEF-768E308D7275}" type="slidenum">
              <a:rPr lang="zh-CN" altLang="en-US" smtClean="0"/>
              <a:pPr/>
              <a:t>‹#›</a:t>
            </a:fld>
            <a:endParaRPr lang="zh-CN" altLang="en-US"/>
          </a:p>
        </p:txBody>
      </p:sp>
      <p:pic>
        <p:nvPicPr>
          <p:cNvPr id="22" name="图片 2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22246" y="81513"/>
            <a:ext cx="827423" cy="827423"/>
          </a:xfrm>
          <a:prstGeom prst="rect">
            <a:avLst/>
          </a:prstGeom>
        </p:spPr>
      </p:pic>
      <p:grpSp>
        <p:nvGrpSpPr>
          <p:cNvPr id="2" name="组合 1">
            <a:extLst>
              <a:ext uri="{FF2B5EF4-FFF2-40B4-BE49-F238E27FC236}">
                <a16:creationId xmlns:a16="http://schemas.microsoft.com/office/drawing/2014/main" id="{DA8E8F49-7629-D1A6-4C89-ADE4B516A142}"/>
              </a:ext>
            </a:extLst>
          </p:cNvPr>
          <p:cNvGrpSpPr/>
          <p:nvPr userDrawn="1"/>
        </p:nvGrpSpPr>
        <p:grpSpPr>
          <a:xfrm>
            <a:off x="1800597" y="2833229"/>
            <a:ext cx="7806143" cy="641343"/>
            <a:chOff x="1800597" y="2833229"/>
            <a:chExt cx="7806143" cy="641343"/>
          </a:xfrm>
        </p:grpSpPr>
        <p:grpSp>
          <p:nvGrpSpPr>
            <p:cNvPr id="3" name="组合 2">
              <a:extLst>
                <a:ext uri="{FF2B5EF4-FFF2-40B4-BE49-F238E27FC236}">
                  <a16:creationId xmlns:a16="http://schemas.microsoft.com/office/drawing/2014/main" id="{0AF1F533-DF75-0D25-BCA2-F0F104E5A7D0}"/>
                </a:ext>
              </a:extLst>
            </p:cNvPr>
            <p:cNvGrpSpPr/>
            <p:nvPr/>
          </p:nvGrpSpPr>
          <p:grpSpPr>
            <a:xfrm>
              <a:off x="1800597" y="2833229"/>
              <a:ext cx="7806143" cy="641343"/>
              <a:chOff x="2029361" y="2770971"/>
              <a:chExt cx="7806143" cy="641343"/>
            </a:xfrm>
          </p:grpSpPr>
          <p:grpSp>
            <p:nvGrpSpPr>
              <p:cNvPr id="5" name="组合 2">
                <a:extLst>
                  <a:ext uri="{FF2B5EF4-FFF2-40B4-BE49-F238E27FC236}">
                    <a16:creationId xmlns:a16="http://schemas.microsoft.com/office/drawing/2014/main" id="{28CC9C57-3EDE-341A-9D1A-CFBF6C0CD4CC}"/>
                  </a:ext>
                </a:extLst>
              </p:cNvPr>
              <p:cNvGrpSpPr/>
              <p:nvPr/>
            </p:nvGrpSpPr>
            <p:grpSpPr>
              <a:xfrm>
                <a:off x="2029361" y="2770971"/>
                <a:ext cx="1643444" cy="641343"/>
                <a:chOff x="666810" y="2476108"/>
                <a:chExt cx="468000" cy="355868"/>
              </a:xfrm>
            </p:grpSpPr>
            <p:sp>
              <p:nvSpPr>
                <p:cNvPr id="7" name="Freeform 10">
                  <a:extLst>
                    <a:ext uri="{FF2B5EF4-FFF2-40B4-BE49-F238E27FC236}">
                      <a16:creationId xmlns:a16="http://schemas.microsoft.com/office/drawing/2014/main" id="{DFD9D9B3-671A-25FB-60B4-F1D2C746972C}"/>
                    </a:ext>
                  </a:extLst>
                </p:cNvPr>
                <p:cNvSpPr>
                  <a:spLocks/>
                </p:cNvSpPr>
                <p:nvPr/>
              </p:nvSpPr>
              <p:spPr bwMode="auto">
                <a:xfrm>
                  <a:off x="666810" y="2476108"/>
                  <a:ext cx="468000" cy="336134"/>
                </a:xfrm>
                <a:custGeom>
                  <a:avLst/>
                  <a:gdLst>
                    <a:gd name="T0" fmla="*/ 3120 w 3800"/>
                    <a:gd name="T1" fmla="*/ 0 h 1532"/>
                    <a:gd name="T2" fmla="*/ 682 w 3800"/>
                    <a:gd name="T3" fmla="*/ 0 h 1532"/>
                    <a:gd name="T4" fmla="*/ 682 w 3800"/>
                    <a:gd name="T5" fmla="*/ 284 h 1532"/>
                    <a:gd name="T6" fmla="*/ 0 w 3800"/>
                    <a:gd name="T7" fmla="*/ 766 h 1532"/>
                    <a:gd name="T8" fmla="*/ 682 w 3800"/>
                    <a:gd name="T9" fmla="*/ 1248 h 1532"/>
                    <a:gd name="T10" fmla="*/ 682 w 3800"/>
                    <a:gd name="T11" fmla="*/ 1532 h 1532"/>
                    <a:gd name="T12" fmla="*/ 3120 w 3800"/>
                    <a:gd name="T13" fmla="*/ 1532 h 1532"/>
                    <a:gd name="T14" fmla="*/ 3120 w 3800"/>
                    <a:gd name="T15" fmla="*/ 1248 h 1532"/>
                    <a:gd name="T16" fmla="*/ 3800 w 3800"/>
                    <a:gd name="T17" fmla="*/ 766 h 1532"/>
                    <a:gd name="T18" fmla="*/ 3120 w 3800"/>
                    <a:gd name="T19" fmla="*/ 284 h 1532"/>
                    <a:gd name="T20" fmla="*/ 3120 w 3800"/>
                    <a:gd name="T21" fmla="*/ 0 h 1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00" h="1532">
                      <a:moveTo>
                        <a:pt x="3120" y="0"/>
                      </a:moveTo>
                      <a:lnTo>
                        <a:pt x="682" y="0"/>
                      </a:lnTo>
                      <a:lnTo>
                        <a:pt x="682" y="284"/>
                      </a:lnTo>
                      <a:lnTo>
                        <a:pt x="0" y="766"/>
                      </a:lnTo>
                      <a:lnTo>
                        <a:pt x="682" y="1248"/>
                      </a:lnTo>
                      <a:lnTo>
                        <a:pt x="682" y="1532"/>
                      </a:lnTo>
                      <a:lnTo>
                        <a:pt x="3120" y="1532"/>
                      </a:lnTo>
                      <a:lnTo>
                        <a:pt x="3120" y="1248"/>
                      </a:lnTo>
                      <a:lnTo>
                        <a:pt x="3800" y="766"/>
                      </a:lnTo>
                      <a:lnTo>
                        <a:pt x="3120" y="284"/>
                      </a:lnTo>
                      <a:lnTo>
                        <a:pt x="3120" y="0"/>
                      </a:lnTo>
                      <a:close/>
                    </a:path>
                  </a:pathLst>
                </a:custGeom>
                <a:solidFill>
                  <a:srgbClr val="CC141E"/>
                </a:solidFill>
                <a:ln>
                  <a:noFill/>
                </a:ln>
              </p:spPr>
              <p:txBody>
                <a:bodyPr vert="horz" wrap="square" lIns="91440" tIns="45720" rIns="91440" bIns="45720" numCol="1" anchor="ctr" anchorCtr="0" compatLnSpc="1">
                  <a:prstTxWarp prst="textNoShape">
                    <a:avLst/>
                  </a:prstTxWarp>
                  <a:noAutofit/>
                </a:bodyPr>
                <a:lstStyle/>
                <a:p>
                  <a:pPr algn="ctr"/>
                  <a:endParaRPr lang="zh-CN" altLang="en-US" sz="3200" b="1">
                    <a:solidFill>
                      <a:srgbClr val="000000"/>
                    </a:solidFill>
                    <a:latin typeface="等线"/>
                    <a:ea typeface="等线" panose="02010600030101010101" pitchFamily="2" charset="-122"/>
                  </a:endParaRPr>
                </a:p>
              </p:txBody>
            </p:sp>
            <p:sp>
              <p:nvSpPr>
                <p:cNvPr id="8" name="文本框 7">
                  <a:extLst>
                    <a:ext uri="{FF2B5EF4-FFF2-40B4-BE49-F238E27FC236}">
                      <a16:creationId xmlns:a16="http://schemas.microsoft.com/office/drawing/2014/main" id="{EE0226FA-1777-C590-DD89-8909C75280B6}"/>
                    </a:ext>
                  </a:extLst>
                </p:cNvPr>
                <p:cNvSpPr txBox="1"/>
                <p:nvPr/>
              </p:nvSpPr>
              <p:spPr>
                <a:xfrm>
                  <a:off x="809241" y="2483682"/>
                  <a:ext cx="212633" cy="348294"/>
                </a:xfrm>
                <a:prstGeom prst="rect">
                  <a:avLst/>
                </a:prstGeom>
                <a:noFill/>
              </p:spPr>
              <p:txBody>
                <a:bodyPr wrap="none" rtlCol="0" anchor="ctr">
                  <a:noAutofit/>
                </a:bodyPr>
                <a:lstStyle/>
                <a:p>
                  <a:pPr algn="ctr"/>
                  <a:r>
                    <a:rPr lang="en-US" altLang="zh-CN" sz="2800" b="1" dirty="0">
                      <a:solidFill>
                        <a:srgbClr val="FFFFFF"/>
                      </a:solidFill>
                      <a:latin typeface="微软雅黑" panose="020B0503020204020204" pitchFamily="34" charset="-122"/>
                      <a:ea typeface="微软雅黑" panose="020B0503020204020204" pitchFamily="34" charset="-122"/>
                    </a:rPr>
                    <a:t>5</a:t>
                  </a:r>
                  <a:endParaRPr lang="zh-CN" altLang="en-US" sz="2800" b="1">
                    <a:solidFill>
                      <a:srgbClr val="FFFFFF"/>
                    </a:solidFill>
                    <a:latin typeface="微软雅黑" panose="020B0503020204020204" pitchFamily="34" charset="-122"/>
                    <a:ea typeface="微软雅黑" panose="020B0503020204020204" pitchFamily="34" charset="-122"/>
                  </a:endParaRPr>
                </a:p>
              </p:txBody>
            </p:sp>
          </p:grpSp>
          <p:cxnSp>
            <p:nvCxnSpPr>
              <p:cNvPr id="6" name="直接连接符 5">
                <a:extLst>
                  <a:ext uri="{FF2B5EF4-FFF2-40B4-BE49-F238E27FC236}">
                    <a16:creationId xmlns:a16="http://schemas.microsoft.com/office/drawing/2014/main" id="{B85AE32C-AB23-368F-82D4-D7CA2962F307}"/>
                  </a:ext>
                </a:extLst>
              </p:cNvPr>
              <p:cNvCxnSpPr>
                <a:stCxn id="7" idx="6"/>
              </p:cNvCxnSpPr>
              <p:nvPr/>
            </p:nvCxnSpPr>
            <p:spPr>
              <a:xfrm>
                <a:off x="3378715" y="3376750"/>
                <a:ext cx="6456789" cy="0"/>
              </a:xfrm>
              <a:prstGeom prst="line">
                <a:avLst/>
              </a:prstGeom>
              <a:noFill/>
              <a:ln w="6350" cap="flat" cmpd="sng" algn="ctr">
                <a:solidFill>
                  <a:srgbClr val="C8161E"/>
                </a:solidFill>
                <a:prstDash val="solid"/>
                <a:miter lim="800000"/>
              </a:ln>
              <a:effectLst/>
            </p:spPr>
          </p:cxnSp>
        </p:grpSp>
        <p:sp>
          <p:nvSpPr>
            <p:cNvPr id="4" name="文本框 3">
              <a:extLst>
                <a:ext uri="{FF2B5EF4-FFF2-40B4-BE49-F238E27FC236}">
                  <a16:creationId xmlns:a16="http://schemas.microsoft.com/office/drawing/2014/main" id="{36EDC3A6-4043-D134-99DE-8285A14ADE16}"/>
                </a:ext>
              </a:extLst>
            </p:cNvPr>
            <p:cNvSpPr txBox="1"/>
            <p:nvPr/>
          </p:nvSpPr>
          <p:spPr>
            <a:xfrm>
              <a:off x="4790598" y="2861513"/>
              <a:ext cx="1826141" cy="584775"/>
            </a:xfrm>
            <a:prstGeom prst="rect">
              <a:avLst/>
            </a:prstGeom>
            <a:noFill/>
          </p:spPr>
          <p:txBody>
            <a:bodyPr wrap="none" rtlCol="0">
              <a:spAutoFit/>
            </a:bodyPr>
            <a:lstStyle/>
            <a:p>
              <a:r>
                <a:rPr lang="zh-CN" altLang="en-US" sz="3200" b="1">
                  <a:latin typeface="微软雅黑" panose="020B0503020204020204" pitchFamily="34" charset="-122"/>
                  <a:ea typeface="微软雅黑" panose="020B0503020204020204" pitchFamily="34" charset="-122"/>
                </a:rPr>
                <a:t>小组分工</a:t>
              </a:r>
            </a:p>
          </p:txBody>
        </p:sp>
      </p:grpSp>
    </p:spTree>
    <p:extLst>
      <p:ext uri="{BB962C8B-B14F-4D97-AF65-F5344CB8AC3E}">
        <p14:creationId xmlns:p14="http://schemas.microsoft.com/office/powerpoint/2010/main" val="170335963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内容页-研究背景">
    <p:spTree>
      <p:nvGrpSpPr>
        <p:cNvPr id="1" name=""/>
        <p:cNvGrpSpPr/>
        <p:nvPr/>
      </p:nvGrpSpPr>
      <p:grpSpPr>
        <a:xfrm>
          <a:off x="0" y="0"/>
          <a:ext cx="0" cy="0"/>
          <a:chOff x="0" y="0"/>
          <a:chExt cx="0" cy="0"/>
        </a:xfrm>
      </p:grpSpPr>
      <p:sp>
        <p:nvSpPr>
          <p:cNvPr id="4" name="箭头: 五边形 3">
            <a:extLst>
              <a:ext uri="{FF2B5EF4-FFF2-40B4-BE49-F238E27FC236}">
                <a16:creationId xmlns:a16="http://schemas.microsoft.com/office/drawing/2014/main" id="{E85AE53C-AA48-F5E7-093E-D0543C1B457D}"/>
              </a:ext>
            </a:extLst>
          </p:cNvPr>
          <p:cNvSpPr/>
          <p:nvPr userDrawn="1"/>
        </p:nvSpPr>
        <p:spPr>
          <a:xfrm>
            <a:off x="-2448" y="6147935"/>
            <a:ext cx="2176096" cy="317500"/>
          </a:xfrm>
          <a:prstGeom prst="homePlate">
            <a:avLst/>
          </a:prstGeom>
          <a:solidFill>
            <a:srgbClr val="871F20"/>
          </a:solid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bg1"/>
                </a:solidFill>
                <a:latin typeface="微软雅黑" panose="020B0503020204020204" pitchFamily="34" charset="-122"/>
                <a:ea typeface="微软雅黑" panose="020B0503020204020204" pitchFamily="34" charset="-122"/>
              </a:rPr>
              <a:t>项目介绍</a:t>
            </a:r>
          </a:p>
        </p:txBody>
      </p:sp>
      <p:sp>
        <p:nvSpPr>
          <p:cNvPr id="3" name="内容占位符 2"/>
          <p:cNvSpPr>
            <a:spLocks noGrp="1"/>
          </p:cNvSpPr>
          <p:nvPr>
            <p:ph idx="1"/>
          </p:nvPr>
        </p:nvSpPr>
        <p:spPr/>
        <p:txBody>
          <a:bodyPr/>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22" name="标题 21"/>
          <p:cNvSpPr>
            <a:spLocks noGrp="1"/>
          </p:cNvSpPr>
          <p:nvPr>
            <p:ph type="title"/>
          </p:nvPr>
        </p:nvSpPr>
        <p:spPr>
          <a:xfrm>
            <a:off x="145162" y="71735"/>
            <a:ext cx="10369868" cy="868993"/>
          </a:xfrm>
        </p:spPr>
        <p:txBody>
          <a:bodyPr>
            <a:normAutofit/>
          </a:bodyPr>
          <a:lstStyle>
            <a:lvl1pPr algn="l">
              <a:defRPr sz="3200" b="1">
                <a:solidFill>
                  <a:srgbClr val="9A0000"/>
                </a:solidFill>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2" name="矩形 1"/>
          <p:cNvSpPr/>
          <p:nvPr userDrawn="1"/>
        </p:nvSpPr>
        <p:spPr>
          <a:xfrm>
            <a:off x="-4" y="860973"/>
            <a:ext cx="10581709" cy="45719"/>
          </a:xfrm>
          <a:prstGeom prst="rect">
            <a:avLst/>
          </a:prstGeom>
          <a:solidFill>
            <a:srgbClr val="9A0000"/>
          </a:solidFill>
          <a:ln>
            <a:solidFill>
              <a:srgbClr val="871F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灯片编号占位符 5"/>
          <p:cNvSpPr>
            <a:spLocks noGrp="1"/>
          </p:cNvSpPr>
          <p:nvPr>
            <p:ph type="sldNum" sz="quarter" idx="12"/>
          </p:nvPr>
        </p:nvSpPr>
        <p:spPr>
          <a:xfrm>
            <a:off x="9505453" y="6150179"/>
            <a:ext cx="1728192" cy="330268"/>
          </a:xfrm>
          <a:prstGeom prst="rect">
            <a:avLst/>
          </a:prstGeom>
        </p:spPr>
        <p:txBody>
          <a:bodyPr/>
          <a:lstStyle>
            <a:lvl1pPr algn="r">
              <a:defRPr sz="1200" b="1">
                <a:latin typeface="微软雅黑" panose="020B0503020204020204" pitchFamily="34" charset="-122"/>
                <a:ea typeface="微软雅黑" panose="020B0503020204020204" pitchFamily="34" charset="-122"/>
              </a:defRPr>
            </a:lvl1pPr>
          </a:lstStyle>
          <a:p>
            <a:fld id="{F109C2AD-CA39-43E2-BBEF-768E308D7275}" type="slidenum">
              <a:rPr lang="zh-CN" altLang="en-US" smtClean="0"/>
              <a:pPr/>
              <a:t>‹#›</a:t>
            </a:fld>
            <a:endParaRPr lang="zh-CN" altLang="en-US"/>
          </a:p>
        </p:txBody>
      </p:sp>
      <p:pic>
        <p:nvPicPr>
          <p:cNvPr id="24" name="图片 2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22246" y="81513"/>
            <a:ext cx="827423" cy="827423"/>
          </a:xfrm>
          <a:prstGeom prst="rect">
            <a:avLst/>
          </a:prstGeom>
        </p:spPr>
      </p:pic>
      <p:sp>
        <p:nvSpPr>
          <p:cNvPr id="5" name="箭头: V 形 4">
            <a:extLst>
              <a:ext uri="{FF2B5EF4-FFF2-40B4-BE49-F238E27FC236}">
                <a16:creationId xmlns:a16="http://schemas.microsoft.com/office/drawing/2014/main" id="{9942B44E-B985-F96D-0C88-9145BD6967F1}"/>
              </a:ext>
            </a:extLst>
          </p:cNvPr>
          <p:cNvSpPr/>
          <p:nvPr userDrawn="1"/>
        </p:nvSpPr>
        <p:spPr>
          <a:xfrm>
            <a:off x="2002582" y="6147935"/>
            <a:ext cx="2176096" cy="317500"/>
          </a:xfrm>
          <a:prstGeom prst="chevron">
            <a:avLst/>
          </a:prstGeom>
          <a:solidFill>
            <a:srgbClr val="871F20"/>
          </a:solid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800" kern="1200">
                <a:solidFill>
                  <a:schemeClr val="bg1"/>
                </a:solidFill>
                <a:latin typeface="微软雅黑" panose="020B0503020204020204" pitchFamily="34" charset="-122"/>
                <a:ea typeface="微软雅黑" panose="020B0503020204020204" pitchFamily="34" charset="-122"/>
                <a:cs typeface="+mn-cs"/>
              </a:rPr>
              <a:t>数据描述</a:t>
            </a:r>
          </a:p>
        </p:txBody>
      </p:sp>
      <p:sp>
        <p:nvSpPr>
          <p:cNvPr id="6" name="箭头: V 形 5">
            <a:extLst>
              <a:ext uri="{FF2B5EF4-FFF2-40B4-BE49-F238E27FC236}">
                <a16:creationId xmlns:a16="http://schemas.microsoft.com/office/drawing/2014/main" id="{EF96B578-A005-7CF9-1DE1-BBB03A08DE53}"/>
              </a:ext>
            </a:extLst>
          </p:cNvPr>
          <p:cNvSpPr/>
          <p:nvPr userDrawn="1"/>
        </p:nvSpPr>
        <p:spPr>
          <a:xfrm>
            <a:off x="4012234" y="6147935"/>
            <a:ext cx="2176097" cy="317500"/>
          </a:xfrm>
          <a:prstGeom prst="chevron">
            <a:avLst/>
          </a:prstGeom>
          <a:solidFill>
            <a:srgbClr val="871F20"/>
          </a:solid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800" kern="1200">
                <a:solidFill>
                  <a:schemeClr val="bg1"/>
                </a:solidFill>
                <a:latin typeface="微软雅黑" panose="020B0503020204020204" pitchFamily="34" charset="-122"/>
                <a:ea typeface="微软雅黑" panose="020B0503020204020204" pitchFamily="34" charset="-122"/>
                <a:cs typeface="+mn-cs"/>
              </a:rPr>
              <a:t>可视化系统</a:t>
            </a:r>
          </a:p>
        </p:txBody>
      </p:sp>
      <p:sp>
        <p:nvSpPr>
          <p:cNvPr id="7" name="箭头: V 形 6">
            <a:extLst>
              <a:ext uri="{FF2B5EF4-FFF2-40B4-BE49-F238E27FC236}">
                <a16:creationId xmlns:a16="http://schemas.microsoft.com/office/drawing/2014/main" id="{D245E9BC-8008-CDD1-1139-73DFAF1AEC60}"/>
              </a:ext>
            </a:extLst>
          </p:cNvPr>
          <p:cNvSpPr/>
          <p:nvPr userDrawn="1"/>
        </p:nvSpPr>
        <p:spPr>
          <a:xfrm>
            <a:off x="6012641" y="6147935"/>
            <a:ext cx="2176097" cy="317500"/>
          </a:xfrm>
          <a:prstGeom prst="chevron">
            <a:avLst/>
          </a:prstGeom>
          <a:solidFill>
            <a:srgbClr val="871F20"/>
          </a:solid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800" kern="1200">
                <a:solidFill>
                  <a:schemeClr val="bg1"/>
                </a:solidFill>
                <a:latin typeface="微软雅黑" panose="020B0503020204020204" pitchFamily="34" charset="-122"/>
                <a:ea typeface="微软雅黑" panose="020B0503020204020204" pitchFamily="34" charset="-122"/>
                <a:cs typeface="+mn-cs"/>
              </a:rPr>
              <a:t>结论与讨论</a:t>
            </a:r>
          </a:p>
        </p:txBody>
      </p:sp>
      <p:sp>
        <p:nvSpPr>
          <p:cNvPr id="8" name="箭头: V 形 7">
            <a:extLst>
              <a:ext uri="{FF2B5EF4-FFF2-40B4-BE49-F238E27FC236}">
                <a16:creationId xmlns:a16="http://schemas.microsoft.com/office/drawing/2014/main" id="{3ECBA586-5AE1-5E39-2956-69B29D9BB9A2}"/>
              </a:ext>
            </a:extLst>
          </p:cNvPr>
          <p:cNvSpPr/>
          <p:nvPr userDrawn="1"/>
        </p:nvSpPr>
        <p:spPr>
          <a:xfrm>
            <a:off x="8022295" y="6147935"/>
            <a:ext cx="2176097" cy="317500"/>
          </a:xfrm>
          <a:prstGeom prst="chevron">
            <a:avLst/>
          </a:prstGeom>
          <a:solidFill>
            <a:srgbClr val="C00000"/>
          </a:solid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800" kern="1200">
                <a:solidFill>
                  <a:schemeClr val="bg1"/>
                </a:solidFill>
                <a:latin typeface="微软雅黑" panose="020B0503020204020204" pitchFamily="34" charset="-122"/>
                <a:ea typeface="微软雅黑" panose="020B0503020204020204" pitchFamily="34" charset="-122"/>
                <a:cs typeface="+mn-cs"/>
              </a:rPr>
              <a:t>小组分工</a:t>
            </a:r>
          </a:p>
        </p:txBody>
      </p:sp>
    </p:spTree>
    <p:extLst>
      <p:ext uri="{BB962C8B-B14F-4D97-AF65-F5344CB8AC3E}">
        <p14:creationId xmlns:p14="http://schemas.microsoft.com/office/powerpoint/2010/main" val="215665222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结尾页">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srcRect t="20509"/>
          <a:stretch/>
        </p:blipFill>
        <p:spPr>
          <a:xfrm>
            <a:off x="-4899" y="-273"/>
            <a:ext cx="11526974" cy="6480448"/>
          </a:xfrm>
          <a:prstGeom prst="rect">
            <a:avLst/>
          </a:prstGeom>
        </p:spPr>
      </p:pic>
      <p:sp>
        <p:nvSpPr>
          <p:cNvPr id="8" name="文本框 7"/>
          <p:cNvSpPr txBox="1"/>
          <p:nvPr userDrawn="1"/>
        </p:nvSpPr>
        <p:spPr>
          <a:xfrm>
            <a:off x="-4899" y="0"/>
            <a:ext cx="11526974" cy="6480448"/>
          </a:xfrm>
          <a:prstGeom prst="rect">
            <a:avLst/>
          </a:prstGeom>
          <a:solidFill>
            <a:srgbClr val="FFFFFF">
              <a:alpha val="70000"/>
            </a:srgbClr>
          </a:solidFill>
        </p:spPr>
        <p:txBody>
          <a:bodyPr wrap="square" rtlCol="0">
            <a:noAutofit/>
          </a:bodyPr>
          <a:lstStyle/>
          <a:p>
            <a:endParaRPr lang="zh-CN" altLang="en-US"/>
          </a:p>
        </p:txBody>
      </p:sp>
      <p:sp>
        <p:nvSpPr>
          <p:cNvPr id="2" name="TextBox 11">
            <a:extLst>
              <a:ext uri="{FF2B5EF4-FFF2-40B4-BE49-F238E27FC236}">
                <a16:creationId xmlns:a16="http://schemas.microsoft.com/office/drawing/2014/main" id="{24CBA60F-5A08-3AB9-5E2C-00A066BDE1EE}"/>
              </a:ext>
            </a:extLst>
          </p:cNvPr>
          <p:cNvSpPr txBox="1"/>
          <p:nvPr userDrawn="1"/>
        </p:nvSpPr>
        <p:spPr>
          <a:xfrm>
            <a:off x="2073815" y="2159967"/>
            <a:ext cx="7147008" cy="1934979"/>
          </a:xfrm>
          <a:prstGeom prst="rect">
            <a:avLst/>
          </a:prstGeom>
          <a:noFill/>
        </p:spPr>
        <p:txBody>
          <a:bodyPr wrap="none" lIns="109944" tIns="54972" rIns="109944" bIns="54972" rtlCol="0">
            <a:spAutoFit/>
          </a:bodyPr>
          <a:lstStyle>
            <a:defPPr>
              <a:defRPr lang="zh-CN"/>
            </a:defPPr>
            <a:lvl1pPr algn="just">
              <a:defRPr sz="3200" b="1">
                <a:solidFill>
                  <a:srgbClr val="FF6D6D"/>
                </a:solidFill>
                <a:latin typeface="Raleway" panose="020B0003030101060003" pitchFamily="34" charset="0"/>
              </a:defRPr>
            </a:lvl1pPr>
          </a:lstStyle>
          <a:p>
            <a:pPr algn="ctr" defTabSz="1176924"/>
            <a:r>
              <a:rPr lang="zh-CN" altLang="en-US" sz="6000" dirty="0">
                <a:solidFill>
                  <a:srgbClr val="9A0000"/>
                </a:solidFill>
                <a:latin typeface="微软雅黑" panose="020B0503020204020204" pitchFamily="34" charset="-122"/>
                <a:ea typeface="微软雅黑" panose="020B0503020204020204" pitchFamily="34" charset="-122"/>
              </a:rPr>
              <a:t>感谢倾听，敬请指正</a:t>
            </a:r>
            <a:endParaRPr lang="en-US" altLang="zh-CN" sz="6000" dirty="0">
              <a:solidFill>
                <a:srgbClr val="9A0000"/>
              </a:solidFill>
              <a:latin typeface="微软雅黑" panose="020B0503020204020204" pitchFamily="34" charset="-122"/>
              <a:ea typeface="微软雅黑" panose="020B0503020204020204" pitchFamily="34" charset="-122"/>
            </a:endParaRPr>
          </a:p>
          <a:p>
            <a:pPr algn="ctr" defTabSz="1176924"/>
            <a:endParaRPr lang="en-US" altLang="zh-CN" sz="1600" dirty="0">
              <a:solidFill>
                <a:srgbClr val="9A0000"/>
              </a:solidFill>
              <a:latin typeface="微软雅黑" panose="020B0503020204020204" pitchFamily="34" charset="-122"/>
              <a:ea typeface="微软雅黑" panose="020B0503020204020204" pitchFamily="34" charset="-122"/>
            </a:endParaRPr>
          </a:p>
          <a:p>
            <a:pPr algn="ctr" defTabSz="1176924">
              <a:lnSpc>
                <a:spcPct val="150000"/>
              </a:lnSpc>
            </a:pPr>
            <a:r>
              <a:rPr lang="zh-CN" altLang="en-US" sz="1600" dirty="0">
                <a:solidFill>
                  <a:srgbClr val="9A0000"/>
                </a:solidFill>
                <a:latin typeface="微软雅黑" panose="020B0503020204020204" pitchFamily="34" charset="-122"/>
                <a:ea typeface="微软雅黑" panose="020B0503020204020204" pitchFamily="34" charset="-122"/>
              </a:rPr>
              <a:t>题目：</a:t>
            </a:r>
            <a:r>
              <a:rPr lang="en-US" altLang="zh-CN" sz="1600" dirty="0">
                <a:solidFill>
                  <a:srgbClr val="9A0000"/>
                </a:solidFill>
                <a:latin typeface="微软雅黑" panose="020B0503020204020204" pitchFamily="34" charset="-122"/>
                <a:ea typeface="微软雅黑" panose="020B0503020204020204" pitchFamily="34" charset="-122"/>
              </a:rPr>
              <a:t>《</a:t>
            </a:r>
            <a:r>
              <a:rPr lang="zh-CN" altLang="en-US" sz="1600" dirty="0">
                <a:solidFill>
                  <a:srgbClr val="9A0000"/>
                </a:solidFill>
                <a:latin typeface="微软雅黑" panose="020B0503020204020204" pitchFamily="34" charset="-122"/>
                <a:ea typeface="微软雅黑" panose="020B0503020204020204" pitchFamily="34" charset="-122"/>
              </a:rPr>
              <a:t>论文题目</a:t>
            </a:r>
            <a:r>
              <a:rPr lang="en-US" altLang="zh-CN" sz="1600" dirty="0">
                <a:solidFill>
                  <a:srgbClr val="9A0000"/>
                </a:solidFill>
                <a:latin typeface="微软雅黑" panose="020B0503020204020204" pitchFamily="34" charset="-122"/>
                <a:ea typeface="微软雅黑" panose="020B0503020204020204" pitchFamily="34" charset="-122"/>
              </a:rPr>
              <a:t>》    </a:t>
            </a:r>
            <a:r>
              <a:rPr lang="zh-CN" altLang="en-US" sz="1600" dirty="0">
                <a:solidFill>
                  <a:srgbClr val="9A0000"/>
                </a:solidFill>
                <a:latin typeface="微软雅黑" panose="020B0503020204020204" pitchFamily="34" charset="-122"/>
                <a:ea typeface="微软雅黑" panose="020B0503020204020204" pitchFamily="34" charset="-122"/>
              </a:rPr>
              <a:t>汇报人：何航舟</a:t>
            </a:r>
            <a:endParaRPr lang="en-US" altLang="zh-CN" sz="1600" dirty="0">
              <a:solidFill>
                <a:srgbClr val="9A0000"/>
              </a:solidFill>
              <a:latin typeface="微软雅黑" panose="020B0503020204020204" pitchFamily="34" charset="-122"/>
              <a:ea typeface="微软雅黑" panose="020B0503020204020204" pitchFamily="34" charset="-122"/>
            </a:endParaRPr>
          </a:p>
          <a:p>
            <a:pPr algn="ctr" defTabSz="1176924">
              <a:lnSpc>
                <a:spcPct val="150000"/>
              </a:lnSpc>
            </a:pPr>
            <a:r>
              <a:rPr lang="en-US" altLang="zh-CN" sz="1400" dirty="0">
                <a:solidFill>
                  <a:srgbClr val="9A0000"/>
                </a:solidFill>
                <a:latin typeface="微软雅黑" panose="020B0503020204020204" pitchFamily="34" charset="-122"/>
                <a:ea typeface="微软雅黑" panose="020B0503020204020204" pitchFamily="34" charset="-122"/>
              </a:rPr>
              <a:t>zhuang@stu.pku.edu.cn</a:t>
            </a:r>
            <a:endParaRPr lang="zh-CN" altLang="en-US" sz="1400" dirty="0">
              <a:solidFill>
                <a:srgbClr val="9A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1210000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hf hd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目录页">
    <p:spTree>
      <p:nvGrpSpPr>
        <p:cNvPr id="1" name=""/>
        <p:cNvGrpSpPr/>
        <p:nvPr/>
      </p:nvGrpSpPr>
      <p:grpSpPr>
        <a:xfrm>
          <a:off x="0" y="0"/>
          <a:ext cx="0" cy="0"/>
          <a:chOff x="0" y="0"/>
          <a:chExt cx="0" cy="0"/>
        </a:xfrm>
      </p:grpSpPr>
      <p:pic>
        <p:nvPicPr>
          <p:cNvPr id="26" name="图片 25"/>
          <p:cNvPicPr>
            <a:picLocks noChangeAspect="1"/>
          </p:cNvPicPr>
          <p:nvPr userDrawn="1"/>
        </p:nvPicPr>
        <p:blipFill rotWithShape="1">
          <a:blip r:embed="rId2"/>
          <a:srcRect t="20509"/>
          <a:stretch/>
        </p:blipFill>
        <p:spPr>
          <a:xfrm>
            <a:off x="-15955" y="-273"/>
            <a:ext cx="11526974" cy="6480448"/>
          </a:xfrm>
          <a:prstGeom prst="rect">
            <a:avLst/>
          </a:prstGeom>
        </p:spPr>
      </p:pic>
      <p:sp>
        <p:nvSpPr>
          <p:cNvPr id="27" name="文本框 26"/>
          <p:cNvSpPr txBox="1"/>
          <p:nvPr userDrawn="1"/>
        </p:nvSpPr>
        <p:spPr>
          <a:xfrm>
            <a:off x="-22079" y="-545"/>
            <a:ext cx="11526974" cy="6480448"/>
          </a:xfrm>
          <a:prstGeom prst="rect">
            <a:avLst/>
          </a:prstGeom>
          <a:solidFill>
            <a:srgbClr val="FFFFFF">
              <a:alpha val="70000"/>
            </a:srgbClr>
          </a:solidFill>
        </p:spPr>
        <p:txBody>
          <a:bodyPr wrap="square" rtlCol="0">
            <a:noAutofit/>
          </a:bodyPr>
          <a:lstStyle/>
          <a:p>
            <a:endParaRPr lang="zh-CN" altLang="en-US"/>
          </a:p>
        </p:txBody>
      </p:sp>
      <p:pic>
        <p:nvPicPr>
          <p:cNvPr id="22" name="图片 2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22246" y="81513"/>
            <a:ext cx="827423" cy="827423"/>
          </a:xfrm>
          <a:prstGeom prst="rect">
            <a:avLst/>
          </a:prstGeom>
        </p:spPr>
      </p:pic>
      <p:grpSp>
        <p:nvGrpSpPr>
          <p:cNvPr id="9" name="组合 8">
            <a:extLst>
              <a:ext uri="{FF2B5EF4-FFF2-40B4-BE49-F238E27FC236}">
                <a16:creationId xmlns:a16="http://schemas.microsoft.com/office/drawing/2014/main" id="{EDB2ECB1-FC1A-8B56-3844-57F31197BE4E}"/>
              </a:ext>
            </a:extLst>
          </p:cNvPr>
          <p:cNvGrpSpPr/>
          <p:nvPr userDrawn="1"/>
        </p:nvGrpSpPr>
        <p:grpSpPr>
          <a:xfrm>
            <a:off x="2706930" y="4720244"/>
            <a:ext cx="5192498" cy="443226"/>
            <a:chOff x="3181656" y="4475658"/>
            <a:chExt cx="5192498" cy="443226"/>
          </a:xfrm>
        </p:grpSpPr>
        <p:grpSp>
          <p:nvGrpSpPr>
            <p:cNvPr id="10" name="组合 9">
              <a:extLst>
                <a:ext uri="{FF2B5EF4-FFF2-40B4-BE49-F238E27FC236}">
                  <a16:creationId xmlns:a16="http://schemas.microsoft.com/office/drawing/2014/main" id="{437EAC00-236E-E59B-6095-29A3653FDC07}"/>
                </a:ext>
              </a:extLst>
            </p:cNvPr>
            <p:cNvGrpSpPr/>
            <p:nvPr/>
          </p:nvGrpSpPr>
          <p:grpSpPr>
            <a:xfrm>
              <a:off x="3181656" y="4475658"/>
              <a:ext cx="843427" cy="443226"/>
              <a:chOff x="666810" y="2586037"/>
              <a:chExt cx="468000" cy="245937"/>
            </a:xfrm>
          </p:grpSpPr>
          <p:sp>
            <p:nvSpPr>
              <p:cNvPr id="12" name="Freeform 10">
                <a:extLst>
                  <a:ext uri="{FF2B5EF4-FFF2-40B4-BE49-F238E27FC236}">
                    <a16:creationId xmlns:a16="http://schemas.microsoft.com/office/drawing/2014/main" id="{C5593BB9-9E2F-75FD-9299-5C86D474D4C0}"/>
                  </a:ext>
                </a:extLst>
              </p:cNvPr>
              <p:cNvSpPr>
                <a:spLocks/>
              </p:cNvSpPr>
              <p:nvPr/>
            </p:nvSpPr>
            <p:spPr bwMode="auto">
              <a:xfrm>
                <a:off x="666810" y="2621442"/>
                <a:ext cx="468000" cy="190800"/>
              </a:xfrm>
              <a:custGeom>
                <a:avLst/>
                <a:gdLst>
                  <a:gd name="T0" fmla="*/ 3120 w 3800"/>
                  <a:gd name="T1" fmla="*/ 0 h 1532"/>
                  <a:gd name="T2" fmla="*/ 682 w 3800"/>
                  <a:gd name="T3" fmla="*/ 0 h 1532"/>
                  <a:gd name="T4" fmla="*/ 682 w 3800"/>
                  <a:gd name="T5" fmla="*/ 284 h 1532"/>
                  <a:gd name="T6" fmla="*/ 0 w 3800"/>
                  <a:gd name="T7" fmla="*/ 766 h 1532"/>
                  <a:gd name="T8" fmla="*/ 682 w 3800"/>
                  <a:gd name="T9" fmla="*/ 1248 h 1532"/>
                  <a:gd name="T10" fmla="*/ 682 w 3800"/>
                  <a:gd name="T11" fmla="*/ 1532 h 1532"/>
                  <a:gd name="T12" fmla="*/ 3120 w 3800"/>
                  <a:gd name="T13" fmla="*/ 1532 h 1532"/>
                  <a:gd name="T14" fmla="*/ 3120 w 3800"/>
                  <a:gd name="T15" fmla="*/ 1248 h 1532"/>
                  <a:gd name="T16" fmla="*/ 3800 w 3800"/>
                  <a:gd name="T17" fmla="*/ 766 h 1532"/>
                  <a:gd name="T18" fmla="*/ 3120 w 3800"/>
                  <a:gd name="T19" fmla="*/ 284 h 1532"/>
                  <a:gd name="T20" fmla="*/ 3120 w 3800"/>
                  <a:gd name="T21" fmla="*/ 0 h 1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00" h="1532">
                    <a:moveTo>
                      <a:pt x="3120" y="0"/>
                    </a:moveTo>
                    <a:lnTo>
                      <a:pt x="682" y="0"/>
                    </a:lnTo>
                    <a:lnTo>
                      <a:pt x="682" y="284"/>
                    </a:lnTo>
                    <a:lnTo>
                      <a:pt x="0" y="766"/>
                    </a:lnTo>
                    <a:lnTo>
                      <a:pt x="682" y="1248"/>
                    </a:lnTo>
                    <a:lnTo>
                      <a:pt x="682" y="1532"/>
                    </a:lnTo>
                    <a:lnTo>
                      <a:pt x="3120" y="1532"/>
                    </a:lnTo>
                    <a:lnTo>
                      <a:pt x="3120" y="1248"/>
                    </a:lnTo>
                    <a:lnTo>
                      <a:pt x="3800" y="766"/>
                    </a:lnTo>
                    <a:lnTo>
                      <a:pt x="3120" y="284"/>
                    </a:lnTo>
                    <a:lnTo>
                      <a:pt x="3120" y="0"/>
                    </a:lnTo>
                    <a:close/>
                  </a:path>
                </a:pathLst>
              </a:custGeom>
              <a:solidFill>
                <a:srgbClr val="CC141E"/>
              </a:solidFill>
              <a:ln>
                <a:noFill/>
              </a:ln>
            </p:spPr>
            <p:txBody>
              <a:bodyPr vert="horz" wrap="square" lIns="91440" tIns="45720" rIns="91440" bIns="45720" numCol="1" anchor="ctr" anchorCtr="0" compatLnSpc="1">
                <a:prstTxWarp prst="textNoShape">
                  <a:avLst/>
                </a:prstTxWarp>
                <a:noAutofit/>
              </a:bodyPr>
              <a:lstStyle/>
              <a:p>
                <a:pPr algn="ctr"/>
                <a:endParaRPr lang="zh-CN" altLang="en-US" sz="3200" b="1">
                  <a:solidFill>
                    <a:srgbClr val="000000"/>
                  </a:solidFill>
                  <a:latin typeface="等线"/>
                  <a:ea typeface="等线" panose="02010600030101010101" pitchFamily="2" charset="-122"/>
                </a:endParaRPr>
              </a:p>
            </p:txBody>
          </p:sp>
          <p:sp>
            <p:nvSpPr>
              <p:cNvPr id="13" name="文本框 12">
                <a:extLst>
                  <a:ext uri="{FF2B5EF4-FFF2-40B4-BE49-F238E27FC236}">
                    <a16:creationId xmlns:a16="http://schemas.microsoft.com/office/drawing/2014/main" id="{6C86DCF5-3206-551F-0149-9ABA9812B059}"/>
                  </a:ext>
                </a:extLst>
              </p:cNvPr>
              <p:cNvSpPr txBox="1"/>
              <p:nvPr/>
            </p:nvSpPr>
            <p:spPr>
              <a:xfrm>
                <a:off x="794494" y="2586037"/>
                <a:ext cx="212633" cy="245937"/>
              </a:xfrm>
              <a:prstGeom prst="rect">
                <a:avLst/>
              </a:prstGeom>
              <a:noFill/>
            </p:spPr>
            <p:txBody>
              <a:bodyPr wrap="none" rtlCol="0" anchor="ctr">
                <a:noAutofit/>
              </a:bodyPr>
              <a:lstStyle/>
              <a:p>
                <a:pPr algn="ctr"/>
                <a:r>
                  <a:rPr lang="en-US" altLang="zh-CN" b="1" dirty="0">
                    <a:solidFill>
                      <a:srgbClr val="FFFFFF"/>
                    </a:solidFill>
                    <a:latin typeface="微软雅黑" panose="020B0503020204020204" pitchFamily="34" charset="-122"/>
                    <a:ea typeface="微软雅黑" panose="020B0503020204020204" pitchFamily="34" charset="-122"/>
                  </a:rPr>
                  <a:t>4</a:t>
                </a:r>
                <a:endParaRPr lang="zh-CN" altLang="en-US" b="1" dirty="0">
                  <a:solidFill>
                    <a:srgbClr val="FFFFFF"/>
                  </a:solidFill>
                  <a:latin typeface="微软雅黑" panose="020B0503020204020204" pitchFamily="34" charset="-122"/>
                  <a:ea typeface="微软雅黑" panose="020B0503020204020204" pitchFamily="34" charset="-122"/>
                </a:endParaRPr>
              </a:p>
            </p:txBody>
          </p:sp>
        </p:grpSp>
        <p:cxnSp>
          <p:nvCxnSpPr>
            <p:cNvPr id="11" name="直接连接符 10">
              <a:extLst>
                <a:ext uri="{FF2B5EF4-FFF2-40B4-BE49-F238E27FC236}">
                  <a16:creationId xmlns:a16="http://schemas.microsoft.com/office/drawing/2014/main" id="{388CA54A-1772-EBB4-B1E5-036C4DCBDEDF}"/>
                </a:ext>
              </a:extLst>
            </p:cNvPr>
            <p:cNvCxnSpPr>
              <a:stCxn id="12" idx="6"/>
            </p:cNvCxnSpPr>
            <p:nvPr/>
          </p:nvCxnSpPr>
          <p:spPr>
            <a:xfrm>
              <a:off x="3874154" y="4883323"/>
              <a:ext cx="4500000" cy="0"/>
            </a:xfrm>
            <a:prstGeom prst="line">
              <a:avLst/>
            </a:prstGeom>
            <a:noFill/>
            <a:ln w="6350" cap="flat" cmpd="sng" algn="ctr">
              <a:solidFill>
                <a:srgbClr val="C8161E"/>
              </a:solidFill>
              <a:prstDash val="solid"/>
              <a:miter lim="800000"/>
            </a:ln>
            <a:effectLst/>
          </p:spPr>
        </p:cxnSp>
      </p:grpSp>
      <p:grpSp>
        <p:nvGrpSpPr>
          <p:cNvPr id="14" name="组合 13">
            <a:extLst>
              <a:ext uri="{FF2B5EF4-FFF2-40B4-BE49-F238E27FC236}">
                <a16:creationId xmlns:a16="http://schemas.microsoft.com/office/drawing/2014/main" id="{15433109-B1CD-DD8C-A050-CACF76DD530C}"/>
              </a:ext>
            </a:extLst>
          </p:cNvPr>
          <p:cNvGrpSpPr/>
          <p:nvPr userDrawn="1"/>
        </p:nvGrpSpPr>
        <p:grpSpPr>
          <a:xfrm>
            <a:off x="2706930" y="3784956"/>
            <a:ext cx="5192498" cy="443226"/>
            <a:chOff x="3181656" y="4475658"/>
            <a:chExt cx="5192498" cy="443226"/>
          </a:xfrm>
        </p:grpSpPr>
        <p:grpSp>
          <p:nvGrpSpPr>
            <p:cNvPr id="15" name="组合 14">
              <a:extLst>
                <a:ext uri="{FF2B5EF4-FFF2-40B4-BE49-F238E27FC236}">
                  <a16:creationId xmlns:a16="http://schemas.microsoft.com/office/drawing/2014/main" id="{677339FB-3965-A6AF-F84E-8A45B533D0AF}"/>
                </a:ext>
              </a:extLst>
            </p:cNvPr>
            <p:cNvGrpSpPr/>
            <p:nvPr/>
          </p:nvGrpSpPr>
          <p:grpSpPr>
            <a:xfrm>
              <a:off x="3181656" y="4475658"/>
              <a:ext cx="843427" cy="443226"/>
              <a:chOff x="666810" y="2586037"/>
              <a:chExt cx="468000" cy="245937"/>
            </a:xfrm>
          </p:grpSpPr>
          <p:sp>
            <p:nvSpPr>
              <p:cNvPr id="17" name="Freeform 10">
                <a:extLst>
                  <a:ext uri="{FF2B5EF4-FFF2-40B4-BE49-F238E27FC236}">
                    <a16:creationId xmlns:a16="http://schemas.microsoft.com/office/drawing/2014/main" id="{F490516A-CA19-F1AA-AB2F-D3E739290E85}"/>
                  </a:ext>
                </a:extLst>
              </p:cNvPr>
              <p:cNvSpPr>
                <a:spLocks/>
              </p:cNvSpPr>
              <p:nvPr/>
            </p:nvSpPr>
            <p:spPr bwMode="auto">
              <a:xfrm>
                <a:off x="666810" y="2621442"/>
                <a:ext cx="468000" cy="190800"/>
              </a:xfrm>
              <a:custGeom>
                <a:avLst/>
                <a:gdLst>
                  <a:gd name="T0" fmla="*/ 3120 w 3800"/>
                  <a:gd name="T1" fmla="*/ 0 h 1532"/>
                  <a:gd name="T2" fmla="*/ 682 w 3800"/>
                  <a:gd name="T3" fmla="*/ 0 h 1532"/>
                  <a:gd name="T4" fmla="*/ 682 w 3800"/>
                  <a:gd name="T5" fmla="*/ 284 h 1532"/>
                  <a:gd name="T6" fmla="*/ 0 w 3800"/>
                  <a:gd name="T7" fmla="*/ 766 h 1532"/>
                  <a:gd name="T8" fmla="*/ 682 w 3800"/>
                  <a:gd name="T9" fmla="*/ 1248 h 1532"/>
                  <a:gd name="T10" fmla="*/ 682 w 3800"/>
                  <a:gd name="T11" fmla="*/ 1532 h 1532"/>
                  <a:gd name="T12" fmla="*/ 3120 w 3800"/>
                  <a:gd name="T13" fmla="*/ 1532 h 1532"/>
                  <a:gd name="T14" fmla="*/ 3120 w 3800"/>
                  <a:gd name="T15" fmla="*/ 1248 h 1532"/>
                  <a:gd name="T16" fmla="*/ 3800 w 3800"/>
                  <a:gd name="T17" fmla="*/ 766 h 1532"/>
                  <a:gd name="T18" fmla="*/ 3120 w 3800"/>
                  <a:gd name="T19" fmla="*/ 284 h 1532"/>
                  <a:gd name="T20" fmla="*/ 3120 w 3800"/>
                  <a:gd name="T21" fmla="*/ 0 h 1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00" h="1532">
                    <a:moveTo>
                      <a:pt x="3120" y="0"/>
                    </a:moveTo>
                    <a:lnTo>
                      <a:pt x="682" y="0"/>
                    </a:lnTo>
                    <a:lnTo>
                      <a:pt x="682" y="284"/>
                    </a:lnTo>
                    <a:lnTo>
                      <a:pt x="0" y="766"/>
                    </a:lnTo>
                    <a:lnTo>
                      <a:pt x="682" y="1248"/>
                    </a:lnTo>
                    <a:lnTo>
                      <a:pt x="682" y="1532"/>
                    </a:lnTo>
                    <a:lnTo>
                      <a:pt x="3120" y="1532"/>
                    </a:lnTo>
                    <a:lnTo>
                      <a:pt x="3120" y="1248"/>
                    </a:lnTo>
                    <a:lnTo>
                      <a:pt x="3800" y="766"/>
                    </a:lnTo>
                    <a:lnTo>
                      <a:pt x="3120" y="284"/>
                    </a:lnTo>
                    <a:lnTo>
                      <a:pt x="3120" y="0"/>
                    </a:lnTo>
                    <a:close/>
                  </a:path>
                </a:pathLst>
              </a:custGeom>
              <a:solidFill>
                <a:srgbClr val="CC141E"/>
              </a:solidFill>
              <a:ln>
                <a:noFill/>
              </a:ln>
            </p:spPr>
            <p:txBody>
              <a:bodyPr vert="horz" wrap="square" lIns="91440" tIns="45720" rIns="91440" bIns="45720" numCol="1" anchor="ctr" anchorCtr="0" compatLnSpc="1">
                <a:prstTxWarp prst="textNoShape">
                  <a:avLst/>
                </a:prstTxWarp>
                <a:noAutofit/>
              </a:bodyPr>
              <a:lstStyle/>
              <a:p>
                <a:pPr algn="ctr"/>
                <a:endParaRPr lang="zh-CN" altLang="en-US" sz="3200" b="1">
                  <a:solidFill>
                    <a:srgbClr val="000000"/>
                  </a:solidFill>
                  <a:latin typeface="等线"/>
                  <a:ea typeface="等线" panose="02010600030101010101" pitchFamily="2" charset="-122"/>
                </a:endParaRPr>
              </a:p>
            </p:txBody>
          </p:sp>
          <p:sp>
            <p:nvSpPr>
              <p:cNvPr id="18" name="文本框 17">
                <a:extLst>
                  <a:ext uri="{FF2B5EF4-FFF2-40B4-BE49-F238E27FC236}">
                    <a16:creationId xmlns:a16="http://schemas.microsoft.com/office/drawing/2014/main" id="{BAD75CA4-5C48-B99F-4A9D-1C65C7540ED5}"/>
                  </a:ext>
                </a:extLst>
              </p:cNvPr>
              <p:cNvSpPr txBox="1"/>
              <p:nvPr/>
            </p:nvSpPr>
            <p:spPr>
              <a:xfrm>
                <a:off x="794494" y="2586037"/>
                <a:ext cx="212633" cy="245937"/>
              </a:xfrm>
              <a:prstGeom prst="rect">
                <a:avLst/>
              </a:prstGeom>
              <a:noFill/>
            </p:spPr>
            <p:txBody>
              <a:bodyPr wrap="none" rtlCol="0" anchor="ctr">
                <a:noAutofit/>
              </a:bodyPr>
              <a:lstStyle/>
              <a:p>
                <a:pPr algn="ctr"/>
                <a:r>
                  <a:rPr lang="en-US" altLang="zh-CN" b="1" dirty="0">
                    <a:solidFill>
                      <a:srgbClr val="FFFFFF"/>
                    </a:solidFill>
                    <a:latin typeface="微软雅黑" panose="020B0503020204020204" pitchFamily="34" charset="-122"/>
                    <a:ea typeface="微软雅黑" panose="020B0503020204020204" pitchFamily="34" charset="-122"/>
                  </a:rPr>
                  <a:t>3</a:t>
                </a:r>
                <a:endParaRPr lang="zh-CN" altLang="en-US" b="1" dirty="0">
                  <a:solidFill>
                    <a:srgbClr val="FFFFFF"/>
                  </a:solidFill>
                  <a:latin typeface="微软雅黑" panose="020B0503020204020204" pitchFamily="34" charset="-122"/>
                  <a:ea typeface="微软雅黑" panose="020B0503020204020204" pitchFamily="34" charset="-122"/>
                </a:endParaRPr>
              </a:p>
            </p:txBody>
          </p:sp>
        </p:grpSp>
        <p:cxnSp>
          <p:nvCxnSpPr>
            <p:cNvPr id="16" name="直接连接符 15">
              <a:extLst>
                <a:ext uri="{FF2B5EF4-FFF2-40B4-BE49-F238E27FC236}">
                  <a16:creationId xmlns:a16="http://schemas.microsoft.com/office/drawing/2014/main" id="{C877D623-D7AA-0874-20AE-F9A977CAD35E}"/>
                </a:ext>
              </a:extLst>
            </p:cNvPr>
            <p:cNvCxnSpPr>
              <a:stCxn id="17" idx="6"/>
            </p:cNvCxnSpPr>
            <p:nvPr/>
          </p:nvCxnSpPr>
          <p:spPr>
            <a:xfrm>
              <a:off x="3874154" y="4883323"/>
              <a:ext cx="4500000" cy="0"/>
            </a:xfrm>
            <a:prstGeom prst="line">
              <a:avLst/>
            </a:prstGeom>
            <a:noFill/>
            <a:ln w="6350" cap="flat" cmpd="sng" algn="ctr">
              <a:solidFill>
                <a:srgbClr val="C8161E"/>
              </a:solidFill>
              <a:prstDash val="solid"/>
              <a:miter lim="800000"/>
            </a:ln>
            <a:effectLst/>
          </p:spPr>
        </p:cxnSp>
      </p:grpSp>
      <p:grpSp>
        <p:nvGrpSpPr>
          <p:cNvPr id="19" name="组合 18">
            <a:extLst>
              <a:ext uri="{FF2B5EF4-FFF2-40B4-BE49-F238E27FC236}">
                <a16:creationId xmlns:a16="http://schemas.microsoft.com/office/drawing/2014/main" id="{EBD1CF07-B23F-2101-CC06-A488F497E8BD}"/>
              </a:ext>
            </a:extLst>
          </p:cNvPr>
          <p:cNvGrpSpPr/>
          <p:nvPr userDrawn="1"/>
        </p:nvGrpSpPr>
        <p:grpSpPr>
          <a:xfrm>
            <a:off x="2706930" y="2864894"/>
            <a:ext cx="5192498" cy="443226"/>
            <a:chOff x="3181656" y="4475658"/>
            <a:chExt cx="5192498" cy="443226"/>
          </a:xfrm>
        </p:grpSpPr>
        <p:grpSp>
          <p:nvGrpSpPr>
            <p:cNvPr id="20" name="组合 19">
              <a:extLst>
                <a:ext uri="{FF2B5EF4-FFF2-40B4-BE49-F238E27FC236}">
                  <a16:creationId xmlns:a16="http://schemas.microsoft.com/office/drawing/2014/main" id="{F7C0AD51-7754-27B8-CEDA-36DCBFE7B39A}"/>
                </a:ext>
              </a:extLst>
            </p:cNvPr>
            <p:cNvGrpSpPr/>
            <p:nvPr/>
          </p:nvGrpSpPr>
          <p:grpSpPr>
            <a:xfrm>
              <a:off x="3181656" y="4475658"/>
              <a:ext cx="843427" cy="443226"/>
              <a:chOff x="666810" y="2586037"/>
              <a:chExt cx="468000" cy="245937"/>
            </a:xfrm>
          </p:grpSpPr>
          <p:sp>
            <p:nvSpPr>
              <p:cNvPr id="23" name="Freeform 10">
                <a:extLst>
                  <a:ext uri="{FF2B5EF4-FFF2-40B4-BE49-F238E27FC236}">
                    <a16:creationId xmlns:a16="http://schemas.microsoft.com/office/drawing/2014/main" id="{1EE4D401-0140-7A9F-101E-6CFE9279F707}"/>
                  </a:ext>
                </a:extLst>
              </p:cNvPr>
              <p:cNvSpPr>
                <a:spLocks/>
              </p:cNvSpPr>
              <p:nvPr/>
            </p:nvSpPr>
            <p:spPr bwMode="auto">
              <a:xfrm>
                <a:off x="666810" y="2621442"/>
                <a:ext cx="468000" cy="190800"/>
              </a:xfrm>
              <a:custGeom>
                <a:avLst/>
                <a:gdLst>
                  <a:gd name="T0" fmla="*/ 3120 w 3800"/>
                  <a:gd name="T1" fmla="*/ 0 h 1532"/>
                  <a:gd name="T2" fmla="*/ 682 w 3800"/>
                  <a:gd name="T3" fmla="*/ 0 h 1532"/>
                  <a:gd name="T4" fmla="*/ 682 w 3800"/>
                  <a:gd name="T5" fmla="*/ 284 h 1532"/>
                  <a:gd name="T6" fmla="*/ 0 w 3800"/>
                  <a:gd name="T7" fmla="*/ 766 h 1532"/>
                  <a:gd name="T8" fmla="*/ 682 w 3800"/>
                  <a:gd name="T9" fmla="*/ 1248 h 1532"/>
                  <a:gd name="T10" fmla="*/ 682 w 3800"/>
                  <a:gd name="T11" fmla="*/ 1532 h 1532"/>
                  <a:gd name="T12" fmla="*/ 3120 w 3800"/>
                  <a:gd name="T13" fmla="*/ 1532 h 1532"/>
                  <a:gd name="T14" fmla="*/ 3120 w 3800"/>
                  <a:gd name="T15" fmla="*/ 1248 h 1532"/>
                  <a:gd name="T16" fmla="*/ 3800 w 3800"/>
                  <a:gd name="T17" fmla="*/ 766 h 1532"/>
                  <a:gd name="T18" fmla="*/ 3120 w 3800"/>
                  <a:gd name="T19" fmla="*/ 284 h 1532"/>
                  <a:gd name="T20" fmla="*/ 3120 w 3800"/>
                  <a:gd name="T21" fmla="*/ 0 h 1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00" h="1532">
                    <a:moveTo>
                      <a:pt x="3120" y="0"/>
                    </a:moveTo>
                    <a:lnTo>
                      <a:pt x="682" y="0"/>
                    </a:lnTo>
                    <a:lnTo>
                      <a:pt x="682" y="284"/>
                    </a:lnTo>
                    <a:lnTo>
                      <a:pt x="0" y="766"/>
                    </a:lnTo>
                    <a:lnTo>
                      <a:pt x="682" y="1248"/>
                    </a:lnTo>
                    <a:lnTo>
                      <a:pt x="682" y="1532"/>
                    </a:lnTo>
                    <a:lnTo>
                      <a:pt x="3120" y="1532"/>
                    </a:lnTo>
                    <a:lnTo>
                      <a:pt x="3120" y="1248"/>
                    </a:lnTo>
                    <a:lnTo>
                      <a:pt x="3800" y="766"/>
                    </a:lnTo>
                    <a:lnTo>
                      <a:pt x="3120" y="284"/>
                    </a:lnTo>
                    <a:lnTo>
                      <a:pt x="3120" y="0"/>
                    </a:lnTo>
                    <a:close/>
                  </a:path>
                </a:pathLst>
              </a:custGeom>
              <a:solidFill>
                <a:srgbClr val="CC141E"/>
              </a:solidFill>
              <a:ln>
                <a:noFill/>
              </a:ln>
            </p:spPr>
            <p:txBody>
              <a:bodyPr vert="horz" wrap="square" lIns="91440" tIns="45720" rIns="91440" bIns="45720" numCol="1" anchor="ctr" anchorCtr="0" compatLnSpc="1">
                <a:prstTxWarp prst="textNoShape">
                  <a:avLst/>
                </a:prstTxWarp>
                <a:noAutofit/>
              </a:bodyPr>
              <a:lstStyle/>
              <a:p>
                <a:pPr algn="ctr"/>
                <a:endParaRPr lang="zh-CN" altLang="en-US" sz="3200" b="1">
                  <a:solidFill>
                    <a:srgbClr val="000000"/>
                  </a:solidFill>
                  <a:latin typeface="等线"/>
                  <a:ea typeface="等线" panose="02010600030101010101" pitchFamily="2" charset="-122"/>
                </a:endParaRPr>
              </a:p>
            </p:txBody>
          </p:sp>
          <p:sp>
            <p:nvSpPr>
              <p:cNvPr id="24" name="文本框 23">
                <a:extLst>
                  <a:ext uri="{FF2B5EF4-FFF2-40B4-BE49-F238E27FC236}">
                    <a16:creationId xmlns:a16="http://schemas.microsoft.com/office/drawing/2014/main" id="{02C80DE3-41B3-31FC-DEBF-5BAC72FECD89}"/>
                  </a:ext>
                </a:extLst>
              </p:cNvPr>
              <p:cNvSpPr txBox="1"/>
              <p:nvPr/>
            </p:nvSpPr>
            <p:spPr>
              <a:xfrm>
                <a:off x="794494" y="2586037"/>
                <a:ext cx="212633" cy="245937"/>
              </a:xfrm>
              <a:prstGeom prst="rect">
                <a:avLst/>
              </a:prstGeom>
              <a:noFill/>
            </p:spPr>
            <p:txBody>
              <a:bodyPr wrap="none" rtlCol="0" anchor="ctr">
                <a:noAutofit/>
              </a:bodyPr>
              <a:lstStyle/>
              <a:p>
                <a:pPr algn="ctr"/>
                <a:r>
                  <a:rPr lang="en-US" altLang="zh-CN" b="1" dirty="0">
                    <a:solidFill>
                      <a:srgbClr val="FFFFFF"/>
                    </a:solidFill>
                    <a:latin typeface="微软雅黑" panose="020B0503020204020204" pitchFamily="34" charset="-122"/>
                    <a:ea typeface="微软雅黑" panose="020B0503020204020204" pitchFamily="34" charset="-122"/>
                  </a:rPr>
                  <a:t>2</a:t>
                </a:r>
                <a:endParaRPr lang="zh-CN" altLang="en-US" b="1" dirty="0">
                  <a:solidFill>
                    <a:srgbClr val="FFFFFF"/>
                  </a:solidFill>
                  <a:latin typeface="微软雅黑" panose="020B0503020204020204" pitchFamily="34" charset="-122"/>
                  <a:ea typeface="微软雅黑" panose="020B0503020204020204" pitchFamily="34" charset="-122"/>
                </a:endParaRPr>
              </a:p>
            </p:txBody>
          </p:sp>
        </p:grpSp>
        <p:cxnSp>
          <p:nvCxnSpPr>
            <p:cNvPr id="21" name="直接连接符 20">
              <a:extLst>
                <a:ext uri="{FF2B5EF4-FFF2-40B4-BE49-F238E27FC236}">
                  <a16:creationId xmlns:a16="http://schemas.microsoft.com/office/drawing/2014/main" id="{EDAC05CD-9080-5D71-AA40-5AFED869BC14}"/>
                </a:ext>
              </a:extLst>
            </p:cNvPr>
            <p:cNvCxnSpPr>
              <a:stCxn id="23" idx="6"/>
            </p:cNvCxnSpPr>
            <p:nvPr/>
          </p:nvCxnSpPr>
          <p:spPr>
            <a:xfrm>
              <a:off x="3874154" y="4883323"/>
              <a:ext cx="4500000" cy="0"/>
            </a:xfrm>
            <a:prstGeom prst="line">
              <a:avLst/>
            </a:prstGeom>
            <a:noFill/>
            <a:ln w="6350" cap="flat" cmpd="sng" algn="ctr">
              <a:solidFill>
                <a:srgbClr val="C8161E"/>
              </a:solidFill>
              <a:prstDash val="solid"/>
              <a:miter lim="800000"/>
            </a:ln>
            <a:effectLst/>
          </p:spPr>
        </p:cxnSp>
      </p:grpSp>
      <p:grpSp>
        <p:nvGrpSpPr>
          <p:cNvPr id="28" name="组合 27">
            <a:extLst>
              <a:ext uri="{FF2B5EF4-FFF2-40B4-BE49-F238E27FC236}">
                <a16:creationId xmlns:a16="http://schemas.microsoft.com/office/drawing/2014/main" id="{6466A959-7A3B-F290-C6C4-4082D7781F7D}"/>
              </a:ext>
            </a:extLst>
          </p:cNvPr>
          <p:cNvGrpSpPr/>
          <p:nvPr userDrawn="1"/>
        </p:nvGrpSpPr>
        <p:grpSpPr>
          <a:xfrm>
            <a:off x="2706930" y="1952962"/>
            <a:ext cx="5192498" cy="443226"/>
            <a:chOff x="3181656" y="4475658"/>
            <a:chExt cx="5192498" cy="443226"/>
          </a:xfrm>
        </p:grpSpPr>
        <p:grpSp>
          <p:nvGrpSpPr>
            <p:cNvPr id="29" name="组合 28">
              <a:extLst>
                <a:ext uri="{FF2B5EF4-FFF2-40B4-BE49-F238E27FC236}">
                  <a16:creationId xmlns:a16="http://schemas.microsoft.com/office/drawing/2014/main" id="{EEA67001-4966-19DF-63BB-0E33919002A5}"/>
                </a:ext>
              </a:extLst>
            </p:cNvPr>
            <p:cNvGrpSpPr/>
            <p:nvPr/>
          </p:nvGrpSpPr>
          <p:grpSpPr>
            <a:xfrm>
              <a:off x="3181656" y="4475658"/>
              <a:ext cx="843427" cy="443226"/>
              <a:chOff x="666810" y="2586037"/>
              <a:chExt cx="468000" cy="245937"/>
            </a:xfrm>
          </p:grpSpPr>
          <p:sp>
            <p:nvSpPr>
              <p:cNvPr id="31" name="Freeform 10">
                <a:extLst>
                  <a:ext uri="{FF2B5EF4-FFF2-40B4-BE49-F238E27FC236}">
                    <a16:creationId xmlns:a16="http://schemas.microsoft.com/office/drawing/2014/main" id="{3F3FDF1A-9666-86AC-18C5-20D431762871}"/>
                  </a:ext>
                </a:extLst>
              </p:cNvPr>
              <p:cNvSpPr>
                <a:spLocks/>
              </p:cNvSpPr>
              <p:nvPr/>
            </p:nvSpPr>
            <p:spPr bwMode="auto">
              <a:xfrm>
                <a:off x="666810" y="2621442"/>
                <a:ext cx="468000" cy="190800"/>
              </a:xfrm>
              <a:custGeom>
                <a:avLst/>
                <a:gdLst>
                  <a:gd name="T0" fmla="*/ 3120 w 3800"/>
                  <a:gd name="T1" fmla="*/ 0 h 1532"/>
                  <a:gd name="T2" fmla="*/ 682 w 3800"/>
                  <a:gd name="T3" fmla="*/ 0 h 1532"/>
                  <a:gd name="T4" fmla="*/ 682 w 3800"/>
                  <a:gd name="T5" fmla="*/ 284 h 1532"/>
                  <a:gd name="T6" fmla="*/ 0 w 3800"/>
                  <a:gd name="T7" fmla="*/ 766 h 1532"/>
                  <a:gd name="T8" fmla="*/ 682 w 3800"/>
                  <a:gd name="T9" fmla="*/ 1248 h 1532"/>
                  <a:gd name="T10" fmla="*/ 682 w 3800"/>
                  <a:gd name="T11" fmla="*/ 1532 h 1532"/>
                  <a:gd name="T12" fmla="*/ 3120 w 3800"/>
                  <a:gd name="T13" fmla="*/ 1532 h 1532"/>
                  <a:gd name="T14" fmla="*/ 3120 w 3800"/>
                  <a:gd name="T15" fmla="*/ 1248 h 1532"/>
                  <a:gd name="T16" fmla="*/ 3800 w 3800"/>
                  <a:gd name="T17" fmla="*/ 766 h 1532"/>
                  <a:gd name="T18" fmla="*/ 3120 w 3800"/>
                  <a:gd name="T19" fmla="*/ 284 h 1532"/>
                  <a:gd name="T20" fmla="*/ 3120 w 3800"/>
                  <a:gd name="T21" fmla="*/ 0 h 1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00" h="1532">
                    <a:moveTo>
                      <a:pt x="3120" y="0"/>
                    </a:moveTo>
                    <a:lnTo>
                      <a:pt x="682" y="0"/>
                    </a:lnTo>
                    <a:lnTo>
                      <a:pt x="682" y="284"/>
                    </a:lnTo>
                    <a:lnTo>
                      <a:pt x="0" y="766"/>
                    </a:lnTo>
                    <a:lnTo>
                      <a:pt x="682" y="1248"/>
                    </a:lnTo>
                    <a:lnTo>
                      <a:pt x="682" y="1532"/>
                    </a:lnTo>
                    <a:lnTo>
                      <a:pt x="3120" y="1532"/>
                    </a:lnTo>
                    <a:lnTo>
                      <a:pt x="3120" y="1248"/>
                    </a:lnTo>
                    <a:lnTo>
                      <a:pt x="3800" y="766"/>
                    </a:lnTo>
                    <a:lnTo>
                      <a:pt x="3120" y="284"/>
                    </a:lnTo>
                    <a:lnTo>
                      <a:pt x="3120" y="0"/>
                    </a:lnTo>
                    <a:close/>
                  </a:path>
                </a:pathLst>
              </a:custGeom>
              <a:solidFill>
                <a:srgbClr val="CC141E"/>
              </a:solidFill>
              <a:ln>
                <a:noFill/>
              </a:ln>
            </p:spPr>
            <p:txBody>
              <a:bodyPr vert="horz" wrap="square" lIns="91440" tIns="45720" rIns="91440" bIns="45720" numCol="1" anchor="ctr" anchorCtr="0" compatLnSpc="1">
                <a:prstTxWarp prst="textNoShape">
                  <a:avLst/>
                </a:prstTxWarp>
                <a:noAutofit/>
              </a:bodyPr>
              <a:lstStyle/>
              <a:p>
                <a:pPr algn="ctr"/>
                <a:endParaRPr lang="zh-CN" altLang="en-US" sz="3200" b="1">
                  <a:solidFill>
                    <a:srgbClr val="000000"/>
                  </a:solidFill>
                  <a:latin typeface="等线"/>
                  <a:ea typeface="等线" panose="02010600030101010101" pitchFamily="2" charset="-122"/>
                </a:endParaRPr>
              </a:p>
            </p:txBody>
          </p:sp>
          <p:sp>
            <p:nvSpPr>
              <p:cNvPr id="32" name="文本框 31">
                <a:extLst>
                  <a:ext uri="{FF2B5EF4-FFF2-40B4-BE49-F238E27FC236}">
                    <a16:creationId xmlns:a16="http://schemas.microsoft.com/office/drawing/2014/main" id="{6141E8E6-1309-8A34-F299-8F21B0AB853A}"/>
                  </a:ext>
                </a:extLst>
              </p:cNvPr>
              <p:cNvSpPr txBox="1"/>
              <p:nvPr/>
            </p:nvSpPr>
            <p:spPr>
              <a:xfrm>
                <a:off x="794494" y="2586037"/>
                <a:ext cx="212633" cy="245937"/>
              </a:xfrm>
              <a:prstGeom prst="rect">
                <a:avLst/>
              </a:prstGeom>
              <a:noFill/>
            </p:spPr>
            <p:txBody>
              <a:bodyPr wrap="none" rtlCol="0" anchor="ctr">
                <a:noAutofit/>
              </a:bodyPr>
              <a:lstStyle/>
              <a:p>
                <a:pPr algn="ctr"/>
                <a:r>
                  <a:rPr lang="en-US" altLang="zh-CN" b="1" dirty="0">
                    <a:solidFill>
                      <a:srgbClr val="FFFFFF"/>
                    </a:solidFill>
                    <a:latin typeface="微软雅黑" panose="020B0503020204020204" pitchFamily="34" charset="-122"/>
                    <a:ea typeface="微软雅黑" panose="020B0503020204020204" pitchFamily="34" charset="-122"/>
                  </a:rPr>
                  <a:t>1</a:t>
                </a:r>
                <a:endParaRPr lang="zh-CN" altLang="en-US" b="1">
                  <a:solidFill>
                    <a:srgbClr val="FFFFFF"/>
                  </a:solidFill>
                  <a:latin typeface="微软雅黑" panose="020B0503020204020204" pitchFamily="34" charset="-122"/>
                  <a:ea typeface="微软雅黑" panose="020B0503020204020204" pitchFamily="34" charset="-122"/>
                </a:endParaRPr>
              </a:p>
            </p:txBody>
          </p:sp>
        </p:grpSp>
        <p:cxnSp>
          <p:nvCxnSpPr>
            <p:cNvPr id="30" name="直接连接符 29">
              <a:extLst>
                <a:ext uri="{FF2B5EF4-FFF2-40B4-BE49-F238E27FC236}">
                  <a16:creationId xmlns:a16="http://schemas.microsoft.com/office/drawing/2014/main" id="{61C5C29E-2968-7B36-D2FC-F9E61E4A289E}"/>
                </a:ext>
              </a:extLst>
            </p:cNvPr>
            <p:cNvCxnSpPr>
              <a:stCxn id="31" idx="6"/>
            </p:cNvCxnSpPr>
            <p:nvPr/>
          </p:nvCxnSpPr>
          <p:spPr>
            <a:xfrm>
              <a:off x="3874154" y="4883323"/>
              <a:ext cx="4500000" cy="0"/>
            </a:xfrm>
            <a:prstGeom prst="line">
              <a:avLst/>
            </a:prstGeom>
            <a:noFill/>
            <a:ln w="6350" cap="flat" cmpd="sng" algn="ctr">
              <a:solidFill>
                <a:srgbClr val="C8161E"/>
              </a:solidFill>
              <a:prstDash val="solid"/>
              <a:miter lim="800000"/>
            </a:ln>
            <a:effectLst/>
          </p:spPr>
        </p:cxnSp>
      </p:grpSp>
      <p:sp>
        <p:nvSpPr>
          <p:cNvPr id="38" name="文本框 37">
            <a:extLst>
              <a:ext uri="{FF2B5EF4-FFF2-40B4-BE49-F238E27FC236}">
                <a16:creationId xmlns:a16="http://schemas.microsoft.com/office/drawing/2014/main" id="{92354C06-446C-FF41-0A40-0EE04F6E7674}"/>
              </a:ext>
            </a:extLst>
          </p:cNvPr>
          <p:cNvSpPr txBox="1"/>
          <p:nvPr userDrawn="1"/>
        </p:nvSpPr>
        <p:spPr>
          <a:xfrm>
            <a:off x="4492701" y="1889609"/>
            <a:ext cx="1620957" cy="523220"/>
          </a:xfrm>
          <a:prstGeom prst="rect">
            <a:avLst/>
          </a:prstGeom>
          <a:noFill/>
        </p:spPr>
        <p:txBody>
          <a:bodyPr wrap="none" rtlCol="0">
            <a:spAutoFit/>
          </a:bodyPr>
          <a:lstStyle/>
          <a:p>
            <a:r>
              <a:rPr lang="zh-CN" altLang="en-US" sz="2800" b="1" dirty="0">
                <a:latin typeface="微软雅黑" panose="020B0503020204020204" pitchFamily="34" charset="-122"/>
                <a:ea typeface="微软雅黑" panose="020B0503020204020204" pitchFamily="34" charset="-122"/>
              </a:rPr>
              <a:t>研究背景</a:t>
            </a:r>
          </a:p>
        </p:txBody>
      </p:sp>
      <p:sp>
        <p:nvSpPr>
          <p:cNvPr id="40" name="文本框 39">
            <a:extLst>
              <a:ext uri="{FF2B5EF4-FFF2-40B4-BE49-F238E27FC236}">
                <a16:creationId xmlns:a16="http://schemas.microsoft.com/office/drawing/2014/main" id="{2F9D8FE5-29EE-7EF7-9121-FA486EBEA52E}"/>
              </a:ext>
            </a:extLst>
          </p:cNvPr>
          <p:cNvSpPr txBox="1"/>
          <p:nvPr userDrawn="1"/>
        </p:nvSpPr>
        <p:spPr>
          <a:xfrm>
            <a:off x="4492701" y="2824897"/>
            <a:ext cx="1620957" cy="523220"/>
          </a:xfrm>
          <a:prstGeom prst="rect">
            <a:avLst/>
          </a:prstGeom>
          <a:noFill/>
        </p:spPr>
        <p:txBody>
          <a:bodyPr wrap="none" rtlCol="0">
            <a:spAutoFit/>
          </a:bodyPr>
          <a:lstStyle/>
          <a:p>
            <a:r>
              <a:rPr lang="zh-CN" altLang="en-US" sz="2800" b="1">
                <a:latin typeface="微软雅黑" panose="020B0503020204020204" pitchFamily="34" charset="-122"/>
                <a:ea typeface="微软雅黑" panose="020B0503020204020204" pitchFamily="34" charset="-122"/>
              </a:rPr>
              <a:t>研究方法</a:t>
            </a:r>
          </a:p>
        </p:txBody>
      </p:sp>
      <p:sp>
        <p:nvSpPr>
          <p:cNvPr id="41" name="文本框 40">
            <a:extLst>
              <a:ext uri="{FF2B5EF4-FFF2-40B4-BE49-F238E27FC236}">
                <a16:creationId xmlns:a16="http://schemas.microsoft.com/office/drawing/2014/main" id="{498F2610-F995-EE04-8FB2-F5C8CE9B95C5}"/>
              </a:ext>
            </a:extLst>
          </p:cNvPr>
          <p:cNvSpPr txBox="1"/>
          <p:nvPr userDrawn="1"/>
        </p:nvSpPr>
        <p:spPr>
          <a:xfrm>
            <a:off x="4492701" y="3744959"/>
            <a:ext cx="1620957" cy="523220"/>
          </a:xfrm>
          <a:prstGeom prst="rect">
            <a:avLst/>
          </a:prstGeom>
          <a:noFill/>
        </p:spPr>
        <p:txBody>
          <a:bodyPr wrap="none" rtlCol="0">
            <a:spAutoFit/>
          </a:bodyPr>
          <a:lstStyle/>
          <a:p>
            <a:r>
              <a:rPr lang="zh-CN" altLang="en-US" sz="2800" b="1">
                <a:latin typeface="微软雅黑" panose="020B0503020204020204" pitchFamily="34" charset="-122"/>
                <a:ea typeface="微软雅黑" panose="020B0503020204020204" pitchFamily="34" charset="-122"/>
              </a:rPr>
              <a:t>实验结果</a:t>
            </a:r>
          </a:p>
        </p:txBody>
      </p:sp>
      <p:sp>
        <p:nvSpPr>
          <p:cNvPr id="42" name="文本框 41">
            <a:extLst>
              <a:ext uri="{FF2B5EF4-FFF2-40B4-BE49-F238E27FC236}">
                <a16:creationId xmlns:a16="http://schemas.microsoft.com/office/drawing/2014/main" id="{5DEB0D30-542E-3CD6-4712-3DF81AB12E1C}"/>
              </a:ext>
            </a:extLst>
          </p:cNvPr>
          <p:cNvSpPr txBox="1"/>
          <p:nvPr userDrawn="1"/>
        </p:nvSpPr>
        <p:spPr>
          <a:xfrm>
            <a:off x="4313165" y="4680247"/>
            <a:ext cx="1980029" cy="523220"/>
          </a:xfrm>
          <a:prstGeom prst="rect">
            <a:avLst/>
          </a:prstGeom>
          <a:noFill/>
        </p:spPr>
        <p:txBody>
          <a:bodyPr wrap="none" rtlCol="0">
            <a:spAutoFit/>
          </a:bodyPr>
          <a:lstStyle/>
          <a:p>
            <a:r>
              <a:rPr lang="zh-CN" altLang="en-US" sz="2800" b="1">
                <a:latin typeface="微软雅黑" panose="020B0503020204020204" pitchFamily="34" charset="-122"/>
                <a:ea typeface="微软雅黑" panose="020B0503020204020204" pitchFamily="34" charset="-122"/>
              </a:rPr>
              <a:t>结论与讨论</a:t>
            </a:r>
          </a:p>
        </p:txBody>
      </p:sp>
    </p:spTree>
    <p:extLst>
      <p:ext uri="{BB962C8B-B14F-4D97-AF65-F5344CB8AC3E}">
        <p14:creationId xmlns:p14="http://schemas.microsoft.com/office/powerpoint/2010/main" val="16935928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学术报告-基础页">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22" name="标题 21"/>
          <p:cNvSpPr>
            <a:spLocks noGrp="1"/>
          </p:cNvSpPr>
          <p:nvPr>
            <p:ph type="title"/>
          </p:nvPr>
        </p:nvSpPr>
        <p:spPr>
          <a:xfrm>
            <a:off x="145162" y="71735"/>
            <a:ext cx="10369868" cy="868993"/>
          </a:xfrm>
        </p:spPr>
        <p:txBody>
          <a:bodyPr>
            <a:normAutofit/>
          </a:bodyPr>
          <a:lstStyle>
            <a:lvl1pPr algn="l">
              <a:defRPr sz="3200" b="1">
                <a:solidFill>
                  <a:srgbClr val="9A0000"/>
                </a:solidFill>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2" name="矩形 1"/>
          <p:cNvSpPr/>
          <p:nvPr userDrawn="1"/>
        </p:nvSpPr>
        <p:spPr>
          <a:xfrm>
            <a:off x="-4" y="860973"/>
            <a:ext cx="10581709" cy="45719"/>
          </a:xfrm>
          <a:prstGeom prst="rect">
            <a:avLst/>
          </a:prstGeom>
          <a:solidFill>
            <a:srgbClr val="9A0000"/>
          </a:solidFill>
          <a:ln>
            <a:solidFill>
              <a:srgbClr val="871F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灯片编号占位符 5"/>
          <p:cNvSpPr>
            <a:spLocks noGrp="1"/>
          </p:cNvSpPr>
          <p:nvPr>
            <p:ph type="sldNum" sz="quarter" idx="12"/>
          </p:nvPr>
        </p:nvSpPr>
        <p:spPr>
          <a:xfrm>
            <a:off x="9505453" y="6150179"/>
            <a:ext cx="1728192" cy="330268"/>
          </a:xfrm>
          <a:prstGeom prst="rect">
            <a:avLst/>
          </a:prstGeom>
        </p:spPr>
        <p:txBody>
          <a:bodyPr/>
          <a:lstStyle>
            <a:lvl1pPr algn="r">
              <a:defRPr sz="1200" b="1">
                <a:latin typeface="微软雅黑" panose="020B0503020204020204" pitchFamily="34" charset="-122"/>
                <a:ea typeface="微软雅黑" panose="020B0503020204020204" pitchFamily="34" charset="-122"/>
              </a:defRPr>
            </a:lvl1pPr>
          </a:lstStyle>
          <a:p>
            <a:fld id="{F109C2AD-CA39-43E2-BBEF-768E308D7275}" type="slidenum">
              <a:rPr lang="zh-CN" altLang="en-US" smtClean="0"/>
              <a:pPr/>
              <a:t>‹#›</a:t>
            </a:fld>
            <a:endParaRPr lang="zh-CN" altLang="en-US"/>
          </a:p>
        </p:txBody>
      </p:sp>
      <p:pic>
        <p:nvPicPr>
          <p:cNvPr id="24" name="图片 2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22246" y="81513"/>
            <a:ext cx="827423" cy="827423"/>
          </a:xfrm>
          <a:prstGeom prst="rect">
            <a:avLst/>
          </a:prstGeom>
        </p:spPr>
      </p:pic>
      <p:sp>
        <p:nvSpPr>
          <p:cNvPr id="4" name="箭头: 五边形 3">
            <a:extLst>
              <a:ext uri="{FF2B5EF4-FFF2-40B4-BE49-F238E27FC236}">
                <a16:creationId xmlns:a16="http://schemas.microsoft.com/office/drawing/2014/main" id="{E85AE53C-AA48-F5E7-093E-D0543C1B457D}"/>
              </a:ext>
            </a:extLst>
          </p:cNvPr>
          <p:cNvSpPr/>
          <p:nvPr userDrawn="1"/>
        </p:nvSpPr>
        <p:spPr>
          <a:xfrm>
            <a:off x="-2448" y="6147935"/>
            <a:ext cx="2176096" cy="317500"/>
          </a:xfrm>
          <a:prstGeom prst="homePlate">
            <a:avLst/>
          </a:prstGeom>
          <a:solidFill>
            <a:srgbClr val="871F20"/>
          </a:solid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bg1"/>
                </a:solidFill>
                <a:latin typeface="微软雅黑" panose="020B0503020204020204" pitchFamily="34" charset="-122"/>
                <a:ea typeface="微软雅黑" panose="020B0503020204020204" pitchFamily="34" charset="-122"/>
              </a:rPr>
              <a:t>研究背景</a:t>
            </a:r>
          </a:p>
        </p:txBody>
      </p:sp>
      <p:sp>
        <p:nvSpPr>
          <p:cNvPr id="5" name="箭头: V 形 4">
            <a:extLst>
              <a:ext uri="{FF2B5EF4-FFF2-40B4-BE49-F238E27FC236}">
                <a16:creationId xmlns:a16="http://schemas.microsoft.com/office/drawing/2014/main" id="{9942B44E-B985-F96D-0C88-9145BD6967F1}"/>
              </a:ext>
            </a:extLst>
          </p:cNvPr>
          <p:cNvSpPr/>
          <p:nvPr userDrawn="1"/>
        </p:nvSpPr>
        <p:spPr>
          <a:xfrm>
            <a:off x="2002582" y="6147935"/>
            <a:ext cx="2176096" cy="317500"/>
          </a:xfrm>
          <a:prstGeom prst="chevron">
            <a:avLst/>
          </a:prstGeom>
          <a:solidFill>
            <a:srgbClr val="871F20"/>
          </a:solid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800" kern="1200">
                <a:solidFill>
                  <a:schemeClr val="bg1"/>
                </a:solidFill>
                <a:latin typeface="微软雅黑" panose="020B0503020204020204" pitchFamily="34" charset="-122"/>
                <a:ea typeface="微软雅黑" panose="020B0503020204020204" pitchFamily="34" charset="-122"/>
                <a:cs typeface="+mn-cs"/>
              </a:rPr>
              <a:t>相关工作</a:t>
            </a:r>
          </a:p>
        </p:txBody>
      </p:sp>
      <p:sp>
        <p:nvSpPr>
          <p:cNvPr id="6" name="箭头: V 形 5">
            <a:extLst>
              <a:ext uri="{FF2B5EF4-FFF2-40B4-BE49-F238E27FC236}">
                <a16:creationId xmlns:a16="http://schemas.microsoft.com/office/drawing/2014/main" id="{EF96B578-A005-7CF9-1DE1-BBB03A08DE53}"/>
              </a:ext>
            </a:extLst>
          </p:cNvPr>
          <p:cNvSpPr/>
          <p:nvPr userDrawn="1"/>
        </p:nvSpPr>
        <p:spPr>
          <a:xfrm>
            <a:off x="4012234" y="6147935"/>
            <a:ext cx="2176097" cy="317500"/>
          </a:xfrm>
          <a:prstGeom prst="chevron">
            <a:avLst/>
          </a:prstGeom>
          <a:solidFill>
            <a:srgbClr val="871F20"/>
          </a:solid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800" kern="1200">
                <a:solidFill>
                  <a:schemeClr val="bg1"/>
                </a:solidFill>
                <a:latin typeface="微软雅黑" panose="020B0503020204020204" pitchFamily="34" charset="-122"/>
                <a:ea typeface="微软雅黑" panose="020B0503020204020204" pitchFamily="34" charset="-122"/>
                <a:cs typeface="+mn-cs"/>
              </a:rPr>
              <a:t>研究方法</a:t>
            </a:r>
          </a:p>
        </p:txBody>
      </p:sp>
      <p:sp>
        <p:nvSpPr>
          <p:cNvPr id="7" name="箭头: V 形 6">
            <a:extLst>
              <a:ext uri="{FF2B5EF4-FFF2-40B4-BE49-F238E27FC236}">
                <a16:creationId xmlns:a16="http://schemas.microsoft.com/office/drawing/2014/main" id="{D245E9BC-8008-CDD1-1139-73DFAF1AEC60}"/>
              </a:ext>
            </a:extLst>
          </p:cNvPr>
          <p:cNvSpPr/>
          <p:nvPr userDrawn="1"/>
        </p:nvSpPr>
        <p:spPr>
          <a:xfrm>
            <a:off x="6012641" y="6147935"/>
            <a:ext cx="2176097" cy="317500"/>
          </a:xfrm>
          <a:prstGeom prst="chevron">
            <a:avLst/>
          </a:prstGeom>
          <a:solidFill>
            <a:srgbClr val="871F20"/>
          </a:solid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800" kern="1200">
                <a:solidFill>
                  <a:schemeClr val="bg1"/>
                </a:solidFill>
                <a:latin typeface="微软雅黑" panose="020B0503020204020204" pitchFamily="34" charset="-122"/>
                <a:ea typeface="微软雅黑" panose="020B0503020204020204" pitchFamily="34" charset="-122"/>
                <a:cs typeface="+mn-cs"/>
              </a:rPr>
              <a:t>实验结果</a:t>
            </a:r>
          </a:p>
        </p:txBody>
      </p:sp>
      <p:sp>
        <p:nvSpPr>
          <p:cNvPr id="8" name="箭头: V 形 7">
            <a:extLst>
              <a:ext uri="{FF2B5EF4-FFF2-40B4-BE49-F238E27FC236}">
                <a16:creationId xmlns:a16="http://schemas.microsoft.com/office/drawing/2014/main" id="{3ECBA586-5AE1-5E39-2956-69B29D9BB9A2}"/>
              </a:ext>
            </a:extLst>
          </p:cNvPr>
          <p:cNvSpPr/>
          <p:nvPr userDrawn="1"/>
        </p:nvSpPr>
        <p:spPr>
          <a:xfrm>
            <a:off x="8022295" y="6147935"/>
            <a:ext cx="2176097" cy="317500"/>
          </a:xfrm>
          <a:prstGeom prst="chevron">
            <a:avLst/>
          </a:prstGeom>
          <a:solidFill>
            <a:srgbClr val="871F20"/>
          </a:solid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800" kern="1200">
                <a:solidFill>
                  <a:schemeClr val="bg1"/>
                </a:solidFill>
                <a:latin typeface="微软雅黑" panose="020B0503020204020204" pitchFamily="34" charset="-122"/>
                <a:ea typeface="微软雅黑" panose="020B0503020204020204" pitchFamily="34" charset="-122"/>
                <a:cs typeface="+mn-cs"/>
              </a:rPr>
              <a:t>结论与讨论</a:t>
            </a:r>
          </a:p>
        </p:txBody>
      </p:sp>
    </p:spTree>
    <p:extLst>
      <p:ext uri="{BB962C8B-B14F-4D97-AF65-F5344CB8AC3E}">
        <p14:creationId xmlns:p14="http://schemas.microsoft.com/office/powerpoint/2010/main" val="6402706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章节-研究内容">
    <p:spTree>
      <p:nvGrpSpPr>
        <p:cNvPr id="1" name=""/>
        <p:cNvGrpSpPr/>
        <p:nvPr/>
      </p:nvGrpSpPr>
      <p:grpSpPr>
        <a:xfrm>
          <a:off x="0" y="0"/>
          <a:ext cx="0" cy="0"/>
          <a:chOff x="0" y="0"/>
          <a:chExt cx="0" cy="0"/>
        </a:xfrm>
      </p:grpSpPr>
      <p:pic>
        <p:nvPicPr>
          <p:cNvPr id="26" name="图片 25"/>
          <p:cNvPicPr>
            <a:picLocks noChangeAspect="1"/>
          </p:cNvPicPr>
          <p:nvPr userDrawn="1"/>
        </p:nvPicPr>
        <p:blipFill rotWithShape="1">
          <a:blip r:embed="rId2"/>
          <a:srcRect t="20509"/>
          <a:stretch/>
        </p:blipFill>
        <p:spPr>
          <a:xfrm>
            <a:off x="-15955" y="-273"/>
            <a:ext cx="11526974" cy="6480448"/>
          </a:xfrm>
          <a:prstGeom prst="rect">
            <a:avLst/>
          </a:prstGeom>
        </p:spPr>
      </p:pic>
      <p:sp>
        <p:nvSpPr>
          <p:cNvPr id="27" name="文本框 26"/>
          <p:cNvSpPr txBox="1"/>
          <p:nvPr userDrawn="1"/>
        </p:nvSpPr>
        <p:spPr>
          <a:xfrm>
            <a:off x="-22079" y="-545"/>
            <a:ext cx="11526974" cy="6480448"/>
          </a:xfrm>
          <a:prstGeom prst="rect">
            <a:avLst/>
          </a:prstGeom>
          <a:solidFill>
            <a:srgbClr val="FFFFFF">
              <a:alpha val="70000"/>
            </a:srgbClr>
          </a:solidFill>
        </p:spPr>
        <p:txBody>
          <a:bodyPr wrap="square" rtlCol="0">
            <a:noAutofit/>
          </a:bodyPr>
          <a:lstStyle/>
          <a:p>
            <a:endParaRPr lang="zh-CN" altLang="en-US"/>
          </a:p>
        </p:txBody>
      </p:sp>
      <p:sp>
        <p:nvSpPr>
          <p:cNvPr id="25" name="灯片编号占位符 5"/>
          <p:cNvSpPr>
            <a:spLocks noGrp="1"/>
          </p:cNvSpPr>
          <p:nvPr>
            <p:ph type="sldNum" sz="quarter" idx="12"/>
          </p:nvPr>
        </p:nvSpPr>
        <p:spPr>
          <a:xfrm>
            <a:off x="9505453" y="6150179"/>
            <a:ext cx="1728192" cy="330268"/>
          </a:xfrm>
          <a:prstGeom prst="rect">
            <a:avLst/>
          </a:prstGeom>
        </p:spPr>
        <p:txBody>
          <a:bodyPr/>
          <a:lstStyle>
            <a:lvl1pPr algn="r">
              <a:defRPr sz="1200" b="1">
                <a:latin typeface="微软雅黑" panose="020B0503020204020204" pitchFamily="34" charset="-122"/>
                <a:ea typeface="微软雅黑" panose="020B0503020204020204" pitchFamily="34" charset="-122"/>
              </a:defRPr>
            </a:lvl1pPr>
          </a:lstStyle>
          <a:p>
            <a:fld id="{F109C2AD-CA39-43E2-BBEF-768E308D7275}" type="slidenum">
              <a:rPr lang="zh-CN" altLang="en-US" smtClean="0"/>
              <a:pPr/>
              <a:t>‹#›</a:t>
            </a:fld>
            <a:endParaRPr lang="zh-CN" altLang="en-US"/>
          </a:p>
        </p:txBody>
      </p:sp>
      <p:pic>
        <p:nvPicPr>
          <p:cNvPr id="22" name="图片 2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22246" y="81513"/>
            <a:ext cx="827423" cy="827423"/>
          </a:xfrm>
          <a:prstGeom prst="rect">
            <a:avLst/>
          </a:prstGeom>
        </p:spPr>
      </p:pic>
      <p:grpSp>
        <p:nvGrpSpPr>
          <p:cNvPr id="2" name="组合 1">
            <a:extLst>
              <a:ext uri="{FF2B5EF4-FFF2-40B4-BE49-F238E27FC236}">
                <a16:creationId xmlns:a16="http://schemas.microsoft.com/office/drawing/2014/main" id="{DA8E8F49-7629-D1A6-4C89-ADE4B516A142}"/>
              </a:ext>
            </a:extLst>
          </p:cNvPr>
          <p:cNvGrpSpPr/>
          <p:nvPr userDrawn="1"/>
        </p:nvGrpSpPr>
        <p:grpSpPr>
          <a:xfrm>
            <a:off x="1800597" y="2833229"/>
            <a:ext cx="7806143" cy="641343"/>
            <a:chOff x="1800597" y="2833229"/>
            <a:chExt cx="7806143" cy="641343"/>
          </a:xfrm>
        </p:grpSpPr>
        <p:grpSp>
          <p:nvGrpSpPr>
            <p:cNvPr id="3" name="组合 2">
              <a:extLst>
                <a:ext uri="{FF2B5EF4-FFF2-40B4-BE49-F238E27FC236}">
                  <a16:creationId xmlns:a16="http://schemas.microsoft.com/office/drawing/2014/main" id="{0AF1F533-DF75-0D25-BCA2-F0F104E5A7D0}"/>
                </a:ext>
              </a:extLst>
            </p:cNvPr>
            <p:cNvGrpSpPr/>
            <p:nvPr/>
          </p:nvGrpSpPr>
          <p:grpSpPr>
            <a:xfrm>
              <a:off x="1800597" y="2833229"/>
              <a:ext cx="7806143" cy="641343"/>
              <a:chOff x="2029361" y="2770971"/>
              <a:chExt cx="7806143" cy="641343"/>
            </a:xfrm>
          </p:grpSpPr>
          <p:grpSp>
            <p:nvGrpSpPr>
              <p:cNvPr id="5" name="组合 2">
                <a:extLst>
                  <a:ext uri="{FF2B5EF4-FFF2-40B4-BE49-F238E27FC236}">
                    <a16:creationId xmlns:a16="http://schemas.microsoft.com/office/drawing/2014/main" id="{28CC9C57-3EDE-341A-9D1A-CFBF6C0CD4CC}"/>
                  </a:ext>
                </a:extLst>
              </p:cNvPr>
              <p:cNvGrpSpPr/>
              <p:nvPr/>
            </p:nvGrpSpPr>
            <p:grpSpPr>
              <a:xfrm>
                <a:off x="2029361" y="2770971"/>
                <a:ext cx="1643444" cy="641343"/>
                <a:chOff x="666810" y="2476108"/>
                <a:chExt cx="468000" cy="355868"/>
              </a:xfrm>
            </p:grpSpPr>
            <p:sp>
              <p:nvSpPr>
                <p:cNvPr id="7" name="Freeform 10">
                  <a:extLst>
                    <a:ext uri="{FF2B5EF4-FFF2-40B4-BE49-F238E27FC236}">
                      <a16:creationId xmlns:a16="http://schemas.microsoft.com/office/drawing/2014/main" id="{DFD9D9B3-671A-25FB-60B4-F1D2C746972C}"/>
                    </a:ext>
                  </a:extLst>
                </p:cNvPr>
                <p:cNvSpPr>
                  <a:spLocks/>
                </p:cNvSpPr>
                <p:nvPr/>
              </p:nvSpPr>
              <p:spPr bwMode="auto">
                <a:xfrm>
                  <a:off x="666810" y="2476108"/>
                  <a:ext cx="468000" cy="336134"/>
                </a:xfrm>
                <a:custGeom>
                  <a:avLst/>
                  <a:gdLst>
                    <a:gd name="T0" fmla="*/ 3120 w 3800"/>
                    <a:gd name="T1" fmla="*/ 0 h 1532"/>
                    <a:gd name="T2" fmla="*/ 682 w 3800"/>
                    <a:gd name="T3" fmla="*/ 0 h 1532"/>
                    <a:gd name="T4" fmla="*/ 682 w 3800"/>
                    <a:gd name="T5" fmla="*/ 284 h 1532"/>
                    <a:gd name="T6" fmla="*/ 0 w 3800"/>
                    <a:gd name="T7" fmla="*/ 766 h 1532"/>
                    <a:gd name="T8" fmla="*/ 682 w 3800"/>
                    <a:gd name="T9" fmla="*/ 1248 h 1532"/>
                    <a:gd name="T10" fmla="*/ 682 w 3800"/>
                    <a:gd name="T11" fmla="*/ 1532 h 1532"/>
                    <a:gd name="T12" fmla="*/ 3120 w 3800"/>
                    <a:gd name="T13" fmla="*/ 1532 h 1532"/>
                    <a:gd name="T14" fmla="*/ 3120 w 3800"/>
                    <a:gd name="T15" fmla="*/ 1248 h 1532"/>
                    <a:gd name="T16" fmla="*/ 3800 w 3800"/>
                    <a:gd name="T17" fmla="*/ 766 h 1532"/>
                    <a:gd name="T18" fmla="*/ 3120 w 3800"/>
                    <a:gd name="T19" fmla="*/ 284 h 1532"/>
                    <a:gd name="T20" fmla="*/ 3120 w 3800"/>
                    <a:gd name="T21" fmla="*/ 0 h 1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00" h="1532">
                      <a:moveTo>
                        <a:pt x="3120" y="0"/>
                      </a:moveTo>
                      <a:lnTo>
                        <a:pt x="682" y="0"/>
                      </a:lnTo>
                      <a:lnTo>
                        <a:pt x="682" y="284"/>
                      </a:lnTo>
                      <a:lnTo>
                        <a:pt x="0" y="766"/>
                      </a:lnTo>
                      <a:lnTo>
                        <a:pt x="682" y="1248"/>
                      </a:lnTo>
                      <a:lnTo>
                        <a:pt x="682" y="1532"/>
                      </a:lnTo>
                      <a:lnTo>
                        <a:pt x="3120" y="1532"/>
                      </a:lnTo>
                      <a:lnTo>
                        <a:pt x="3120" y="1248"/>
                      </a:lnTo>
                      <a:lnTo>
                        <a:pt x="3800" y="766"/>
                      </a:lnTo>
                      <a:lnTo>
                        <a:pt x="3120" y="284"/>
                      </a:lnTo>
                      <a:lnTo>
                        <a:pt x="3120" y="0"/>
                      </a:lnTo>
                      <a:close/>
                    </a:path>
                  </a:pathLst>
                </a:custGeom>
                <a:solidFill>
                  <a:srgbClr val="CC141E"/>
                </a:solidFill>
                <a:ln>
                  <a:noFill/>
                </a:ln>
              </p:spPr>
              <p:txBody>
                <a:bodyPr vert="horz" wrap="square" lIns="91440" tIns="45720" rIns="91440" bIns="45720" numCol="1" anchor="ctr" anchorCtr="0" compatLnSpc="1">
                  <a:prstTxWarp prst="textNoShape">
                    <a:avLst/>
                  </a:prstTxWarp>
                  <a:noAutofit/>
                </a:bodyPr>
                <a:lstStyle/>
                <a:p>
                  <a:pPr algn="ctr"/>
                  <a:endParaRPr lang="zh-CN" altLang="en-US" sz="3200" b="1">
                    <a:solidFill>
                      <a:srgbClr val="000000"/>
                    </a:solidFill>
                    <a:latin typeface="等线"/>
                    <a:ea typeface="等线" panose="02010600030101010101" pitchFamily="2" charset="-122"/>
                  </a:endParaRPr>
                </a:p>
              </p:txBody>
            </p:sp>
            <p:sp>
              <p:nvSpPr>
                <p:cNvPr id="8" name="文本框 7">
                  <a:extLst>
                    <a:ext uri="{FF2B5EF4-FFF2-40B4-BE49-F238E27FC236}">
                      <a16:creationId xmlns:a16="http://schemas.microsoft.com/office/drawing/2014/main" id="{EE0226FA-1777-C590-DD89-8909C75280B6}"/>
                    </a:ext>
                  </a:extLst>
                </p:cNvPr>
                <p:cNvSpPr txBox="1"/>
                <p:nvPr/>
              </p:nvSpPr>
              <p:spPr>
                <a:xfrm>
                  <a:off x="809241" y="2483682"/>
                  <a:ext cx="212633" cy="348294"/>
                </a:xfrm>
                <a:prstGeom prst="rect">
                  <a:avLst/>
                </a:prstGeom>
                <a:noFill/>
              </p:spPr>
              <p:txBody>
                <a:bodyPr wrap="none" rtlCol="0" anchor="ctr">
                  <a:noAutofit/>
                </a:bodyPr>
                <a:lstStyle/>
                <a:p>
                  <a:pPr algn="ctr"/>
                  <a:r>
                    <a:rPr lang="en-US" altLang="zh-CN" sz="2800" b="1" dirty="0">
                      <a:solidFill>
                        <a:srgbClr val="FFFFFF"/>
                      </a:solidFill>
                      <a:latin typeface="微软雅黑" panose="020B0503020204020204" pitchFamily="34" charset="-122"/>
                      <a:ea typeface="微软雅黑" panose="020B0503020204020204" pitchFamily="34" charset="-122"/>
                    </a:rPr>
                    <a:t>1</a:t>
                  </a:r>
                  <a:endParaRPr lang="zh-CN" altLang="en-US" sz="2800" b="1">
                    <a:solidFill>
                      <a:srgbClr val="FFFFFF"/>
                    </a:solidFill>
                    <a:latin typeface="微软雅黑" panose="020B0503020204020204" pitchFamily="34" charset="-122"/>
                    <a:ea typeface="微软雅黑" panose="020B0503020204020204" pitchFamily="34" charset="-122"/>
                  </a:endParaRPr>
                </a:p>
              </p:txBody>
            </p:sp>
          </p:grpSp>
          <p:cxnSp>
            <p:nvCxnSpPr>
              <p:cNvPr id="6" name="直接连接符 5">
                <a:extLst>
                  <a:ext uri="{FF2B5EF4-FFF2-40B4-BE49-F238E27FC236}">
                    <a16:creationId xmlns:a16="http://schemas.microsoft.com/office/drawing/2014/main" id="{B85AE32C-AB23-368F-82D4-D7CA2962F307}"/>
                  </a:ext>
                </a:extLst>
              </p:cNvPr>
              <p:cNvCxnSpPr>
                <a:stCxn id="7" idx="6"/>
              </p:cNvCxnSpPr>
              <p:nvPr/>
            </p:nvCxnSpPr>
            <p:spPr>
              <a:xfrm>
                <a:off x="3378715" y="3376750"/>
                <a:ext cx="6456789" cy="0"/>
              </a:xfrm>
              <a:prstGeom prst="line">
                <a:avLst/>
              </a:prstGeom>
              <a:noFill/>
              <a:ln w="6350" cap="flat" cmpd="sng" algn="ctr">
                <a:solidFill>
                  <a:srgbClr val="C8161E"/>
                </a:solidFill>
                <a:prstDash val="solid"/>
                <a:miter lim="800000"/>
              </a:ln>
              <a:effectLst/>
            </p:spPr>
          </p:cxnSp>
        </p:grpSp>
        <p:sp>
          <p:nvSpPr>
            <p:cNvPr id="4" name="文本框 3">
              <a:extLst>
                <a:ext uri="{FF2B5EF4-FFF2-40B4-BE49-F238E27FC236}">
                  <a16:creationId xmlns:a16="http://schemas.microsoft.com/office/drawing/2014/main" id="{36EDC3A6-4043-D134-99DE-8285A14ADE16}"/>
                </a:ext>
              </a:extLst>
            </p:cNvPr>
            <p:cNvSpPr txBox="1"/>
            <p:nvPr/>
          </p:nvSpPr>
          <p:spPr>
            <a:xfrm>
              <a:off x="4790598" y="2861513"/>
              <a:ext cx="1826141" cy="584775"/>
            </a:xfrm>
            <a:prstGeom prst="rect">
              <a:avLst/>
            </a:prstGeom>
            <a:noFill/>
          </p:spPr>
          <p:txBody>
            <a:bodyPr wrap="none" rtlCol="0">
              <a:spAutoFit/>
            </a:bodyPr>
            <a:lstStyle/>
            <a:p>
              <a:r>
                <a:rPr lang="zh-CN" altLang="en-US" sz="3200" b="1">
                  <a:latin typeface="微软雅黑" panose="020B0503020204020204" pitchFamily="34" charset="-122"/>
                  <a:ea typeface="微软雅黑" panose="020B0503020204020204" pitchFamily="34" charset="-122"/>
                </a:rPr>
                <a:t>研究背景</a:t>
              </a:r>
            </a:p>
          </p:txBody>
        </p:sp>
      </p:grpSp>
    </p:spTree>
    <p:extLst>
      <p:ext uri="{BB962C8B-B14F-4D97-AF65-F5344CB8AC3E}">
        <p14:creationId xmlns:p14="http://schemas.microsoft.com/office/powerpoint/2010/main" val="779913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开始页-浅色背景">
    <p:spTree>
      <p:nvGrpSpPr>
        <p:cNvPr id="1" name=""/>
        <p:cNvGrpSpPr/>
        <p:nvPr/>
      </p:nvGrpSpPr>
      <p:grpSpPr>
        <a:xfrm>
          <a:off x="0" y="0"/>
          <a:ext cx="0" cy="0"/>
          <a:chOff x="0" y="0"/>
          <a:chExt cx="0" cy="0"/>
        </a:xfrm>
      </p:grpSpPr>
      <p:pic>
        <p:nvPicPr>
          <p:cNvPr id="36" name="图片 35"/>
          <p:cNvPicPr>
            <a:picLocks noChangeAspect="1"/>
          </p:cNvPicPr>
          <p:nvPr userDrawn="1"/>
        </p:nvPicPr>
        <p:blipFill rotWithShape="1">
          <a:blip r:embed="rId2"/>
          <a:srcRect t="20509"/>
          <a:stretch/>
        </p:blipFill>
        <p:spPr>
          <a:xfrm>
            <a:off x="-4899" y="-273"/>
            <a:ext cx="11526974" cy="6480448"/>
          </a:xfrm>
          <a:prstGeom prst="rect">
            <a:avLst/>
          </a:prstGeom>
        </p:spPr>
      </p:pic>
      <p:sp>
        <p:nvSpPr>
          <p:cNvPr id="21" name="文本框 20"/>
          <p:cNvSpPr txBox="1"/>
          <p:nvPr userDrawn="1"/>
        </p:nvSpPr>
        <p:spPr>
          <a:xfrm>
            <a:off x="0" y="-5433"/>
            <a:ext cx="11526974" cy="6480448"/>
          </a:xfrm>
          <a:prstGeom prst="rect">
            <a:avLst/>
          </a:prstGeom>
          <a:solidFill>
            <a:srgbClr val="FFFFFF">
              <a:alpha val="70000"/>
            </a:srgbClr>
          </a:solidFill>
        </p:spPr>
        <p:txBody>
          <a:bodyPr wrap="square" rtlCol="0">
            <a:noAutofit/>
          </a:bodyPr>
          <a:lstStyle/>
          <a:p>
            <a:endParaRPr lang="zh-CN" altLang="en-US"/>
          </a:p>
        </p:txBody>
      </p:sp>
      <p:pic>
        <p:nvPicPr>
          <p:cNvPr id="4" name="图片 3"/>
          <p:cNvPicPr>
            <a:picLocks noChangeAspect="1"/>
          </p:cNvPicPr>
          <p:nvPr userDrawn="1"/>
        </p:nvPicPr>
        <p:blipFill rotWithShape="1">
          <a:blip r:embed="rId3">
            <a:extLst>
              <a:ext uri="{28A0092B-C50C-407E-A947-70E740481C1C}">
                <a14:useLocalDpi xmlns:a14="http://schemas.microsoft.com/office/drawing/2010/main" val="0"/>
              </a:ext>
            </a:extLst>
          </a:blip>
          <a:srcRect t="13340" r="5631" b="1342"/>
          <a:stretch/>
        </p:blipFill>
        <p:spPr>
          <a:xfrm>
            <a:off x="5689029" y="1736724"/>
            <a:ext cx="5832648" cy="3578470"/>
          </a:xfrm>
          <a:prstGeom prst="rect">
            <a:avLst/>
          </a:prstGeom>
        </p:spPr>
      </p:pic>
      <p:sp>
        <p:nvSpPr>
          <p:cNvPr id="19" name="矩形 1"/>
          <p:cNvSpPr/>
          <p:nvPr userDrawn="1"/>
        </p:nvSpPr>
        <p:spPr>
          <a:xfrm>
            <a:off x="0" y="1736884"/>
            <a:ext cx="7777261" cy="3587274"/>
          </a:xfrm>
          <a:custGeom>
            <a:avLst/>
            <a:gdLst>
              <a:gd name="connsiteX0" fmla="*/ 0 w 7201197"/>
              <a:gd name="connsiteY0" fmla="*/ 0 h 2520280"/>
              <a:gd name="connsiteX1" fmla="*/ 7201197 w 7201197"/>
              <a:gd name="connsiteY1" fmla="*/ 0 h 2520280"/>
              <a:gd name="connsiteX2" fmla="*/ 7201197 w 7201197"/>
              <a:gd name="connsiteY2" fmla="*/ 2520280 h 2520280"/>
              <a:gd name="connsiteX3" fmla="*/ 0 w 7201197"/>
              <a:gd name="connsiteY3" fmla="*/ 2520280 h 2520280"/>
              <a:gd name="connsiteX4" fmla="*/ 0 w 7201197"/>
              <a:gd name="connsiteY4" fmla="*/ 0 h 2520280"/>
              <a:gd name="connsiteX0" fmla="*/ 0 w 7201197"/>
              <a:gd name="connsiteY0" fmla="*/ 0 h 2558380"/>
              <a:gd name="connsiteX1" fmla="*/ 7201197 w 7201197"/>
              <a:gd name="connsiteY1" fmla="*/ 0 h 2558380"/>
              <a:gd name="connsiteX2" fmla="*/ 5924847 w 7201197"/>
              <a:gd name="connsiteY2" fmla="*/ 2558380 h 2558380"/>
              <a:gd name="connsiteX3" fmla="*/ 0 w 7201197"/>
              <a:gd name="connsiteY3" fmla="*/ 2520280 h 2558380"/>
              <a:gd name="connsiteX4" fmla="*/ 0 w 7201197"/>
              <a:gd name="connsiteY4" fmla="*/ 0 h 2558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01197" h="2558380">
                <a:moveTo>
                  <a:pt x="0" y="0"/>
                </a:moveTo>
                <a:lnTo>
                  <a:pt x="7201197" y="0"/>
                </a:lnTo>
                <a:lnTo>
                  <a:pt x="5924847" y="2558380"/>
                </a:lnTo>
                <a:lnTo>
                  <a:pt x="0" y="2520280"/>
                </a:lnTo>
                <a:lnTo>
                  <a:pt x="0" y="0"/>
                </a:lnTo>
                <a:close/>
              </a:path>
            </a:pathLst>
          </a:custGeom>
          <a:solidFill>
            <a:srgbClr val="9A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ctrTitle"/>
          </p:nvPr>
        </p:nvSpPr>
        <p:spPr>
          <a:xfrm>
            <a:off x="144413" y="2090486"/>
            <a:ext cx="7129129" cy="1206444"/>
          </a:xfrm>
        </p:spPr>
        <p:txBody>
          <a:bodyPr>
            <a:normAutofit/>
          </a:bodyPr>
          <a:lstStyle>
            <a:lvl1pPr>
              <a:defRPr lang="zh-CN" altLang="en-US" sz="4400" b="1" kern="1200" dirty="0">
                <a:solidFill>
                  <a:schemeClr val="bg1"/>
                </a:solidFill>
                <a:latin typeface="微软雅黑" panose="020B0503020204020204" pitchFamily="34" charset="-122"/>
                <a:ea typeface="微软雅黑" panose="020B0503020204020204" pitchFamily="34" charset="-122"/>
                <a:cs typeface="+mn-cs"/>
              </a:defRPr>
            </a:lvl1pPr>
          </a:lstStyle>
          <a:p>
            <a:r>
              <a:rPr lang="zh-CN" altLang="en-US" dirty="0"/>
              <a:t>单击此处编辑母版标题样式</a:t>
            </a:r>
          </a:p>
        </p:txBody>
      </p:sp>
      <p:sp>
        <p:nvSpPr>
          <p:cNvPr id="3" name="副标题 2"/>
          <p:cNvSpPr>
            <a:spLocks noGrp="1"/>
          </p:cNvSpPr>
          <p:nvPr>
            <p:ph type="subTitle" idx="1"/>
          </p:nvPr>
        </p:nvSpPr>
        <p:spPr>
          <a:xfrm>
            <a:off x="719233" y="3521556"/>
            <a:ext cx="6120958" cy="720116"/>
          </a:xfrm>
        </p:spPr>
        <p:txBody>
          <a:bodyPr>
            <a:normAutofit/>
          </a:bodyPr>
          <a:lstStyle>
            <a:lvl1pPr marL="0" indent="0" algn="ctr">
              <a:buNone/>
              <a:defRPr lang="zh-CN" altLang="en-US" sz="3200" b="1" kern="1200" dirty="0">
                <a:solidFill>
                  <a:schemeClr val="bg1"/>
                </a:solidFill>
                <a:latin typeface="微软雅黑" panose="020B0503020204020204" pitchFamily="34" charset="-122"/>
                <a:ea typeface="微软雅黑" panose="020B0503020204020204" pitchFamily="34" charset="-122"/>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p>
        </p:txBody>
      </p:sp>
      <p:pic>
        <p:nvPicPr>
          <p:cNvPr id="37" name="图片 3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16421" y="193227"/>
            <a:ext cx="1440160" cy="1440160"/>
          </a:xfrm>
          <a:prstGeom prst="rect">
            <a:avLst/>
          </a:prstGeom>
        </p:spPr>
      </p:pic>
    </p:spTree>
    <p:extLst>
      <p:ext uri="{BB962C8B-B14F-4D97-AF65-F5344CB8AC3E}">
        <p14:creationId xmlns:p14="http://schemas.microsoft.com/office/powerpoint/2010/main" val="352984593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内容页-研究背景">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22" name="标题 21"/>
          <p:cNvSpPr>
            <a:spLocks noGrp="1"/>
          </p:cNvSpPr>
          <p:nvPr>
            <p:ph type="title"/>
          </p:nvPr>
        </p:nvSpPr>
        <p:spPr>
          <a:xfrm>
            <a:off x="145162" y="71735"/>
            <a:ext cx="10369868" cy="868993"/>
          </a:xfrm>
        </p:spPr>
        <p:txBody>
          <a:bodyPr>
            <a:normAutofit/>
          </a:bodyPr>
          <a:lstStyle>
            <a:lvl1pPr algn="l">
              <a:defRPr sz="3200" b="1">
                <a:solidFill>
                  <a:srgbClr val="9A0000"/>
                </a:solidFill>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2" name="矩形 1"/>
          <p:cNvSpPr/>
          <p:nvPr userDrawn="1"/>
        </p:nvSpPr>
        <p:spPr>
          <a:xfrm>
            <a:off x="-4" y="860972"/>
            <a:ext cx="1007049" cy="10800"/>
          </a:xfrm>
          <a:prstGeom prst="rect">
            <a:avLst/>
          </a:prstGeom>
          <a:solidFill>
            <a:srgbClr val="9A0000"/>
          </a:solidFill>
          <a:ln>
            <a:solidFill>
              <a:srgbClr val="871F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灯片编号占位符 5"/>
          <p:cNvSpPr>
            <a:spLocks noGrp="1"/>
          </p:cNvSpPr>
          <p:nvPr>
            <p:ph type="sldNum" sz="quarter" idx="12"/>
          </p:nvPr>
        </p:nvSpPr>
        <p:spPr>
          <a:xfrm>
            <a:off x="9505453" y="6150179"/>
            <a:ext cx="1728192" cy="330268"/>
          </a:xfrm>
          <a:prstGeom prst="rect">
            <a:avLst/>
          </a:prstGeom>
        </p:spPr>
        <p:txBody>
          <a:bodyPr/>
          <a:lstStyle>
            <a:lvl1pPr algn="r">
              <a:defRPr sz="1200" b="1">
                <a:latin typeface="微软雅黑" panose="020B0503020204020204" pitchFamily="34" charset="-122"/>
                <a:ea typeface="微软雅黑" panose="020B0503020204020204" pitchFamily="34" charset="-122"/>
              </a:defRPr>
            </a:lvl1pPr>
          </a:lstStyle>
          <a:p>
            <a:fld id="{F109C2AD-CA39-43E2-BBEF-768E308D7275}" type="slidenum">
              <a:rPr lang="zh-CN" altLang="en-US" smtClean="0"/>
              <a:pPr/>
              <a:t>‹#›</a:t>
            </a:fld>
            <a:endParaRPr lang="zh-CN" altLang="en-US"/>
          </a:p>
        </p:txBody>
      </p:sp>
      <p:pic>
        <p:nvPicPr>
          <p:cNvPr id="24" name="图片 2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22246" y="81513"/>
            <a:ext cx="827423" cy="827423"/>
          </a:xfrm>
          <a:prstGeom prst="rect">
            <a:avLst/>
          </a:prstGeom>
        </p:spPr>
      </p:pic>
    </p:spTree>
    <p:extLst>
      <p:ext uri="{BB962C8B-B14F-4D97-AF65-F5344CB8AC3E}">
        <p14:creationId xmlns:p14="http://schemas.microsoft.com/office/powerpoint/2010/main" val="266632313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章节-相关工作">
    <p:spTree>
      <p:nvGrpSpPr>
        <p:cNvPr id="1" name=""/>
        <p:cNvGrpSpPr/>
        <p:nvPr/>
      </p:nvGrpSpPr>
      <p:grpSpPr>
        <a:xfrm>
          <a:off x="0" y="0"/>
          <a:ext cx="0" cy="0"/>
          <a:chOff x="0" y="0"/>
          <a:chExt cx="0" cy="0"/>
        </a:xfrm>
      </p:grpSpPr>
      <p:pic>
        <p:nvPicPr>
          <p:cNvPr id="26" name="图片 25"/>
          <p:cNvPicPr>
            <a:picLocks noChangeAspect="1"/>
          </p:cNvPicPr>
          <p:nvPr userDrawn="1"/>
        </p:nvPicPr>
        <p:blipFill rotWithShape="1">
          <a:blip r:embed="rId2"/>
          <a:srcRect t="20509"/>
          <a:stretch/>
        </p:blipFill>
        <p:spPr>
          <a:xfrm>
            <a:off x="-15955" y="-273"/>
            <a:ext cx="11526974" cy="6480448"/>
          </a:xfrm>
          <a:prstGeom prst="rect">
            <a:avLst/>
          </a:prstGeom>
        </p:spPr>
      </p:pic>
      <p:sp>
        <p:nvSpPr>
          <p:cNvPr id="27" name="文本框 26"/>
          <p:cNvSpPr txBox="1"/>
          <p:nvPr userDrawn="1"/>
        </p:nvSpPr>
        <p:spPr>
          <a:xfrm>
            <a:off x="-22079" y="-545"/>
            <a:ext cx="11526974" cy="6480448"/>
          </a:xfrm>
          <a:prstGeom prst="rect">
            <a:avLst/>
          </a:prstGeom>
          <a:solidFill>
            <a:srgbClr val="FFFFFF">
              <a:alpha val="70000"/>
            </a:srgbClr>
          </a:solidFill>
        </p:spPr>
        <p:txBody>
          <a:bodyPr wrap="square" rtlCol="0">
            <a:noAutofit/>
          </a:bodyPr>
          <a:lstStyle/>
          <a:p>
            <a:endParaRPr lang="zh-CN" altLang="en-US"/>
          </a:p>
        </p:txBody>
      </p:sp>
      <p:sp>
        <p:nvSpPr>
          <p:cNvPr id="25" name="灯片编号占位符 5"/>
          <p:cNvSpPr>
            <a:spLocks noGrp="1"/>
          </p:cNvSpPr>
          <p:nvPr>
            <p:ph type="sldNum" sz="quarter" idx="12"/>
          </p:nvPr>
        </p:nvSpPr>
        <p:spPr>
          <a:xfrm>
            <a:off x="9505453" y="6150179"/>
            <a:ext cx="1728192" cy="330268"/>
          </a:xfrm>
          <a:prstGeom prst="rect">
            <a:avLst/>
          </a:prstGeom>
        </p:spPr>
        <p:txBody>
          <a:bodyPr/>
          <a:lstStyle>
            <a:lvl1pPr algn="r">
              <a:defRPr sz="1200" b="1">
                <a:latin typeface="微软雅黑" panose="020B0503020204020204" pitchFamily="34" charset="-122"/>
                <a:ea typeface="微软雅黑" panose="020B0503020204020204" pitchFamily="34" charset="-122"/>
              </a:defRPr>
            </a:lvl1pPr>
          </a:lstStyle>
          <a:p>
            <a:fld id="{F109C2AD-CA39-43E2-BBEF-768E308D7275}" type="slidenum">
              <a:rPr lang="zh-CN" altLang="en-US" smtClean="0"/>
              <a:pPr/>
              <a:t>‹#›</a:t>
            </a:fld>
            <a:endParaRPr lang="zh-CN" altLang="en-US"/>
          </a:p>
        </p:txBody>
      </p:sp>
      <p:pic>
        <p:nvPicPr>
          <p:cNvPr id="22" name="图片 2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22246" y="81513"/>
            <a:ext cx="827423" cy="827423"/>
          </a:xfrm>
          <a:prstGeom prst="rect">
            <a:avLst/>
          </a:prstGeom>
        </p:spPr>
      </p:pic>
      <p:grpSp>
        <p:nvGrpSpPr>
          <p:cNvPr id="2" name="组合 1">
            <a:extLst>
              <a:ext uri="{FF2B5EF4-FFF2-40B4-BE49-F238E27FC236}">
                <a16:creationId xmlns:a16="http://schemas.microsoft.com/office/drawing/2014/main" id="{DA8E8F49-7629-D1A6-4C89-ADE4B516A142}"/>
              </a:ext>
            </a:extLst>
          </p:cNvPr>
          <p:cNvGrpSpPr/>
          <p:nvPr userDrawn="1"/>
        </p:nvGrpSpPr>
        <p:grpSpPr>
          <a:xfrm>
            <a:off x="1800597" y="2833229"/>
            <a:ext cx="7806143" cy="641343"/>
            <a:chOff x="1800597" y="2833229"/>
            <a:chExt cx="7806143" cy="641343"/>
          </a:xfrm>
        </p:grpSpPr>
        <p:grpSp>
          <p:nvGrpSpPr>
            <p:cNvPr id="3" name="组合 2">
              <a:extLst>
                <a:ext uri="{FF2B5EF4-FFF2-40B4-BE49-F238E27FC236}">
                  <a16:creationId xmlns:a16="http://schemas.microsoft.com/office/drawing/2014/main" id="{0AF1F533-DF75-0D25-BCA2-F0F104E5A7D0}"/>
                </a:ext>
              </a:extLst>
            </p:cNvPr>
            <p:cNvGrpSpPr/>
            <p:nvPr/>
          </p:nvGrpSpPr>
          <p:grpSpPr>
            <a:xfrm>
              <a:off x="1800597" y="2833229"/>
              <a:ext cx="7806143" cy="641343"/>
              <a:chOff x="2029361" y="2770971"/>
              <a:chExt cx="7806143" cy="641343"/>
            </a:xfrm>
          </p:grpSpPr>
          <p:grpSp>
            <p:nvGrpSpPr>
              <p:cNvPr id="5" name="组合 2">
                <a:extLst>
                  <a:ext uri="{FF2B5EF4-FFF2-40B4-BE49-F238E27FC236}">
                    <a16:creationId xmlns:a16="http://schemas.microsoft.com/office/drawing/2014/main" id="{28CC9C57-3EDE-341A-9D1A-CFBF6C0CD4CC}"/>
                  </a:ext>
                </a:extLst>
              </p:cNvPr>
              <p:cNvGrpSpPr/>
              <p:nvPr/>
            </p:nvGrpSpPr>
            <p:grpSpPr>
              <a:xfrm>
                <a:off x="2029361" y="2770971"/>
                <a:ext cx="1643444" cy="641343"/>
                <a:chOff x="666810" y="2476108"/>
                <a:chExt cx="468000" cy="355868"/>
              </a:xfrm>
            </p:grpSpPr>
            <p:sp>
              <p:nvSpPr>
                <p:cNvPr id="7" name="Freeform 10">
                  <a:extLst>
                    <a:ext uri="{FF2B5EF4-FFF2-40B4-BE49-F238E27FC236}">
                      <a16:creationId xmlns:a16="http://schemas.microsoft.com/office/drawing/2014/main" id="{DFD9D9B3-671A-25FB-60B4-F1D2C746972C}"/>
                    </a:ext>
                  </a:extLst>
                </p:cNvPr>
                <p:cNvSpPr>
                  <a:spLocks/>
                </p:cNvSpPr>
                <p:nvPr/>
              </p:nvSpPr>
              <p:spPr bwMode="auto">
                <a:xfrm>
                  <a:off x="666810" y="2476108"/>
                  <a:ext cx="468000" cy="336134"/>
                </a:xfrm>
                <a:custGeom>
                  <a:avLst/>
                  <a:gdLst>
                    <a:gd name="T0" fmla="*/ 3120 w 3800"/>
                    <a:gd name="T1" fmla="*/ 0 h 1532"/>
                    <a:gd name="T2" fmla="*/ 682 w 3800"/>
                    <a:gd name="T3" fmla="*/ 0 h 1532"/>
                    <a:gd name="T4" fmla="*/ 682 w 3800"/>
                    <a:gd name="T5" fmla="*/ 284 h 1532"/>
                    <a:gd name="T6" fmla="*/ 0 w 3800"/>
                    <a:gd name="T7" fmla="*/ 766 h 1532"/>
                    <a:gd name="T8" fmla="*/ 682 w 3800"/>
                    <a:gd name="T9" fmla="*/ 1248 h 1532"/>
                    <a:gd name="T10" fmla="*/ 682 w 3800"/>
                    <a:gd name="T11" fmla="*/ 1532 h 1532"/>
                    <a:gd name="T12" fmla="*/ 3120 w 3800"/>
                    <a:gd name="T13" fmla="*/ 1532 h 1532"/>
                    <a:gd name="T14" fmla="*/ 3120 w 3800"/>
                    <a:gd name="T15" fmla="*/ 1248 h 1532"/>
                    <a:gd name="T16" fmla="*/ 3800 w 3800"/>
                    <a:gd name="T17" fmla="*/ 766 h 1532"/>
                    <a:gd name="T18" fmla="*/ 3120 w 3800"/>
                    <a:gd name="T19" fmla="*/ 284 h 1532"/>
                    <a:gd name="T20" fmla="*/ 3120 w 3800"/>
                    <a:gd name="T21" fmla="*/ 0 h 1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00" h="1532">
                      <a:moveTo>
                        <a:pt x="3120" y="0"/>
                      </a:moveTo>
                      <a:lnTo>
                        <a:pt x="682" y="0"/>
                      </a:lnTo>
                      <a:lnTo>
                        <a:pt x="682" y="284"/>
                      </a:lnTo>
                      <a:lnTo>
                        <a:pt x="0" y="766"/>
                      </a:lnTo>
                      <a:lnTo>
                        <a:pt x="682" y="1248"/>
                      </a:lnTo>
                      <a:lnTo>
                        <a:pt x="682" y="1532"/>
                      </a:lnTo>
                      <a:lnTo>
                        <a:pt x="3120" y="1532"/>
                      </a:lnTo>
                      <a:lnTo>
                        <a:pt x="3120" y="1248"/>
                      </a:lnTo>
                      <a:lnTo>
                        <a:pt x="3800" y="766"/>
                      </a:lnTo>
                      <a:lnTo>
                        <a:pt x="3120" y="284"/>
                      </a:lnTo>
                      <a:lnTo>
                        <a:pt x="3120" y="0"/>
                      </a:lnTo>
                      <a:close/>
                    </a:path>
                  </a:pathLst>
                </a:custGeom>
                <a:solidFill>
                  <a:srgbClr val="CC141E"/>
                </a:solidFill>
                <a:ln>
                  <a:noFill/>
                </a:ln>
              </p:spPr>
              <p:txBody>
                <a:bodyPr vert="horz" wrap="square" lIns="91440" tIns="45720" rIns="91440" bIns="45720" numCol="1" anchor="ctr" anchorCtr="0" compatLnSpc="1">
                  <a:prstTxWarp prst="textNoShape">
                    <a:avLst/>
                  </a:prstTxWarp>
                  <a:noAutofit/>
                </a:bodyPr>
                <a:lstStyle/>
                <a:p>
                  <a:pPr algn="ctr"/>
                  <a:endParaRPr lang="zh-CN" altLang="en-US" sz="3200" b="1">
                    <a:solidFill>
                      <a:srgbClr val="000000"/>
                    </a:solidFill>
                    <a:latin typeface="等线"/>
                    <a:ea typeface="等线" panose="02010600030101010101" pitchFamily="2" charset="-122"/>
                  </a:endParaRPr>
                </a:p>
              </p:txBody>
            </p:sp>
            <p:sp>
              <p:nvSpPr>
                <p:cNvPr id="8" name="文本框 7">
                  <a:extLst>
                    <a:ext uri="{FF2B5EF4-FFF2-40B4-BE49-F238E27FC236}">
                      <a16:creationId xmlns:a16="http://schemas.microsoft.com/office/drawing/2014/main" id="{EE0226FA-1777-C590-DD89-8909C75280B6}"/>
                    </a:ext>
                  </a:extLst>
                </p:cNvPr>
                <p:cNvSpPr txBox="1"/>
                <p:nvPr/>
              </p:nvSpPr>
              <p:spPr>
                <a:xfrm>
                  <a:off x="809241" y="2483682"/>
                  <a:ext cx="212633" cy="348294"/>
                </a:xfrm>
                <a:prstGeom prst="rect">
                  <a:avLst/>
                </a:prstGeom>
                <a:noFill/>
              </p:spPr>
              <p:txBody>
                <a:bodyPr wrap="none" rtlCol="0" anchor="ctr">
                  <a:noAutofit/>
                </a:bodyPr>
                <a:lstStyle/>
                <a:p>
                  <a:pPr algn="ctr"/>
                  <a:r>
                    <a:rPr lang="en-US" altLang="zh-CN" sz="2800" b="1" dirty="0">
                      <a:solidFill>
                        <a:srgbClr val="FFFFFF"/>
                      </a:solidFill>
                      <a:latin typeface="微软雅黑" panose="020B0503020204020204" pitchFamily="34" charset="-122"/>
                      <a:ea typeface="微软雅黑" panose="020B0503020204020204" pitchFamily="34" charset="-122"/>
                    </a:rPr>
                    <a:t>2</a:t>
                  </a:r>
                  <a:endParaRPr lang="zh-CN" altLang="en-US" sz="2800" b="1">
                    <a:solidFill>
                      <a:srgbClr val="FFFFFF"/>
                    </a:solidFill>
                    <a:latin typeface="微软雅黑" panose="020B0503020204020204" pitchFamily="34" charset="-122"/>
                    <a:ea typeface="微软雅黑" panose="020B0503020204020204" pitchFamily="34" charset="-122"/>
                  </a:endParaRPr>
                </a:p>
              </p:txBody>
            </p:sp>
          </p:grpSp>
          <p:cxnSp>
            <p:nvCxnSpPr>
              <p:cNvPr id="6" name="直接连接符 5">
                <a:extLst>
                  <a:ext uri="{FF2B5EF4-FFF2-40B4-BE49-F238E27FC236}">
                    <a16:creationId xmlns:a16="http://schemas.microsoft.com/office/drawing/2014/main" id="{B85AE32C-AB23-368F-82D4-D7CA2962F307}"/>
                  </a:ext>
                </a:extLst>
              </p:cNvPr>
              <p:cNvCxnSpPr>
                <a:stCxn id="7" idx="6"/>
              </p:cNvCxnSpPr>
              <p:nvPr/>
            </p:nvCxnSpPr>
            <p:spPr>
              <a:xfrm>
                <a:off x="3378715" y="3376750"/>
                <a:ext cx="6456789" cy="0"/>
              </a:xfrm>
              <a:prstGeom prst="line">
                <a:avLst/>
              </a:prstGeom>
              <a:noFill/>
              <a:ln w="6350" cap="flat" cmpd="sng" algn="ctr">
                <a:solidFill>
                  <a:srgbClr val="C8161E"/>
                </a:solidFill>
                <a:prstDash val="solid"/>
                <a:miter lim="800000"/>
              </a:ln>
              <a:effectLst/>
            </p:spPr>
          </p:cxnSp>
        </p:grpSp>
        <p:sp>
          <p:nvSpPr>
            <p:cNvPr id="4" name="文本框 3">
              <a:extLst>
                <a:ext uri="{FF2B5EF4-FFF2-40B4-BE49-F238E27FC236}">
                  <a16:creationId xmlns:a16="http://schemas.microsoft.com/office/drawing/2014/main" id="{36EDC3A6-4043-D134-99DE-8285A14ADE16}"/>
                </a:ext>
              </a:extLst>
            </p:cNvPr>
            <p:cNvSpPr txBox="1"/>
            <p:nvPr/>
          </p:nvSpPr>
          <p:spPr>
            <a:xfrm>
              <a:off x="4790598" y="2861513"/>
              <a:ext cx="1826141" cy="584775"/>
            </a:xfrm>
            <a:prstGeom prst="rect">
              <a:avLst/>
            </a:prstGeom>
            <a:noFill/>
          </p:spPr>
          <p:txBody>
            <a:bodyPr wrap="none" rtlCol="0">
              <a:spAutoFit/>
            </a:bodyPr>
            <a:lstStyle/>
            <a:p>
              <a:r>
                <a:rPr lang="zh-CN" altLang="en-US" sz="3200" b="1">
                  <a:latin typeface="微软雅黑" panose="020B0503020204020204" pitchFamily="34" charset="-122"/>
                  <a:ea typeface="微软雅黑" panose="020B0503020204020204" pitchFamily="34" charset="-122"/>
                </a:rPr>
                <a:t>相关工作</a:t>
              </a:r>
            </a:p>
          </p:txBody>
        </p:sp>
      </p:grpSp>
    </p:spTree>
    <p:extLst>
      <p:ext uri="{BB962C8B-B14F-4D97-AF65-F5344CB8AC3E}">
        <p14:creationId xmlns:p14="http://schemas.microsoft.com/office/powerpoint/2010/main" val="147609603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内容页-相关工作">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22" name="标题 21"/>
          <p:cNvSpPr>
            <a:spLocks noGrp="1"/>
          </p:cNvSpPr>
          <p:nvPr>
            <p:ph type="title"/>
          </p:nvPr>
        </p:nvSpPr>
        <p:spPr>
          <a:xfrm>
            <a:off x="145162" y="71735"/>
            <a:ext cx="10369868" cy="868993"/>
          </a:xfrm>
        </p:spPr>
        <p:txBody>
          <a:bodyPr>
            <a:normAutofit/>
          </a:bodyPr>
          <a:lstStyle>
            <a:lvl1pPr algn="l">
              <a:defRPr sz="3200" b="1">
                <a:solidFill>
                  <a:srgbClr val="9A0000"/>
                </a:solidFill>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2" name="矩形 1"/>
          <p:cNvSpPr/>
          <p:nvPr userDrawn="1"/>
        </p:nvSpPr>
        <p:spPr>
          <a:xfrm>
            <a:off x="-4" y="860973"/>
            <a:ext cx="10581709" cy="45719"/>
          </a:xfrm>
          <a:prstGeom prst="rect">
            <a:avLst/>
          </a:prstGeom>
          <a:solidFill>
            <a:srgbClr val="9A0000"/>
          </a:solidFill>
          <a:ln>
            <a:solidFill>
              <a:srgbClr val="871F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灯片编号占位符 5"/>
          <p:cNvSpPr>
            <a:spLocks noGrp="1"/>
          </p:cNvSpPr>
          <p:nvPr>
            <p:ph type="sldNum" sz="quarter" idx="12"/>
          </p:nvPr>
        </p:nvSpPr>
        <p:spPr>
          <a:xfrm>
            <a:off x="9505453" y="6150179"/>
            <a:ext cx="1728192" cy="330268"/>
          </a:xfrm>
          <a:prstGeom prst="rect">
            <a:avLst/>
          </a:prstGeom>
        </p:spPr>
        <p:txBody>
          <a:bodyPr/>
          <a:lstStyle>
            <a:lvl1pPr algn="r">
              <a:defRPr sz="1200" b="1">
                <a:latin typeface="微软雅黑" panose="020B0503020204020204" pitchFamily="34" charset="-122"/>
                <a:ea typeface="微软雅黑" panose="020B0503020204020204" pitchFamily="34" charset="-122"/>
              </a:defRPr>
            </a:lvl1pPr>
          </a:lstStyle>
          <a:p>
            <a:fld id="{F109C2AD-CA39-43E2-BBEF-768E308D7275}" type="slidenum">
              <a:rPr lang="zh-CN" altLang="en-US" smtClean="0"/>
              <a:pPr/>
              <a:t>‹#›</a:t>
            </a:fld>
            <a:endParaRPr lang="zh-CN" altLang="en-US"/>
          </a:p>
        </p:txBody>
      </p:sp>
      <p:pic>
        <p:nvPicPr>
          <p:cNvPr id="24" name="图片 2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22246" y="81513"/>
            <a:ext cx="827423" cy="827423"/>
          </a:xfrm>
          <a:prstGeom prst="rect">
            <a:avLst/>
          </a:prstGeom>
        </p:spPr>
      </p:pic>
      <p:sp>
        <p:nvSpPr>
          <p:cNvPr id="4" name="箭头: 五边形 3">
            <a:extLst>
              <a:ext uri="{FF2B5EF4-FFF2-40B4-BE49-F238E27FC236}">
                <a16:creationId xmlns:a16="http://schemas.microsoft.com/office/drawing/2014/main" id="{E85AE53C-AA48-F5E7-093E-D0543C1B457D}"/>
              </a:ext>
            </a:extLst>
          </p:cNvPr>
          <p:cNvSpPr/>
          <p:nvPr userDrawn="1"/>
        </p:nvSpPr>
        <p:spPr>
          <a:xfrm>
            <a:off x="-2448" y="6147935"/>
            <a:ext cx="2176096" cy="317500"/>
          </a:xfrm>
          <a:prstGeom prst="homePlate">
            <a:avLst/>
          </a:prstGeom>
          <a:solidFill>
            <a:srgbClr val="871F20"/>
          </a:solid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bg1"/>
                </a:solidFill>
                <a:latin typeface="微软雅黑" panose="020B0503020204020204" pitchFamily="34" charset="-122"/>
                <a:ea typeface="微软雅黑" panose="020B0503020204020204" pitchFamily="34" charset="-122"/>
              </a:rPr>
              <a:t>研究背景</a:t>
            </a:r>
          </a:p>
        </p:txBody>
      </p:sp>
      <p:sp>
        <p:nvSpPr>
          <p:cNvPr id="5" name="箭头: V 形 4">
            <a:extLst>
              <a:ext uri="{FF2B5EF4-FFF2-40B4-BE49-F238E27FC236}">
                <a16:creationId xmlns:a16="http://schemas.microsoft.com/office/drawing/2014/main" id="{9942B44E-B985-F96D-0C88-9145BD6967F1}"/>
              </a:ext>
            </a:extLst>
          </p:cNvPr>
          <p:cNvSpPr/>
          <p:nvPr userDrawn="1"/>
        </p:nvSpPr>
        <p:spPr>
          <a:xfrm>
            <a:off x="2002582" y="6147935"/>
            <a:ext cx="2176096" cy="317500"/>
          </a:xfrm>
          <a:prstGeom prst="chevron">
            <a:avLst/>
          </a:prstGeom>
          <a:solidFill>
            <a:srgbClr val="C00000"/>
          </a:solid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800" kern="1200">
                <a:solidFill>
                  <a:schemeClr val="bg1"/>
                </a:solidFill>
                <a:latin typeface="微软雅黑" panose="020B0503020204020204" pitchFamily="34" charset="-122"/>
                <a:ea typeface="微软雅黑" panose="020B0503020204020204" pitchFamily="34" charset="-122"/>
                <a:cs typeface="+mn-cs"/>
              </a:rPr>
              <a:t>相关工作</a:t>
            </a:r>
          </a:p>
        </p:txBody>
      </p:sp>
      <p:sp>
        <p:nvSpPr>
          <p:cNvPr id="6" name="箭头: V 形 5">
            <a:extLst>
              <a:ext uri="{FF2B5EF4-FFF2-40B4-BE49-F238E27FC236}">
                <a16:creationId xmlns:a16="http://schemas.microsoft.com/office/drawing/2014/main" id="{EF96B578-A005-7CF9-1DE1-BBB03A08DE53}"/>
              </a:ext>
            </a:extLst>
          </p:cNvPr>
          <p:cNvSpPr/>
          <p:nvPr userDrawn="1"/>
        </p:nvSpPr>
        <p:spPr>
          <a:xfrm>
            <a:off x="4012234" y="6147935"/>
            <a:ext cx="2176097" cy="317500"/>
          </a:xfrm>
          <a:prstGeom prst="chevron">
            <a:avLst/>
          </a:prstGeom>
          <a:solidFill>
            <a:srgbClr val="871F20"/>
          </a:solid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800" kern="1200">
                <a:solidFill>
                  <a:schemeClr val="bg1"/>
                </a:solidFill>
                <a:latin typeface="微软雅黑" panose="020B0503020204020204" pitchFamily="34" charset="-122"/>
                <a:ea typeface="微软雅黑" panose="020B0503020204020204" pitchFamily="34" charset="-122"/>
                <a:cs typeface="+mn-cs"/>
              </a:rPr>
              <a:t>研究方法</a:t>
            </a:r>
          </a:p>
        </p:txBody>
      </p:sp>
      <p:sp>
        <p:nvSpPr>
          <p:cNvPr id="7" name="箭头: V 形 6">
            <a:extLst>
              <a:ext uri="{FF2B5EF4-FFF2-40B4-BE49-F238E27FC236}">
                <a16:creationId xmlns:a16="http://schemas.microsoft.com/office/drawing/2014/main" id="{D245E9BC-8008-CDD1-1139-73DFAF1AEC60}"/>
              </a:ext>
            </a:extLst>
          </p:cNvPr>
          <p:cNvSpPr/>
          <p:nvPr userDrawn="1"/>
        </p:nvSpPr>
        <p:spPr>
          <a:xfrm>
            <a:off x="6012641" y="6147935"/>
            <a:ext cx="2176097" cy="317500"/>
          </a:xfrm>
          <a:prstGeom prst="chevron">
            <a:avLst/>
          </a:prstGeom>
          <a:solidFill>
            <a:srgbClr val="871F20"/>
          </a:solid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800" kern="1200">
                <a:solidFill>
                  <a:schemeClr val="bg1"/>
                </a:solidFill>
                <a:latin typeface="微软雅黑" panose="020B0503020204020204" pitchFamily="34" charset="-122"/>
                <a:ea typeface="微软雅黑" panose="020B0503020204020204" pitchFamily="34" charset="-122"/>
                <a:cs typeface="+mn-cs"/>
              </a:rPr>
              <a:t>实验结果</a:t>
            </a:r>
          </a:p>
        </p:txBody>
      </p:sp>
      <p:sp>
        <p:nvSpPr>
          <p:cNvPr id="8" name="箭头: V 形 7">
            <a:extLst>
              <a:ext uri="{FF2B5EF4-FFF2-40B4-BE49-F238E27FC236}">
                <a16:creationId xmlns:a16="http://schemas.microsoft.com/office/drawing/2014/main" id="{3ECBA586-5AE1-5E39-2956-69B29D9BB9A2}"/>
              </a:ext>
            </a:extLst>
          </p:cNvPr>
          <p:cNvSpPr/>
          <p:nvPr userDrawn="1"/>
        </p:nvSpPr>
        <p:spPr>
          <a:xfrm>
            <a:off x="8022295" y="6147935"/>
            <a:ext cx="2176097" cy="317500"/>
          </a:xfrm>
          <a:prstGeom prst="chevron">
            <a:avLst/>
          </a:prstGeom>
          <a:solidFill>
            <a:srgbClr val="871F20"/>
          </a:solid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800" kern="1200">
                <a:solidFill>
                  <a:schemeClr val="bg1"/>
                </a:solidFill>
                <a:latin typeface="微软雅黑" panose="020B0503020204020204" pitchFamily="34" charset="-122"/>
                <a:ea typeface="微软雅黑" panose="020B0503020204020204" pitchFamily="34" charset="-122"/>
                <a:cs typeface="+mn-cs"/>
              </a:rPr>
              <a:t>结论与讨论</a:t>
            </a:r>
          </a:p>
        </p:txBody>
      </p:sp>
    </p:spTree>
    <p:extLst>
      <p:ext uri="{BB962C8B-B14F-4D97-AF65-F5344CB8AC3E}">
        <p14:creationId xmlns:p14="http://schemas.microsoft.com/office/powerpoint/2010/main" val="228766044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章节-研究方法">
    <p:spTree>
      <p:nvGrpSpPr>
        <p:cNvPr id="1" name=""/>
        <p:cNvGrpSpPr/>
        <p:nvPr/>
      </p:nvGrpSpPr>
      <p:grpSpPr>
        <a:xfrm>
          <a:off x="0" y="0"/>
          <a:ext cx="0" cy="0"/>
          <a:chOff x="0" y="0"/>
          <a:chExt cx="0" cy="0"/>
        </a:xfrm>
      </p:grpSpPr>
      <p:pic>
        <p:nvPicPr>
          <p:cNvPr id="26" name="图片 25"/>
          <p:cNvPicPr>
            <a:picLocks noChangeAspect="1"/>
          </p:cNvPicPr>
          <p:nvPr userDrawn="1"/>
        </p:nvPicPr>
        <p:blipFill rotWithShape="1">
          <a:blip r:embed="rId2"/>
          <a:srcRect t="20509"/>
          <a:stretch/>
        </p:blipFill>
        <p:spPr>
          <a:xfrm>
            <a:off x="-15955" y="-273"/>
            <a:ext cx="11526974" cy="6480448"/>
          </a:xfrm>
          <a:prstGeom prst="rect">
            <a:avLst/>
          </a:prstGeom>
        </p:spPr>
      </p:pic>
      <p:sp>
        <p:nvSpPr>
          <p:cNvPr id="27" name="文本框 26"/>
          <p:cNvSpPr txBox="1"/>
          <p:nvPr userDrawn="1"/>
        </p:nvSpPr>
        <p:spPr>
          <a:xfrm>
            <a:off x="-22079" y="-545"/>
            <a:ext cx="11526974" cy="6480448"/>
          </a:xfrm>
          <a:prstGeom prst="rect">
            <a:avLst/>
          </a:prstGeom>
          <a:solidFill>
            <a:srgbClr val="FFFFFF">
              <a:alpha val="70000"/>
            </a:srgbClr>
          </a:solidFill>
        </p:spPr>
        <p:txBody>
          <a:bodyPr wrap="square" rtlCol="0">
            <a:noAutofit/>
          </a:bodyPr>
          <a:lstStyle/>
          <a:p>
            <a:endParaRPr lang="zh-CN" altLang="en-US"/>
          </a:p>
        </p:txBody>
      </p:sp>
      <p:sp>
        <p:nvSpPr>
          <p:cNvPr id="25" name="灯片编号占位符 5"/>
          <p:cNvSpPr>
            <a:spLocks noGrp="1"/>
          </p:cNvSpPr>
          <p:nvPr>
            <p:ph type="sldNum" sz="quarter" idx="12"/>
          </p:nvPr>
        </p:nvSpPr>
        <p:spPr>
          <a:xfrm>
            <a:off x="9505453" y="6150179"/>
            <a:ext cx="1728192" cy="330268"/>
          </a:xfrm>
          <a:prstGeom prst="rect">
            <a:avLst/>
          </a:prstGeom>
        </p:spPr>
        <p:txBody>
          <a:bodyPr/>
          <a:lstStyle>
            <a:lvl1pPr algn="r">
              <a:defRPr sz="1200" b="1">
                <a:latin typeface="微软雅黑" panose="020B0503020204020204" pitchFamily="34" charset="-122"/>
                <a:ea typeface="微软雅黑" panose="020B0503020204020204" pitchFamily="34" charset="-122"/>
              </a:defRPr>
            </a:lvl1pPr>
          </a:lstStyle>
          <a:p>
            <a:fld id="{F109C2AD-CA39-43E2-BBEF-768E308D7275}" type="slidenum">
              <a:rPr lang="zh-CN" altLang="en-US" smtClean="0"/>
              <a:pPr/>
              <a:t>‹#›</a:t>
            </a:fld>
            <a:endParaRPr lang="zh-CN" altLang="en-US"/>
          </a:p>
        </p:txBody>
      </p:sp>
      <p:pic>
        <p:nvPicPr>
          <p:cNvPr id="22" name="图片 2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22246" y="81513"/>
            <a:ext cx="827423" cy="827423"/>
          </a:xfrm>
          <a:prstGeom prst="rect">
            <a:avLst/>
          </a:prstGeom>
        </p:spPr>
      </p:pic>
      <p:grpSp>
        <p:nvGrpSpPr>
          <p:cNvPr id="2" name="组合 1">
            <a:extLst>
              <a:ext uri="{FF2B5EF4-FFF2-40B4-BE49-F238E27FC236}">
                <a16:creationId xmlns:a16="http://schemas.microsoft.com/office/drawing/2014/main" id="{DA8E8F49-7629-D1A6-4C89-ADE4B516A142}"/>
              </a:ext>
            </a:extLst>
          </p:cNvPr>
          <p:cNvGrpSpPr/>
          <p:nvPr userDrawn="1"/>
        </p:nvGrpSpPr>
        <p:grpSpPr>
          <a:xfrm>
            <a:off x="1800597" y="2833229"/>
            <a:ext cx="7806143" cy="641343"/>
            <a:chOff x="1800597" y="2833229"/>
            <a:chExt cx="7806143" cy="641343"/>
          </a:xfrm>
        </p:grpSpPr>
        <p:grpSp>
          <p:nvGrpSpPr>
            <p:cNvPr id="3" name="组合 2">
              <a:extLst>
                <a:ext uri="{FF2B5EF4-FFF2-40B4-BE49-F238E27FC236}">
                  <a16:creationId xmlns:a16="http://schemas.microsoft.com/office/drawing/2014/main" id="{0AF1F533-DF75-0D25-BCA2-F0F104E5A7D0}"/>
                </a:ext>
              </a:extLst>
            </p:cNvPr>
            <p:cNvGrpSpPr/>
            <p:nvPr/>
          </p:nvGrpSpPr>
          <p:grpSpPr>
            <a:xfrm>
              <a:off x="1800597" y="2833229"/>
              <a:ext cx="7806143" cy="641343"/>
              <a:chOff x="2029361" y="2770971"/>
              <a:chExt cx="7806143" cy="641343"/>
            </a:xfrm>
          </p:grpSpPr>
          <p:grpSp>
            <p:nvGrpSpPr>
              <p:cNvPr id="5" name="组合 2">
                <a:extLst>
                  <a:ext uri="{FF2B5EF4-FFF2-40B4-BE49-F238E27FC236}">
                    <a16:creationId xmlns:a16="http://schemas.microsoft.com/office/drawing/2014/main" id="{28CC9C57-3EDE-341A-9D1A-CFBF6C0CD4CC}"/>
                  </a:ext>
                </a:extLst>
              </p:cNvPr>
              <p:cNvGrpSpPr/>
              <p:nvPr/>
            </p:nvGrpSpPr>
            <p:grpSpPr>
              <a:xfrm>
                <a:off x="2029361" y="2770971"/>
                <a:ext cx="1643444" cy="641343"/>
                <a:chOff x="666810" y="2476108"/>
                <a:chExt cx="468000" cy="355868"/>
              </a:xfrm>
            </p:grpSpPr>
            <p:sp>
              <p:nvSpPr>
                <p:cNvPr id="7" name="Freeform 10">
                  <a:extLst>
                    <a:ext uri="{FF2B5EF4-FFF2-40B4-BE49-F238E27FC236}">
                      <a16:creationId xmlns:a16="http://schemas.microsoft.com/office/drawing/2014/main" id="{DFD9D9B3-671A-25FB-60B4-F1D2C746972C}"/>
                    </a:ext>
                  </a:extLst>
                </p:cNvPr>
                <p:cNvSpPr>
                  <a:spLocks/>
                </p:cNvSpPr>
                <p:nvPr/>
              </p:nvSpPr>
              <p:spPr bwMode="auto">
                <a:xfrm>
                  <a:off x="666810" y="2476108"/>
                  <a:ext cx="468000" cy="336134"/>
                </a:xfrm>
                <a:custGeom>
                  <a:avLst/>
                  <a:gdLst>
                    <a:gd name="T0" fmla="*/ 3120 w 3800"/>
                    <a:gd name="T1" fmla="*/ 0 h 1532"/>
                    <a:gd name="T2" fmla="*/ 682 w 3800"/>
                    <a:gd name="T3" fmla="*/ 0 h 1532"/>
                    <a:gd name="T4" fmla="*/ 682 w 3800"/>
                    <a:gd name="T5" fmla="*/ 284 h 1532"/>
                    <a:gd name="T6" fmla="*/ 0 w 3800"/>
                    <a:gd name="T7" fmla="*/ 766 h 1532"/>
                    <a:gd name="T8" fmla="*/ 682 w 3800"/>
                    <a:gd name="T9" fmla="*/ 1248 h 1532"/>
                    <a:gd name="T10" fmla="*/ 682 w 3800"/>
                    <a:gd name="T11" fmla="*/ 1532 h 1532"/>
                    <a:gd name="T12" fmla="*/ 3120 w 3800"/>
                    <a:gd name="T13" fmla="*/ 1532 h 1532"/>
                    <a:gd name="T14" fmla="*/ 3120 w 3800"/>
                    <a:gd name="T15" fmla="*/ 1248 h 1532"/>
                    <a:gd name="T16" fmla="*/ 3800 w 3800"/>
                    <a:gd name="T17" fmla="*/ 766 h 1532"/>
                    <a:gd name="T18" fmla="*/ 3120 w 3800"/>
                    <a:gd name="T19" fmla="*/ 284 h 1532"/>
                    <a:gd name="T20" fmla="*/ 3120 w 3800"/>
                    <a:gd name="T21" fmla="*/ 0 h 1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00" h="1532">
                      <a:moveTo>
                        <a:pt x="3120" y="0"/>
                      </a:moveTo>
                      <a:lnTo>
                        <a:pt x="682" y="0"/>
                      </a:lnTo>
                      <a:lnTo>
                        <a:pt x="682" y="284"/>
                      </a:lnTo>
                      <a:lnTo>
                        <a:pt x="0" y="766"/>
                      </a:lnTo>
                      <a:lnTo>
                        <a:pt x="682" y="1248"/>
                      </a:lnTo>
                      <a:lnTo>
                        <a:pt x="682" y="1532"/>
                      </a:lnTo>
                      <a:lnTo>
                        <a:pt x="3120" y="1532"/>
                      </a:lnTo>
                      <a:lnTo>
                        <a:pt x="3120" y="1248"/>
                      </a:lnTo>
                      <a:lnTo>
                        <a:pt x="3800" y="766"/>
                      </a:lnTo>
                      <a:lnTo>
                        <a:pt x="3120" y="284"/>
                      </a:lnTo>
                      <a:lnTo>
                        <a:pt x="3120" y="0"/>
                      </a:lnTo>
                      <a:close/>
                    </a:path>
                  </a:pathLst>
                </a:custGeom>
                <a:solidFill>
                  <a:srgbClr val="CC141E"/>
                </a:solidFill>
                <a:ln>
                  <a:noFill/>
                </a:ln>
              </p:spPr>
              <p:txBody>
                <a:bodyPr vert="horz" wrap="square" lIns="91440" tIns="45720" rIns="91440" bIns="45720" numCol="1" anchor="ctr" anchorCtr="0" compatLnSpc="1">
                  <a:prstTxWarp prst="textNoShape">
                    <a:avLst/>
                  </a:prstTxWarp>
                  <a:noAutofit/>
                </a:bodyPr>
                <a:lstStyle/>
                <a:p>
                  <a:pPr algn="ctr"/>
                  <a:endParaRPr lang="zh-CN" altLang="en-US" sz="3200" b="1">
                    <a:solidFill>
                      <a:srgbClr val="000000"/>
                    </a:solidFill>
                    <a:latin typeface="等线"/>
                    <a:ea typeface="等线" panose="02010600030101010101" pitchFamily="2" charset="-122"/>
                  </a:endParaRPr>
                </a:p>
              </p:txBody>
            </p:sp>
            <p:sp>
              <p:nvSpPr>
                <p:cNvPr id="8" name="文本框 7">
                  <a:extLst>
                    <a:ext uri="{FF2B5EF4-FFF2-40B4-BE49-F238E27FC236}">
                      <a16:creationId xmlns:a16="http://schemas.microsoft.com/office/drawing/2014/main" id="{EE0226FA-1777-C590-DD89-8909C75280B6}"/>
                    </a:ext>
                  </a:extLst>
                </p:cNvPr>
                <p:cNvSpPr txBox="1"/>
                <p:nvPr/>
              </p:nvSpPr>
              <p:spPr>
                <a:xfrm>
                  <a:off x="809241" y="2483682"/>
                  <a:ext cx="212633" cy="348294"/>
                </a:xfrm>
                <a:prstGeom prst="rect">
                  <a:avLst/>
                </a:prstGeom>
                <a:noFill/>
              </p:spPr>
              <p:txBody>
                <a:bodyPr wrap="none" rtlCol="0" anchor="ctr">
                  <a:noAutofit/>
                </a:bodyPr>
                <a:lstStyle/>
                <a:p>
                  <a:pPr algn="ctr"/>
                  <a:r>
                    <a:rPr lang="en-US" altLang="zh-CN" sz="2800" b="1" dirty="0">
                      <a:solidFill>
                        <a:srgbClr val="FFFFFF"/>
                      </a:solidFill>
                      <a:latin typeface="微软雅黑" panose="020B0503020204020204" pitchFamily="34" charset="-122"/>
                      <a:ea typeface="微软雅黑" panose="020B0503020204020204" pitchFamily="34" charset="-122"/>
                    </a:rPr>
                    <a:t>2</a:t>
                  </a:r>
                  <a:endParaRPr lang="zh-CN" altLang="en-US" sz="2800" b="1" dirty="0">
                    <a:solidFill>
                      <a:srgbClr val="FFFFFF"/>
                    </a:solidFill>
                    <a:latin typeface="微软雅黑" panose="020B0503020204020204" pitchFamily="34" charset="-122"/>
                    <a:ea typeface="微软雅黑" panose="020B0503020204020204" pitchFamily="34" charset="-122"/>
                  </a:endParaRPr>
                </a:p>
              </p:txBody>
            </p:sp>
          </p:grpSp>
          <p:cxnSp>
            <p:nvCxnSpPr>
              <p:cNvPr id="6" name="直接连接符 5">
                <a:extLst>
                  <a:ext uri="{FF2B5EF4-FFF2-40B4-BE49-F238E27FC236}">
                    <a16:creationId xmlns:a16="http://schemas.microsoft.com/office/drawing/2014/main" id="{B85AE32C-AB23-368F-82D4-D7CA2962F307}"/>
                  </a:ext>
                </a:extLst>
              </p:cNvPr>
              <p:cNvCxnSpPr>
                <a:stCxn id="7" idx="6"/>
              </p:cNvCxnSpPr>
              <p:nvPr/>
            </p:nvCxnSpPr>
            <p:spPr>
              <a:xfrm>
                <a:off x="3378715" y="3376750"/>
                <a:ext cx="6456789" cy="0"/>
              </a:xfrm>
              <a:prstGeom prst="line">
                <a:avLst/>
              </a:prstGeom>
              <a:noFill/>
              <a:ln w="6350" cap="flat" cmpd="sng" algn="ctr">
                <a:solidFill>
                  <a:srgbClr val="C8161E"/>
                </a:solidFill>
                <a:prstDash val="solid"/>
                <a:miter lim="800000"/>
              </a:ln>
              <a:effectLst/>
            </p:spPr>
          </p:cxnSp>
        </p:grpSp>
        <p:sp>
          <p:nvSpPr>
            <p:cNvPr id="4" name="文本框 3">
              <a:extLst>
                <a:ext uri="{FF2B5EF4-FFF2-40B4-BE49-F238E27FC236}">
                  <a16:creationId xmlns:a16="http://schemas.microsoft.com/office/drawing/2014/main" id="{36EDC3A6-4043-D134-99DE-8285A14ADE16}"/>
                </a:ext>
              </a:extLst>
            </p:cNvPr>
            <p:cNvSpPr txBox="1"/>
            <p:nvPr/>
          </p:nvSpPr>
          <p:spPr>
            <a:xfrm>
              <a:off x="4790598" y="2861513"/>
              <a:ext cx="1826141" cy="584775"/>
            </a:xfrm>
            <a:prstGeom prst="rect">
              <a:avLst/>
            </a:prstGeom>
            <a:noFill/>
          </p:spPr>
          <p:txBody>
            <a:bodyPr wrap="none" rtlCol="0">
              <a:spAutoFit/>
            </a:bodyPr>
            <a:lstStyle/>
            <a:p>
              <a:r>
                <a:rPr lang="zh-CN" altLang="en-US" sz="3200" b="1">
                  <a:latin typeface="微软雅黑" panose="020B0503020204020204" pitchFamily="34" charset="-122"/>
                  <a:ea typeface="微软雅黑" panose="020B0503020204020204" pitchFamily="34" charset="-122"/>
                </a:rPr>
                <a:t>研究方法</a:t>
              </a:r>
            </a:p>
          </p:txBody>
        </p:sp>
      </p:grpSp>
    </p:spTree>
    <p:extLst>
      <p:ext uri="{BB962C8B-B14F-4D97-AF65-F5344CB8AC3E}">
        <p14:creationId xmlns:p14="http://schemas.microsoft.com/office/powerpoint/2010/main" val="69548769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内容页-研究方法">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22" name="标题 21"/>
          <p:cNvSpPr>
            <a:spLocks noGrp="1"/>
          </p:cNvSpPr>
          <p:nvPr>
            <p:ph type="title"/>
          </p:nvPr>
        </p:nvSpPr>
        <p:spPr>
          <a:xfrm>
            <a:off x="145162" y="71735"/>
            <a:ext cx="10369868" cy="868993"/>
          </a:xfrm>
        </p:spPr>
        <p:txBody>
          <a:bodyPr>
            <a:normAutofit/>
          </a:bodyPr>
          <a:lstStyle>
            <a:lvl1pPr algn="l">
              <a:defRPr sz="3200" b="1">
                <a:solidFill>
                  <a:srgbClr val="9A0000"/>
                </a:solidFill>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2" name="矩形 1"/>
          <p:cNvSpPr/>
          <p:nvPr userDrawn="1"/>
        </p:nvSpPr>
        <p:spPr>
          <a:xfrm>
            <a:off x="-4" y="860973"/>
            <a:ext cx="10581709" cy="45719"/>
          </a:xfrm>
          <a:prstGeom prst="rect">
            <a:avLst/>
          </a:prstGeom>
          <a:solidFill>
            <a:srgbClr val="9A0000"/>
          </a:solidFill>
          <a:ln>
            <a:solidFill>
              <a:srgbClr val="871F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灯片编号占位符 5"/>
          <p:cNvSpPr>
            <a:spLocks noGrp="1"/>
          </p:cNvSpPr>
          <p:nvPr>
            <p:ph type="sldNum" sz="quarter" idx="12"/>
          </p:nvPr>
        </p:nvSpPr>
        <p:spPr>
          <a:xfrm>
            <a:off x="9505453" y="6150179"/>
            <a:ext cx="1728192" cy="330268"/>
          </a:xfrm>
          <a:prstGeom prst="rect">
            <a:avLst/>
          </a:prstGeom>
        </p:spPr>
        <p:txBody>
          <a:bodyPr/>
          <a:lstStyle>
            <a:lvl1pPr algn="r">
              <a:defRPr sz="1200" b="1">
                <a:latin typeface="微软雅黑" panose="020B0503020204020204" pitchFamily="34" charset="-122"/>
                <a:ea typeface="微软雅黑" panose="020B0503020204020204" pitchFamily="34" charset="-122"/>
              </a:defRPr>
            </a:lvl1pPr>
          </a:lstStyle>
          <a:p>
            <a:fld id="{F109C2AD-CA39-43E2-BBEF-768E308D7275}" type="slidenum">
              <a:rPr lang="zh-CN" altLang="en-US" smtClean="0"/>
              <a:pPr/>
              <a:t>‹#›</a:t>
            </a:fld>
            <a:endParaRPr lang="zh-CN" altLang="en-US"/>
          </a:p>
        </p:txBody>
      </p:sp>
      <p:pic>
        <p:nvPicPr>
          <p:cNvPr id="24" name="图片 2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22246" y="81513"/>
            <a:ext cx="827423" cy="827423"/>
          </a:xfrm>
          <a:prstGeom prst="rect">
            <a:avLst/>
          </a:prstGeom>
        </p:spPr>
      </p:pic>
      <p:sp>
        <p:nvSpPr>
          <p:cNvPr id="4" name="箭头: 五边形 3">
            <a:extLst>
              <a:ext uri="{FF2B5EF4-FFF2-40B4-BE49-F238E27FC236}">
                <a16:creationId xmlns:a16="http://schemas.microsoft.com/office/drawing/2014/main" id="{E85AE53C-AA48-F5E7-093E-D0543C1B457D}"/>
              </a:ext>
            </a:extLst>
          </p:cNvPr>
          <p:cNvSpPr/>
          <p:nvPr userDrawn="1"/>
        </p:nvSpPr>
        <p:spPr>
          <a:xfrm>
            <a:off x="-2448" y="6147935"/>
            <a:ext cx="2176096" cy="317500"/>
          </a:xfrm>
          <a:prstGeom prst="homePlate">
            <a:avLst/>
          </a:prstGeom>
          <a:solidFill>
            <a:srgbClr val="871F20"/>
          </a:solid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bg1"/>
                </a:solidFill>
                <a:latin typeface="微软雅黑" panose="020B0503020204020204" pitchFamily="34" charset="-122"/>
                <a:ea typeface="微软雅黑" panose="020B0503020204020204" pitchFamily="34" charset="-122"/>
              </a:rPr>
              <a:t>研究背景</a:t>
            </a:r>
          </a:p>
        </p:txBody>
      </p:sp>
      <p:sp>
        <p:nvSpPr>
          <p:cNvPr id="5" name="箭头: V 形 4">
            <a:extLst>
              <a:ext uri="{FF2B5EF4-FFF2-40B4-BE49-F238E27FC236}">
                <a16:creationId xmlns:a16="http://schemas.microsoft.com/office/drawing/2014/main" id="{9942B44E-B985-F96D-0C88-9145BD6967F1}"/>
              </a:ext>
            </a:extLst>
          </p:cNvPr>
          <p:cNvSpPr/>
          <p:nvPr userDrawn="1"/>
        </p:nvSpPr>
        <p:spPr>
          <a:xfrm>
            <a:off x="2002582" y="6147935"/>
            <a:ext cx="2176096" cy="317500"/>
          </a:xfrm>
          <a:prstGeom prst="chevron">
            <a:avLst/>
          </a:prstGeom>
          <a:solidFill>
            <a:srgbClr val="871F20"/>
          </a:solid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800" kern="1200">
                <a:solidFill>
                  <a:schemeClr val="bg1"/>
                </a:solidFill>
                <a:latin typeface="微软雅黑" panose="020B0503020204020204" pitchFamily="34" charset="-122"/>
                <a:ea typeface="微软雅黑" panose="020B0503020204020204" pitchFamily="34" charset="-122"/>
                <a:cs typeface="+mn-cs"/>
              </a:rPr>
              <a:t>相关工作</a:t>
            </a:r>
          </a:p>
        </p:txBody>
      </p:sp>
      <p:sp>
        <p:nvSpPr>
          <p:cNvPr id="6" name="箭头: V 形 5">
            <a:extLst>
              <a:ext uri="{FF2B5EF4-FFF2-40B4-BE49-F238E27FC236}">
                <a16:creationId xmlns:a16="http://schemas.microsoft.com/office/drawing/2014/main" id="{EF96B578-A005-7CF9-1DE1-BBB03A08DE53}"/>
              </a:ext>
            </a:extLst>
          </p:cNvPr>
          <p:cNvSpPr/>
          <p:nvPr userDrawn="1"/>
        </p:nvSpPr>
        <p:spPr>
          <a:xfrm>
            <a:off x="4012234" y="6147935"/>
            <a:ext cx="2176097" cy="317500"/>
          </a:xfrm>
          <a:prstGeom prst="chevron">
            <a:avLst/>
          </a:prstGeom>
          <a:solidFill>
            <a:srgbClr val="C00000"/>
          </a:solid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800" kern="1200">
                <a:solidFill>
                  <a:schemeClr val="bg1"/>
                </a:solidFill>
                <a:latin typeface="微软雅黑" panose="020B0503020204020204" pitchFamily="34" charset="-122"/>
                <a:ea typeface="微软雅黑" panose="020B0503020204020204" pitchFamily="34" charset="-122"/>
                <a:cs typeface="+mn-cs"/>
              </a:rPr>
              <a:t>研究方法</a:t>
            </a:r>
          </a:p>
        </p:txBody>
      </p:sp>
      <p:sp>
        <p:nvSpPr>
          <p:cNvPr id="7" name="箭头: V 形 6">
            <a:extLst>
              <a:ext uri="{FF2B5EF4-FFF2-40B4-BE49-F238E27FC236}">
                <a16:creationId xmlns:a16="http://schemas.microsoft.com/office/drawing/2014/main" id="{D245E9BC-8008-CDD1-1139-73DFAF1AEC60}"/>
              </a:ext>
            </a:extLst>
          </p:cNvPr>
          <p:cNvSpPr/>
          <p:nvPr userDrawn="1"/>
        </p:nvSpPr>
        <p:spPr>
          <a:xfrm>
            <a:off x="6012641" y="6147935"/>
            <a:ext cx="2176097" cy="317500"/>
          </a:xfrm>
          <a:prstGeom prst="chevron">
            <a:avLst/>
          </a:prstGeom>
          <a:solidFill>
            <a:srgbClr val="871F20"/>
          </a:solid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800" kern="1200">
                <a:solidFill>
                  <a:schemeClr val="bg1"/>
                </a:solidFill>
                <a:latin typeface="微软雅黑" panose="020B0503020204020204" pitchFamily="34" charset="-122"/>
                <a:ea typeface="微软雅黑" panose="020B0503020204020204" pitchFamily="34" charset="-122"/>
                <a:cs typeface="+mn-cs"/>
              </a:rPr>
              <a:t>实验结果</a:t>
            </a:r>
          </a:p>
        </p:txBody>
      </p:sp>
      <p:sp>
        <p:nvSpPr>
          <p:cNvPr id="8" name="箭头: V 形 7">
            <a:extLst>
              <a:ext uri="{FF2B5EF4-FFF2-40B4-BE49-F238E27FC236}">
                <a16:creationId xmlns:a16="http://schemas.microsoft.com/office/drawing/2014/main" id="{3ECBA586-5AE1-5E39-2956-69B29D9BB9A2}"/>
              </a:ext>
            </a:extLst>
          </p:cNvPr>
          <p:cNvSpPr/>
          <p:nvPr userDrawn="1"/>
        </p:nvSpPr>
        <p:spPr>
          <a:xfrm>
            <a:off x="8022295" y="6147935"/>
            <a:ext cx="2176097" cy="317500"/>
          </a:xfrm>
          <a:prstGeom prst="chevron">
            <a:avLst/>
          </a:prstGeom>
          <a:solidFill>
            <a:srgbClr val="871F20"/>
          </a:solid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800" kern="1200">
                <a:solidFill>
                  <a:schemeClr val="bg1"/>
                </a:solidFill>
                <a:latin typeface="微软雅黑" panose="020B0503020204020204" pitchFamily="34" charset="-122"/>
                <a:ea typeface="微软雅黑" panose="020B0503020204020204" pitchFamily="34" charset="-122"/>
                <a:cs typeface="+mn-cs"/>
              </a:rPr>
              <a:t>结论与讨论</a:t>
            </a:r>
          </a:p>
        </p:txBody>
      </p:sp>
    </p:spTree>
    <p:extLst>
      <p:ext uri="{BB962C8B-B14F-4D97-AF65-F5344CB8AC3E}">
        <p14:creationId xmlns:p14="http://schemas.microsoft.com/office/powerpoint/2010/main" val="377736097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章节-实验结果">
    <p:spTree>
      <p:nvGrpSpPr>
        <p:cNvPr id="1" name=""/>
        <p:cNvGrpSpPr/>
        <p:nvPr/>
      </p:nvGrpSpPr>
      <p:grpSpPr>
        <a:xfrm>
          <a:off x="0" y="0"/>
          <a:ext cx="0" cy="0"/>
          <a:chOff x="0" y="0"/>
          <a:chExt cx="0" cy="0"/>
        </a:xfrm>
      </p:grpSpPr>
      <p:pic>
        <p:nvPicPr>
          <p:cNvPr id="26" name="图片 25"/>
          <p:cNvPicPr>
            <a:picLocks noChangeAspect="1"/>
          </p:cNvPicPr>
          <p:nvPr userDrawn="1"/>
        </p:nvPicPr>
        <p:blipFill rotWithShape="1">
          <a:blip r:embed="rId2"/>
          <a:srcRect t="20509"/>
          <a:stretch/>
        </p:blipFill>
        <p:spPr>
          <a:xfrm>
            <a:off x="-15955" y="-273"/>
            <a:ext cx="11526974" cy="6480448"/>
          </a:xfrm>
          <a:prstGeom prst="rect">
            <a:avLst/>
          </a:prstGeom>
        </p:spPr>
      </p:pic>
      <p:sp>
        <p:nvSpPr>
          <p:cNvPr id="27" name="文本框 26"/>
          <p:cNvSpPr txBox="1"/>
          <p:nvPr userDrawn="1"/>
        </p:nvSpPr>
        <p:spPr>
          <a:xfrm>
            <a:off x="-22079" y="-545"/>
            <a:ext cx="11526974" cy="6480448"/>
          </a:xfrm>
          <a:prstGeom prst="rect">
            <a:avLst/>
          </a:prstGeom>
          <a:solidFill>
            <a:srgbClr val="FFFFFF">
              <a:alpha val="70000"/>
            </a:srgbClr>
          </a:solidFill>
        </p:spPr>
        <p:txBody>
          <a:bodyPr wrap="square" rtlCol="0">
            <a:noAutofit/>
          </a:bodyPr>
          <a:lstStyle/>
          <a:p>
            <a:endParaRPr lang="zh-CN" altLang="en-US"/>
          </a:p>
        </p:txBody>
      </p:sp>
      <p:sp>
        <p:nvSpPr>
          <p:cNvPr id="25" name="灯片编号占位符 5"/>
          <p:cNvSpPr>
            <a:spLocks noGrp="1"/>
          </p:cNvSpPr>
          <p:nvPr>
            <p:ph type="sldNum" sz="quarter" idx="12"/>
          </p:nvPr>
        </p:nvSpPr>
        <p:spPr>
          <a:xfrm>
            <a:off x="9505453" y="6150179"/>
            <a:ext cx="1728192" cy="330268"/>
          </a:xfrm>
          <a:prstGeom prst="rect">
            <a:avLst/>
          </a:prstGeom>
        </p:spPr>
        <p:txBody>
          <a:bodyPr/>
          <a:lstStyle>
            <a:lvl1pPr algn="r">
              <a:defRPr sz="1200" b="1">
                <a:latin typeface="微软雅黑" panose="020B0503020204020204" pitchFamily="34" charset="-122"/>
                <a:ea typeface="微软雅黑" panose="020B0503020204020204" pitchFamily="34" charset="-122"/>
              </a:defRPr>
            </a:lvl1pPr>
          </a:lstStyle>
          <a:p>
            <a:fld id="{F109C2AD-CA39-43E2-BBEF-768E308D7275}" type="slidenum">
              <a:rPr lang="zh-CN" altLang="en-US" smtClean="0"/>
              <a:pPr/>
              <a:t>‹#›</a:t>
            </a:fld>
            <a:endParaRPr lang="zh-CN" altLang="en-US"/>
          </a:p>
        </p:txBody>
      </p:sp>
      <p:pic>
        <p:nvPicPr>
          <p:cNvPr id="22" name="图片 2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22246" y="81513"/>
            <a:ext cx="827423" cy="827423"/>
          </a:xfrm>
          <a:prstGeom prst="rect">
            <a:avLst/>
          </a:prstGeom>
        </p:spPr>
      </p:pic>
      <p:grpSp>
        <p:nvGrpSpPr>
          <p:cNvPr id="2" name="组合 1">
            <a:extLst>
              <a:ext uri="{FF2B5EF4-FFF2-40B4-BE49-F238E27FC236}">
                <a16:creationId xmlns:a16="http://schemas.microsoft.com/office/drawing/2014/main" id="{DA8E8F49-7629-D1A6-4C89-ADE4B516A142}"/>
              </a:ext>
            </a:extLst>
          </p:cNvPr>
          <p:cNvGrpSpPr/>
          <p:nvPr userDrawn="1"/>
        </p:nvGrpSpPr>
        <p:grpSpPr>
          <a:xfrm>
            <a:off x="1800597" y="2833229"/>
            <a:ext cx="7806143" cy="641343"/>
            <a:chOff x="1800597" y="2833229"/>
            <a:chExt cx="7806143" cy="641343"/>
          </a:xfrm>
        </p:grpSpPr>
        <p:grpSp>
          <p:nvGrpSpPr>
            <p:cNvPr id="3" name="组合 2">
              <a:extLst>
                <a:ext uri="{FF2B5EF4-FFF2-40B4-BE49-F238E27FC236}">
                  <a16:creationId xmlns:a16="http://schemas.microsoft.com/office/drawing/2014/main" id="{0AF1F533-DF75-0D25-BCA2-F0F104E5A7D0}"/>
                </a:ext>
              </a:extLst>
            </p:cNvPr>
            <p:cNvGrpSpPr/>
            <p:nvPr/>
          </p:nvGrpSpPr>
          <p:grpSpPr>
            <a:xfrm>
              <a:off x="1800597" y="2833229"/>
              <a:ext cx="7806143" cy="641343"/>
              <a:chOff x="2029361" y="2770971"/>
              <a:chExt cx="7806143" cy="641343"/>
            </a:xfrm>
          </p:grpSpPr>
          <p:grpSp>
            <p:nvGrpSpPr>
              <p:cNvPr id="5" name="组合 2">
                <a:extLst>
                  <a:ext uri="{FF2B5EF4-FFF2-40B4-BE49-F238E27FC236}">
                    <a16:creationId xmlns:a16="http://schemas.microsoft.com/office/drawing/2014/main" id="{28CC9C57-3EDE-341A-9D1A-CFBF6C0CD4CC}"/>
                  </a:ext>
                </a:extLst>
              </p:cNvPr>
              <p:cNvGrpSpPr/>
              <p:nvPr/>
            </p:nvGrpSpPr>
            <p:grpSpPr>
              <a:xfrm>
                <a:off x="2029361" y="2770971"/>
                <a:ext cx="1643444" cy="641343"/>
                <a:chOff x="666810" y="2476108"/>
                <a:chExt cx="468000" cy="355868"/>
              </a:xfrm>
            </p:grpSpPr>
            <p:sp>
              <p:nvSpPr>
                <p:cNvPr id="7" name="Freeform 10">
                  <a:extLst>
                    <a:ext uri="{FF2B5EF4-FFF2-40B4-BE49-F238E27FC236}">
                      <a16:creationId xmlns:a16="http://schemas.microsoft.com/office/drawing/2014/main" id="{DFD9D9B3-671A-25FB-60B4-F1D2C746972C}"/>
                    </a:ext>
                  </a:extLst>
                </p:cNvPr>
                <p:cNvSpPr>
                  <a:spLocks/>
                </p:cNvSpPr>
                <p:nvPr/>
              </p:nvSpPr>
              <p:spPr bwMode="auto">
                <a:xfrm>
                  <a:off x="666810" y="2476108"/>
                  <a:ext cx="468000" cy="336134"/>
                </a:xfrm>
                <a:custGeom>
                  <a:avLst/>
                  <a:gdLst>
                    <a:gd name="T0" fmla="*/ 3120 w 3800"/>
                    <a:gd name="T1" fmla="*/ 0 h 1532"/>
                    <a:gd name="T2" fmla="*/ 682 w 3800"/>
                    <a:gd name="T3" fmla="*/ 0 h 1532"/>
                    <a:gd name="T4" fmla="*/ 682 w 3800"/>
                    <a:gd name="T5" fmla="*/ 284 h 1532"/>
                    <a:gd name="T6" fmla="*/ 0 w 3800"/>
                    <a:gd name="T7" fmla="*/ 766 h 1532"/>
                    <a:gd name="T8" fmla="*/ 682 w 3800"/>
                    <a:gd name="T9" fmla="*/ 1248 h 1532"/>
                    <a:gd name="T10" fmla="*/ 682 w 3800"/>
                    <a:gd name="T11" fmla="*/ 1532 h 1532"/>
                    <a:gd name="T12" fmla="*/ 3120 w 3800"/>
                    <a:gd name="T13" fmla="*/ 1532 h 1532"/>
                    <a:gd name="T14" fmla="*/ 3120 w 3800"/>
                    <a:gd name="T15" fmla="*/ 1248 h 1532"/>
                    <a:gd name="T16" fmla="*/ 3800 w 3800"/>
                    <a:gd name="T17" fmla="*/ 766 h 1532"/>
                    <a:gd name="T18" fmla="*/ 3120 w 3800"/>
                    <a:gd name="T19" fmla="*/ 284 h 1532"/>
                    <a:gd name="T20" fmla="*/ 3120 w 3800"/>
                    <a:gd name="T21" fmla="*/ 0 h 1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00" h="1532">
                      <a:moveTo>
                        <a:pt x="3120" y="0"/>
                      </a:moveTo>
                      <a:lnTo>
                        <a:pt x="682" y="0"/>
                      </a:lnTo>
                      <a:lnTo>
                        <a:pt x="682" y="284"/>
                      </a:lnTo>
                      <a:lnTo>
                        <a:pt x="0" y="766"/>
                      </a:lnTo>
                      <a:lnTo>
                        <a:pt x="682" y="1248"/>
                      </a:lnTo>
                      <a:lnTo>
                        <a:pt x="682" y="1532"/>
                      </a:lnTo>
                      <a:lnTo>
                        <a:pt x="3120" y="1532"/>
                      </a:lnTo>
                      <a:lnTo>
                        <a:pt x="3120" y="1248"/>
                      </a:lnTo>
                      <a:lnTo>
                        <a:pt x="3800" y="766"/>
                      </a:lnTo>
                      <a:lnTo>
                        <a:pt x="3120" y="284"/>
                      </a:lnTo>
                      <a:lnTo>
                        <a:pt x="3120" y="0"/>
                      </a:lnTo>
                      <a:close/>
                    </a:path>
                  </a:pathLst>
                </a:custGeom>
                <a:solidFill>
                  <a:srgbClr val="CC141E"/>
                </a:solidFill>
                <a:ln>
                  <a:noFill/>
                </a:ln>
              </p:spPr>
              <p:txBody>
                <a:bodyPr vert="horz" wrap="square" lIns="91440" tIns="45720" rIns="91440" bIns="45720" numCol="1" anchor="ctr" anchorCtr="0" compatLnSpc="1">
                  <a:prstTxWarp prst="textNoShape">
                    <a:avLst/>
                  </a:prstTxWarp>
                  <a:noAutofit/>
                </a:bodyPr>
                <a:lstStyle/>
                <a:p>
                  <a:pPr algn="ctr"/>
                  <a:endParaRPr lang="zh-CN" altLang="en-US" sz="3200" b="1">
                    <a:solidFill>
                      <a:srgbClr val="000000"/>
                    </a:solidFill>
                    <a:latin typeface="等线"/>
                    <a:ea typeface="等线" panose="02010600030101010101" pitchFamily="2" charset="-122"/>
                  </a:endParaRPr>
                </a:p>
              </p:txBody>
            </p:sp>
            <p:sp>
              <p:nvSpPr>
                <p:cNvPr id="8" name="文本框 7">
                  <a:extLst>
                    <a:ext uri="{FF2B5EF4-FFF2-40B4-BE49-F238E27FC236}">
                      <a16:creationId xmlns:a16="http://schemas.microsoft.com/office/drawing/2014/main" id="{EE0226FA-1777-C590-DD89-8909C75280B6}"/>
                    </a:ext>
                  </a:extLst>
                </p:cNvPr>
                <p:cNvSpPr txBox="1"/>
                <p:nvPr/>
              </p:nvSpPr>
              <p:spPr>
                <a:xfrm>
                  <a:off x="809241" y="2483682"/>
                  <a:ext cx="212633" cy="348294"/>
                </a:xfrm>
                <a:prstGeom prst="rect">
                  <a:avLst/>
                </a:prstGeom>
                <a:noFill/>
              </p:spPr>
              <p:txBody>
                <a:bodyPr wrap="none" rtlCol="0" anchor="ctr">
                  <a:noAutofit/>
                </a:bodyPr>
                <a:lstStyle/>
                <a:p>
                  <a:pPr algn="ctr"/>
                  <a:r>
                    <a:rPr lang="en-US" altLang="zh-CN" sz="2800" b="1" dirty="0">
                      <a:solidFill>
                        <a:srgbClr val="FFFFFF"/>
                      </a:solidFill>
                      <a:latin typeface="微软雅黑" panose="020B0503020204020204" pitchFamily="34" charset="-122"/>
                      <a:ea typeface="微软雅黑" panose="020B0503020204020204" pitchFamily="34" charset="-122"/>
                    </a:rPr>
                    <a:t>4</a:t>
                  </a:r>
                  <a:endParaRPr lang="zh-CN" altLang="en-US" sz="2800" b="1">
                    <a:solidFill>
                      <a:srgbClr val="FFFFFF"/>
                    </a:solidFill>
                    <a:latin typeface="微软雅黑" panose="020B0503020204020204" pitchFamily="34" charset="-122"/>
                    <a:ea typeface="微软雅黑" panose="020B0503020204020204" pitchFamily="34" charset="-122"/>
                  </a:endParaRPr>
                </a:p>
              </p:txBody>
            </p:sp>
          </p:grpSp>
          <p:cxnSp>
            <p:nvCxnSpPr>
              <p:cNvPr id="6" name="直接连接符 5">
                <a:extLst>
                  <a:ext uri="{FF2B5EF4-FFF2-40B4-BE49-F238E27FC236}">
                    <a16:creationId xmlns:a16="http://schemas.microsoft.com/office/drawing/2014/main" id="{B85AE32C-AB23-368F-82D4-D7CA2962F307}"/>
                  </a:ext>
                </a:extLst>
              </p:cNvPr>
              <p:cNvCxnSpPr>
                <a:stCxn id="7" idx="6"/>
              </p:cNvCxnSpPr>
              <p:nvPr/>
            </p:nvCxnSpPr>
            <p:spPr>
              <a:xfrm>
                <a:off x="3378715" y="3376750"/>
                <a:ext cx="6456789" cy="0"/>
              </a:xfrm>
              <a:prstGeom prst="line">
                <a:avLst/>
              </a:prstGeom>
              <a:noFill/>
              <a:ln w="6350" cap="flat" cmpd="sng" algn="ctr">
                <a:solidFill>
                  <a:srgbClr val="C8161E"/>
                </a:solidFill>
                <a:prstDash val="solid"/>
                <a:miter lim="800000"/>
              </a:ln>
              <a:effectLst/>
            </p:spPr>
          </p:cxnSp>
        </p:grpSp>
        <p:sp>
          <p:nvSpPr>
            <p:cNvPr id="4" name="文本框 3">
              <a:extLst>
                <a:ext uri="{FF2B5EF4-FFF2-40B4-BE49-F238E27FC236}">
                  <a16:creationId xmlns:a16="http://schemas.microsoft.com/office/drawing/2014/main" id="{36EDC3A6-4043-D134-99DE-8285A14ADE16}"/>
                </a:ext>
              </a:extLst>
            </p:cNvPr>
            <p:cNvSpPr txBox="1"/>
            <p:nvPr/>
          </p:nvSpPr>
          <p:spPr>
            <a:xfrm>
              <a:off x="4790598" y="2861513"/>
              <a:ext cx="1826141" cy="584775"/>
            </a:xfrm>
            <a:prstGeom prst="rect">
              <a:avLst/>
            </a:prstGeom>
            <a:noFill/>
          </p:spPr>
          <p:txBody>
            <a:bodyPr wrap="none" rtlCol="0">
              <a:spAutoFit/>
            </a:bodyPr>
            <a:lstStyle/>
            <a:p>
              <a:r>
                <a:rPr lang="zh-CN" altLang="en-US" sz="3200" b="1">
                  <a:latin typeface="微软雅黑" panose="020B0503020204020204" pitchFamily="34" charset="-122"/>
                  <a:ea typeface="微软雅黑" panose="020B0503020204020204" pitchFamily="34" charset="-122"/>
                </a:rPr>
                <a:t>实验结果</a:t>
              </a:r>
            </a:p>
          </p:txBody>
        </p:sp>
      </p:grpSp>
    </p:spTree>
    <p:extLst>
      <p:ext uri="{BB962C8B-B14F-4D97-AF65-F5344CB8AC3E}">
        <p14:creationId xmlns:p14="http://schemas.microsoft.com/office/powerpoint/2010/main" val="272013268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内容页-实验结果">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22" name="标题 21"/>
          <p:cNvSpPr>
            <a:spLocks noGrp="1"/>
          </p:cNvSpPr>
          <p:nvPr>
            <p:ph type="title"/>
          </p:nvPr>
        </p:nvSpPr>
        <p:spPr>
          <a:xfrm>
            <a:off x="145162" y="71735"/>
            <a:ext cx="10369868" cy="868993"/>
          </a:xfrm>
        </p:spPr>
        <p:txBody>
          <a:bodyPr>
            <a:normAutofit/>
          </a:bodyPr>
          <a:lstStyle>
            <a:lvl1pPr algn="l">
              <a:defRPr sz="3200" b="1">
                <a:solidFill>
                  <a:srgbClr val="9A0000"/>
                </a:solidFill>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2" name="矩形 1"/>
          <p:cNvSpPr/>
          <p:nvPr userDrawn="1"/>
        </p:nvSpPr>
        <p:spPr>
          <a:xfrm>
            <a:off x="-4" y="860973"/>
            <a:ext cx="10581709" cy="45719"/>
          </a:xfrm>
          <a:prstGeom prst="rect">
            <a:avLst/>
          </a:prstGeom>
          <a:solidFill>
            <a:srgbClr val="9A0000"/>
          </a:solidFill>
          <a:ln>
            <a:solidFill>
              <a:srgbClr val="871F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灯片编号占位符 5"/>
          <p:cNvSpPr>
            <a:spLocks noGrp="1"/>
          </p:cNvSpPr>
          <p:nvPr>
            <p:ph type="sldNum" sz="quarter" idx="12"/>
          </p:nvPr>
        </p:nvSpPr>
        <p:spPr>
          <a:xfrm>
            <a:off x="9505453" y="6150179"/>
            <a:ext cx="1728192" cy="330268"/>
          </a:xfrm>
          <a:prstGeom prst="rect">
            <a:avLst/>
          </a:prstGeom>
        </p:spPr>
        <p:txBody>
          <a:bodyPr/>
          <a:lstStyle>
            <a:lvl1pPr algn="r">
              <a:defRPr sz="1200" b="1">
                <a:latin typeface="微软雅黑" panose="020B0503020204020204" pitchFamily="34" charset="-122"/>
                <a:ea typeface="微软雅黑" panose="020B0503020204020204" pitchFamily="34" charset="-122"/>
              </a:defRPr>
            </a:lvl1pPr>
          </a:lstStyle>
          <a:p>
            <a:fld id="{F109C2AD-CA39-43E2-BBEF-768E308D7275}" type="slidenum">
              <a:rPr lang="zh-CN" altLang="en-US" smtClean="0"/>
              <a:pPr/>
              <a:t>‹#›</a:t>
            </a:fld>
            <a:endParaRPr lang="zh-CN" altLang="en-US"/>
          </a:p>
        </p:txBody>
      </p:sp>
      <p:pic>
        <p:nvPicPr>
          <p:cNvPr id="24" name="图片 2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22246" y="81513"/>
            <a:ext cx="827423" cy="827423"/>
          </a:xfrm>
          <a:prstGeom prst="rect">
            <a:avLst/>
          </a:prstGeom>
        </p:spPr>
      </p:pic>
      <p:sp>
        <p:nvSpPr>
          <p:cNvPr id="4" name="箭头: 五边形 3">
            <a:extLst>
              <a:ext uri="{FF2B5EF4-FFF2-40B4-BE49-F238E27FC236}">
                <a16:creationId xmlns:a16="http://schemas.microsoft.com/office/drawing/2014/main" id="{E85AE53C-AA48-F5E7-093E-D0543C1B457D}"/>
              </a:ext>
            </a:extLst>
          </p:cNvPr>
          <p:cNvSpPr/>
          <p:nvPr userDrawn="1"/>
        </p:nvSpPr>
        <p:spPr>
          <a:xfrm>
            <a:off x="-2448" y="6147935"/>
            <a:ext cx="2176096" cy="317500"/>
          </a:xfrm>
          <a:prstGeom prst="homePlate">
            <a:avLst/>
          </a:prstGeom>
          <a:solidFill>
            <a:srgbClr val="871F20"/>
          </a:solid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bg1"/>
                </a:solidFill>
                <a:latin typeface="微软雅黑" panose="020B0503020204020204" pitchFamily="34" charset="-122"/>
                <a:ea typeface="微软雅黑" panose="020B0503020204020204" pitchFamily="34" charset="-122"/>
              </a:rPr>
              <a:t>研究背景</a:t>
            </a:r>
          </a:p>
        </p:txBody>
      </p:sp>
      <p:sp>
        <p:nvSpPr>
          <p:cNvPr id="6" name="箭头: V 形 5">
            <a:extLst>
              <a:ext uri="{FF2B5EF4-FFF2-40B4-BE49-F238E27FC236}">
                <a16:creationId xmlns:a16="http://schemas.microsoft.com/office/drawing/2014/main" id="{EF96B578-A005-7CF9-1DE1-BBB03A08DE53}"/>
              </a:ext>
            </a:extLst>
          </p:cNvPr>
          <p:cNvSpPr/>
          <p:nvPr userDrawn="1"/>
        </p:nvSpPr>
        <p:spPr>
          <a:xfrm>
            <a:off x="2016621" y="6147935"/>
            <a:ext cx="2176097" cy="317500"/>
          </a:xfrm>
          <a:prstGeom prst="chevron">
            <a:avLst/>
          </a:prstGeom>
          <a:solidFill>
            <a:srgbClr val="871F20"/>
          </a:solid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800" kern="1200">
                <a:solidFill>
                  <a:schemeClr val="bg1"/>
                </a:solidFill>
                <a:latin typeface="微软雅黑" panose="020B0503020204020204" pitchFamily="34" charset="-122"/>
                <a:ea typeface="微软雅黑" panose="020B0503020204020204" pitchFamily="34" charset="-122"/>
                <a:cs typeface="+mn-cs"/>
              </a:rPr>
              <a:t>研究方法</a:t>
            </a:r>
          </a:p>
        </p:txBody>
      </p:sp>
      <p:sp>
        <p:nvSpPr>
          <p:cNvPr id="7" name="箭头: V 形 6">
            <a:extLst>
              <a:ext uri="{FF2B5EF4-FFF2-40B4-BE49-F238E27FC236}">
                <a16:creationId xmlns:a16="http://schemas.microsoft.com/office/drawing/2014/main" id="{D245E9BC-8008-CDD1-1139-73DFAF1AEC60}"/>
              </a:ext>
            </a:extLst>
          </p:cNvPr>
          <p:cNvSpPr/>
          <p:nvPr userDrawn="1"/>
        </p:nvSpPr>
        <p:spPr>
          <a:xfrm>
            <a:off x="4017028" y="6147935"/>
            <a:ext cx="2176097" cy="317500"/>
          </a:xfrm>
          <a:prstGeom prst="chevron">
            <a:avLst/>
          </a:prstGeom>
          <a:solidFill>
            <a:srgbClr val="C00000"/>
          </a:solid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800" kern="1200">
                <a:solidFill>
                  <a:schemeClr val="bg1"/>
                </a:solidFill>
                <a:latin typeface="微软雅黑" panose="020B0503020204020204" pitchFamily="34" charset="-122"/>
                <a:ea typeface="微软雅黑" panose="020B0503020204020204" pitchFamily="34" charset="-122"/>
                <a:cs typeface="+mn-cs"/>
              </a:rPr>
              <a:t>实验结果</a:t>
            </a:r>
          </a:p>
        </p:txBody>
      </p:sp>
      <p:sp>
        <p:nvSpPr>
          <p:cNvPr id="8" name="箭头: V 形 7">
            <a:extLst>
              <a:ext uri="{FF2B5EF4-FFF2-40B4-BE49-F238E27FC236}">
                <a16:creationId xmlns:a16="http://schemas.microsoft.com/office/drawing/2014/main" id="{3ECBA586-5AE1-5E39-2956-69B29D9BB9A2}"/>
              </a:ext>
            </a:extLst>
          </p:cNvPr>
          <p:cNvSpPr/>
          <p:nvPr userDrawn="1"/>
        </p:nvSpPr>
        <p:spPr>
          <a:xfrm>
            <a:off x="6026682" y="6147935"/>
            <a:ext cx="2176097" cy="317500"/>
          </a:xfrm>
          <a:prstGeom prst="chevron">
            <a:avLst/>
          </a:prstGeom>
          <a:solidFill>
            <a:srgbClr val="871F20"/>
          </a:solid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800" kern="1200">
                <a:solidFill>
                  <a:schemeClr val="bg1"/>
                </a:solidFill>
                <a:latin typeface="微软雅黑" panose="020B0503020204020204" pitchFamily="34" charset="-122"/>
                <a:ea typeface="微软雅黑" panose="020B0503020204020204" pitchFamily="34" charset="-122"/>
                <a:cs typeface="+mn-cs"/>
              </a:rPr>
              <a:t>结论与讨论</a:t>
            </a:r>
          </a:p>
        </p:txBody>
      </p:sp>
    </p:spTree>
    <p:extLst>
      <p:ext uri="{BB962C8B-B14F-4D97-AF65-F5344CB8AC3E}">
        <p14:creationId xmlns:p14="http://schemas.microsoft.com/office/powerpoint/2010/main" val="264339452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章节-讨论与结论">
    <p:spTree>
      <p:nvGrpSpPr>
        <p:cNvPr id="1" name=""/>
        <p:cNvGrpSpPr/>
        <p:nvPr/>
      </p:nvGrpSpPr>
      <p:grpSpPr>
        <a:xfrm>
          <a:off x="0" y="0"/>
          <a:ext cx="0" cy="0"/>
          <a:chOff x="0" y="0"/>
          <a:chExt cx="0" cy="0"/>
        </a:xfrm>
      </p:grpSpPr>
      <p:pic>
        <p:nvPicPr>
          <p:cNvPr id="26" name="图片 25"/>
          <p:cNvPicPr>
            <a:picLocks noChangeAspect="1"/>
          </p:cNvPicPr>
          <p:nvPr userDrawn="1"/>
        </p:nvPicPr>
        <p:blipFill rotWithShape="1">
          <a:blip r:embed="rId2"/>
          <a:srcRect t="20509"/>
          <a:stretch/>
        </p:blipFill>
        <p:spPr>
          <a:xfrm>
            <a:off x="-15955" y="-273"/>
            <a:ext cx="11526974" cy="6480448"/>
          </a:xfrm>
          <a:prstGeom prst="rect">
            <a:avLst/>
          </a:prstGeom>
        </p:spPr>
      </p:pic>
      <p:sp>
        <p:nvSpPr>
          <p:cNvPr id="27" name="文本框 26"/>
          <p:cNvSpPr txBox="1"/>
          <p:nvPr userDrawn="1"/>
        </p:nvSpPr>
        <p:spPr>
          <a:xfrm>
            <a:off x="-22079" y="-545"/>
            <a:ext cx="11526974" cy="6480448"/>
          </a:xfrm>
          <a:prstGeom prst="rect">
            <a:avLst/>
          </a:prstGeom>
          <a:solidFill>
            <a:srgbClr val="FFFFFF">
              <a:alpha val="70000"/>
            </a:srgbClr>
          </a:solidFill>
        </p:spPr>
        <p:txBody>
          <a:bodyPr wrap="square" rtlCol="0">
            <a:noAutofit/>
          </a:bodyPr>
          <a:lstStyle/>
          <a:p>
            <a:endParaRPr lang="zh-CN" altLang="en-US"/>
          </a:p>
        </p:txBody>
      </p:sp>
      <p:sp>
        <p:nvSpPr>
          <p:cNvPr id="25" name="灯片编号占位符 5"/>
          <p:cNvSpPr>
            <a:spLocks noGrp="1"/>
          </p:cNvSpPr>
          <p:nvPr>
            <p:ph type="sldNum" sz="quarter" idx="12"/>
          </p:nvPr>
        </p:nvSpPr>
        <p:spPr>
          <a:xfrm>
            <a:off x="9505453" y="6150179"/>
            <a:ext cx="1728192" cy="330268"/>
          </a:xfrm>
          <a:prstGeom prst="rect">
            <a:avLst/>
          </a:prstGeom>
        </p:spPr>
        <p:txBody>
          <a:bodyPr/>
          <a:lstStyle>
            <a:lvl1pPr algn="r">
              <a:defRPr sz="1200" b="1">
                <a:latin typeface="微软雅黑" panose="020B0503020204020204" pitchFamily="34" charset="-122"/>
                <a:ea typeface="微软雅黑" panose="020B0503020204020204" pitchFamily="34" charset="-122"/>
              </a:defRPr>
            </a:lvl1pPr>
          </a:lstStyle>
          <a:p>
            <a:fld id="{F109C2AD-CA39-43E2-BBEF-768E308D7275}" type="slidenum">
              <a:rPr lang="zh-CN" altLang="en-US" smtClean="0"/>
              <a:pPr/>
              <a:t>‹#›</a:t>
            </a:fld>
            <a:endParaRPr lang="zh-CN" altLang="en-US"/>
          </a:p>
        </p:txBody>
      </p:sp>
      <p:pic>
        <p:nvPicPr>
          <p:cNvPr id="22" name="图片 2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22246" y="81513"/>
            <a:ext cx="827423" cy="827423"/>
          </a:xfrm>
          <a:prstGeom prst="rect">
            <a:avLst/>
          </a:prstGeom>
        </p:spPr>
      </p:pic>
      <p:grpSp>
        <p:nvGrpSpPr>
          <p:cNvPr id="2" name="组合 1">
            <a:extLst>
              <a:ext uri="{FF2B5EF4-FFF2-40B4-BE49-F238E27FC236}">
                <a16:creationId xmlns:a16="http://schemas.microsoft.com/office/drawing/2014/main" id="{DA8E8F49-7629-D1A6-4C89-ADE4B516A142}"/>
              </a:ext>
            </a:extLst>
          </p:cNvPr>
          <p:cNvGrpSpPr/>
          <p:nvPr userDrawn="1"/>
        </p:nvGrpSpPr>
        <p:grpSpPr>
          <a:xfrm>
            <a:off x="1800597" y="2833229"/>
            <a:ext cx="7806143" cy="641343"/>
            <a:chOff x="1800597" y="2833229"/>
            <a:chExt cx="7806143" cy="641343"/>
          </a:xfrm>
        </p:grpSpPr>
        <p:grpSp>
          <p:nvGrpSpPr>
            <p:cNvPr id="3" name="组合 2">
              <a:extLst>
                <a:ext uri="{FF2B5EF4-FFF2-40B4-BE49-F238E27FC236}">
                  <a16:creationId xmlns:a16="http://schemas.microsoft.com/office/drawing/2014/main" id="{0AF1F533-DF75-0D25-BCA2-F0F104E5A7D0}"/>
                </a:ext>
              </a:extLst>
            </p:cNvPr>
            <p:cNvGrpSpPr/>
            <p:nvPr/>
          </p:nvGrpSpPr>
          <p:grpSpPr>
            <a:xfrm>
              <a:off x="1800597" y="2833229"/>
              <a:ext cx="7806143" cy="641343"/>
              <a:chOff x="2029361" y="2770971"/>
              <a:chExt cx="7806143" cy="641343"/>
            </a:xfrm>
          </p:grpSpPr>
          <p:grpSp>
            <p:nvGrpSpPr>
              <p:cNvPr id="5" name="组合 2">
                <a:extLst>
                  <a:ext uri="{FF2B5EF4-FFF2-40B4-BE49-F238E27FC236}">
                    <a16:creationId xmlns:a16="http://schemas.microsoft.com/office/drawing/2014/main" id="{28CC9C57-3EDE-341A-9D1A-CFBF6C0CD4CC}"/>
                  </a:ext>
                </a:extLst>
              </p:cNvPr>
              <p:cNvGrpSpPr/>
              <p:nvPr/>
            </p:nvGrpSpPr>
            <p:grpSpPr>
              <a:xfrm>
                <a:off x="2029361" y="2770971"/>
                <a:ext cx="1643444" cy="641343"/>
                <a:chOff x="666810" y="2476108"/>
                <a:chExt cx="468000" cy="355868"/>
              </a:xfrm>
            </p:grpSpPr>
            <p:sp>
              <p:nvSpPr>
                <p:cNvPr id="7" name="Freeform 10">
                  <a:extLst>
                    <a:ext uri="{FF2B5EF4-FFF2-40B4-BE49-F238E27FC236}">
                      <a16:creationId xmlns:a16="http://schemas.microsoft.com/office/drawing/2014/main" id="{DFD9D9B3-671A-25FB-60B4-F1D2C746972C}"/>
                    </a:ext>
                  </a:extLst>
                </p:cNvPr>
                <p:cNvSpPr>
                  <a:spLocks/>
                </p:cNvSpPr>
                <p:nvPr/>
              </p:nvSpPr>
              <p:spPr bwMode="auto">
                <a:xfrm>
                  <a:off x="666810" y="2476108"/>
                  <a:ext cx="468000" cy="336134"/>
                </a:xfrm>
                <a:custGeom>
                  <a:avLst/>
                  <a:gdLst>
                    <a:gd name="T0" fmla="*/ 3120 w 3800"/>
                    <a:gd name="T1" fmla="*/ 0 h 1532"/>
                    <a:gd name="T2" fmla="*/ 682 w 3800"/>
                    <a:gd name="T3" fmla="*/ 0 h 1532"/>
                    <a:gd name="T4" fmla="*/ 682 w 3800"/>
                    <a:gd name="T5" fmla="*/ 284 h 1532"/>
                    <a:gd name="T6" fmla="*/ 0 w 3800"/>
                    <a:gd name="T7" fmla="*/ 766 h 1532"/>
                    <a:gd name="T8" fmla="*/ 682 w 3800"/>
                    <a:gd name="T9" fmla="*/ 1248 h 1532"/>
                    <a:gd name="T10" fmla="*/ 682 w 3800"/>
                    <a:gd name="T11" fmla="*/ 1532 h 1532"/>
                    <a:gd name="T12" fmla="*/ 3120 w 3800"/>
                    <a:gd name="T13" fmla="*/ 1532 h 1532"/>
                    <a:gd name="T14" fmla="*/ 3120 w 3800"/>
                    <a:gd name="T15" fmla="*/ 1248 h 1532"/>
                    <a:gd name="T16" fmla="*/ 3800 w 3800"/>
                    <a:gd name="T17" fmla="*/ 766 h 1532"/>
                    <a:gd name="T18" fmla="*/ 3120 w 3800"/>
                    <a:gd name="T19" fmla="*/ 284 h 1532"/>
                    <a:gd name="T20" fmla="*/ 3120 w 3800"/>
                    <a:gd name="T21" fmla="*/ 0 h 1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00" h="1532">
                      <a:moveTo>
                        <a:pt x="3120" y="0"/>
                      </a:moveTo>
                      <a:lnTo>
                        <a:pt x="682" y="0"/>
                      </a:lnTo>
                      <a:lnTo>
                        <a:pt x="682" y="284"/>
                      </a:lnTo>
                      <a:lnTo>
                        <a:pt x="0" y="766"/>
                      </a:lnTo>
                      <a:lnTo>
                        <a:pt x="682" y="1248"/>
                      </a:lnTo>
                      <a:lnTo>
                        <a:pt x="682" y="1532"/>
                      </a:lnTo>
                      <a:lnTo>
                        <a:pt x="3120" y="1532"/>
                      </a:lnTo>
                      <a:lnTo>
                        <a:pt x="3120" y="1248"/>
                      </a:lnTo>
                      <a:lnTo>
                        <a:pt x="3800" y="766"/>
                      </a:lnTo>
                      <a:lnTo>
                        <a:pt x="3120" y="284"/>
                      </a:lnTo>
                      <a:lnTo>
                        <a:pt x="3120" y="0"/>
                      </a:lnTo>
                      <a:close/>
                    </a:path>
                  </a:pathLst>
                </a:custGeom>
                <a:solidFill>
                  <a:srgbClr val="CC141E"/>
                </a:solidFill>
                <a:ln>
                  <a:noFill/>
                </a:ln>
              </p:spPr>
              <p:txBody>
                <a:bodyPr vert="horz" wrap="square" lIns="91440" tIns="45720" rIns="91440" bIns="45720" numCol="1" anchor="ctr" anchorCtr="0" compatLnSpc="1">
                  <a:prstTxWarp prst="textNoShape">
                    <a:avLst/>
                  </a:prstTxWarp>
                  <a:noAutofit/>
                </a:bodyPr>
                <a:lstStyle/>
                <a:p>
                  <a:pPr algn="ctr"/>
                  <a:endParaRPr lang="zh-CN" altLang="en-US" sz="3200" b="1">
                    <a:solidFill>
                      <a:srgbClr val="000000"/>
                    </a:solidFill>
                    <a:latin typeface="等线"/>
                    <a:ea typeface="等线" panose="02010600030101010101" pitchFamily="2" charset="-122"/>
                  </a:endParaRPr>
                </a:p>
              </p:txBody>
            </p:sp>
            <p:sp>
              <p:nvSpPr>
                <p:cNvPr id="8" name="文本框 7">
                  <a:extLst>
                    <a:ext uri="{FF2B5EF4-FFF2-40B4-BE49-F238E27FC236}">
                      <a16:creationId xmlns:a16="http://schemas.microsoft.com/office/drawing/2014/main" id="{EE0226FA-1777-C590-DD89-8909C75280B6}"/>
                    </a:ext>
                  </a:extLst>
                </p:cNvPr>
                <p:cNvSpPr txBox="1"/>
                <p:nvPr/>
              </p:nvSpPr>
              <p:spPr>
                <a:xfrm>
                  <a:off x="809241" y="2483682"/>
                  <a:ext cx="212633" cy="348294"/>
                </a:xfrm>
                <a:prstGeom prst="rect">
                  <a:avLst/>
                </a:prstGeom>
                <a:noFill/>
              </p:spPr>
              <p:txBody>
                <a:bodyPr wrap="none" rtlCol="0" anchor="ctr">
                  <a:noAutofit/>
                </a:bodyPr>
                <a:lstStyle/>
                <a:p>
                  <a:pPr algn="ctr"/>
                  <a:r>
                    <a:rPr lang="en-US" altLang="zh-CN" sz="2800" b="1" dirty="0">
                      <a:solidFill>
                        <a:srgbClr val="FFFFFF"/>
                      </a:solidFill>
                      <a:latin typeface="微软雅黑" panose="020B0503020204020204" pitchFamily="34" charset="-122"/>
                      <a:ea typeface="微软雅黑" panose="020B0503020204020204" pitchFamily="34" charset="-122"/>
                    </a:rPr>
                    <a:t>4</a:t>
                  </a:r>
                  <a:endParaRPr lang="zh-CN" altLang="en-US" sz="2800" b="1" dirty="0">
                    <a:solidFill>
                      <a:srgbClr val="FFFFFF"/>
                    </a:solidFill>
                    <a:latin typeface="微软雅黑" panose="020B0503020204020204" pitchFamily="34" charset="-122"/>
                    <a:ea typeface="微软雅黑" panose="020B0503020204020204" pitchFamily="34" charset="-122"/>
                  </a:endParaRPr>
                </a:p>
              </p:txBody>
            </p:sp>
          </p:grpSp>
          <p:cxnSp>
            <p:nvCxnSpPr>
              <p:cNvPr id="6" name="直接连接符 5">
                <a:extLst>
                  <a:ext uri="{FF2B5EF4-FFF2-40B4-BE49-F238E27FC236}">
                    <a16:creationId xmlns:a16="http://schemas.microsoft.com/office/drawing/2014/main" id="{B85AE32C-AB23-368F-82D4-D7CA2962F307}"/>
                  </a:ext>
                </a:extLst>
              </p:cNvPr>
              <p:cNvCxnSpPr>
                <a:stCxn id="7" idx="6"/>
              </p:cNvCxnSpPr>
              <p:nvPr/>
            </p:nvCxnSpPr>
            <p:spPr>
              <a:xfrm>
                <a:off x="3378715" y="3376750"/>
                <a:ext cx="6456789" cy="0"/>
              </a:xfrm>
              <a:prstGeom prst="line">
                <a:avLst/>
              </a:prstGeom>
              <a:noFill/>
              <a:ln w="6350" cap="flat" cmpd="sng" algn="ctr">
                <a:solidFill>
                  <a:srgbClr val="C8161E"/>
                </a:solidFill>
                <a:prstDash val="solid"/>
                <a:miter lim="800000"/>
              </a:ln>
              <a:effectLst/>
            </p:spPr>
          </p:cxnSp>
        </p:grpSp>
        <p:sp>
          <p:nvSpPr>
            <p:cNvPr id="4" name="文本框 3">
              <a:extLst>
                <a:ext uri="{FF2B5EF4-FFF2-40B4-BE49-F238E27FC236}">
                  <a16:creationId xmlns:a16="http://schemas.microsoft.com/office/drawing/2014/main" id="{36EDC3A6-4043-D134-99DE-8285A14ADE16}"/>
                </a:ext>
              </a:extLst>
            </p:cNvPr>
            <p:cNvSpPr txBox="1"/>
            <p:nvPr/>
          </p:nvSpPr>
          <p:spPr>
            <a:xfrm>
              <a:off x="4790598" y="2861513"/>
              <a:ext cx="2236510" cy="584775"/>
            </a:xfrm>
            <a:prstGeom prst="rect">
              <a:avLst/>
            </a:prstGeom>
            <a:noFill/>
          </p:spPr>
          <p:txBody>
            <a:bodyPr wrap="none" rtlCol="0">
              <a:spAutoFit/>
            </a:bodyPr>
            <a:lstStyle/>
            <a:p>
              <a:r>
                <a:rPr lang="zh-CN" altLang="en-US" sz="3200" b="1">
                  <a:latin typeface="微软雅黑" panose="020B0503020204020204" pitchFamily="34" charset="-122"/>
                  <a:ea typeface="微软雅黑" panose="020B0503020204020204" pitchFamily="34" charset="-122"/>
                </a:rPr>
                <a:t>结论与讨论</a:t>
              </a:r>
            </a:p>
          </p:txBody>
        </p:sp>
      </p:grpSp>
    </p:spTree>
    <p:extLst>
      <p:ext uri="{BB962C8B-B14F-4D97-AF65-F5344CB8AC3E}">
        <p14:creationId xmlns:p14="http://schemas.microsoft.com/office/powerpoint/2010/main" val="48487947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内容页-讨论与结论">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22" name="标题 21"/>
          <p:cNvSpPr>
            <a:spLocks noGrp="1"/>
          </p:cNvSpPr>
          <p:nvPr>
            <p:ph type="title"/>
          </p:nvPr>
        </p:nvSpPr>
        <p:spPr>
          <a:xfrm>
            <a:off x="145162" y="71735"/>
            <a:ext cx="10369868" cy="868993"/>
          </a:xfrm>
        </p:spPr>
        <p:txBody>
          <a:bodyPr>
            <a:normAutofit/>
          </a:bodyPr>
          <a:lstStyle>
            <a:lvl1pPr algn="l">
              <a:defRPr sz="3200" b="1">
                <a:solidFill>
                  <a:srgbClr val="9A0000"/>
                </a:solidFill>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2" name="矩形 1"/>
          <p:cNvSpPr/>
          <p:nvPr userDrawn="1"/>
        </p:nvSpPr>
        <p:spPr>
          <a:xfrm>
            <a:off x="-4" y="860973"/>
            <a:ext cx="10581709" cy="45719"/>
          </a:xfrm>
          <a:prstGeom prst="rect">
            <a:avLst/>
          </a:prstGeom>
          <a:solidFill>
            <a:srgbClr val="9A0000"/>
          </a:solidFill>
          <a:ln>
            <a:solidFill>
              <a:srgbClr val="871F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灯片编号占位符 5"/>
          <p:cNvSpPr>
            <a:spLocks noGrp="1"/>
          </p:cNvSpPr>
          <p:nvPr>
            <p:ph type="sldNum" sz="quarter" idx="12"/>
          </p:nvPr>
        </p:nvSpPr>
        <p:spPr>
          <a:xfrm>
            <a:off x="9505453" y="6150179"/>
            <a:ext cx="1728192" cy="330268"/>
          </a:xfrm>
          <a:prstGeom prst="rect">
            <a:avLst/>
          </a:prstGeom>
        </p:spPr>
        <p:txBody>
          <a:bodyPr/>
          <a:lstStyle>
            <a:lvl1pPr algn="r">
              <a:defRPr sz="1200" b="1">
                <a:latin typeface="微软雅黑" panose="020B0503020204020204" pitchFamily="34" charset="-122"/>
                <a:ea typeface="微软雅黑" panose="020B0503020204020204" pitchFamily="34" charset="-122"/>
              </a:defRPr>
            </a:lvl1pPr>
          </a:lstStyle>
          <a:p>
            <a:fld id="{F109C2AD-CA39-43E2-BBEF-768E308D7275}" type="slidenum">
              <a:rPr lang="zh-CN" altLang="en-US" smtClean="0"/>
              <a:pPr/>
              <a:t>‹#›</a:t>
            </a:fld>
            <a:endParaRPr lang="zh-CN" altLang="en-US"/>
          </a:p>
        </p:txBody>
      </p:sp>
      <p:pic>
        <p:nvPicPr>
          <p:cNvPr id="24" name="图片 2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22246" y="81513"/>
            <a:ext cx="827423" cy="827423"/>
          </a:xfrm>
          <a:prstGeom prst="rect">
            <a:avLst/>
          </a:prstGeom>
        </p:spPr>
      </p:pic>
      <p:sp>
        <p:nvSpPr>
          <p:cNvPr id="4" name="箭头: 五边形 3">
            <a:extLst>
              <a:ext uri="{FF2B5EF4-FFF2-40B4-BE49-F238E27FC236}">
                <a16:creationId xmlns:a16="http://schemas.microsoft.com/office/drawing/2014/main" id="{E85AE53C-AA48-F5E7-093E-D0543C1B457D}"/>
              </a:ext>
            </a:extLst>
          </p:cNvPr>
          <p:cNvSpPr/>
          <p:nvPr userDrawn="1"/>
        </p:nvSpPr>
        <p:spPr>
          <a:xfrm>
            <a:off x="-2448" y="6147935"/>
            <a:ext cx="2176096" cy="317500"/>
          </a:xfrm>
          <a:prstGeom prst="homePlate">
            <a:avLst/>
          </a:prstGeom>
          <a:solidFill>
            <a:srgbClr val="871F20"/>
          </a:solid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bg1"/>
                </a:solidFill>
                <a:latin typeface="微软雅黑" panose="020B0503020204020204" pitchFamily="34" charset="-122"/>
                <a:ea typeface="微软雅黑" panose="020B0503020204020204" pitchFamily="34" charset="-122"/>
              </a:rPr>
              <a:t>研究背景</a:t>
            </a:r>
          </a:p>
        </p:txBody>
      </p:sp>
      <p:sp>
        <p:nvSpPr>
          <p:cNvPr id="6" name="箭头: V 形 5">
            <a:extLst>
              <a:ext uri="{FF2B5EF4-FFF2-40B4-BE49-F238E27FC236}">
                <a16:creationId xmlns:a16="http://schemas.microsoft.com/office/drawing/2014/main" id="{EF96B578-A005-7CF9-1DE1-BBB03A08DE53}"/>
              </a:ext>
            </a:extLst>
          </p:cNvPr>
          <p:cNvSpPr/>
          <p:nvPr userDrawn="1"/>
        </p:nvSpPr>
        <p:spPr>
          <a:xfrm>
            <a:off x="2016621" y="6147935"/>
            <a:ext cx="2176097" cy="317500"/>
          </a:xfrm>
          <a:prstGeom prst="chevron">
            <a:avLst/>
          </a:prstGeom>
          <a:solidFill>
            <a:srgbClr val="871F20"/>
          </a:solid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800" kern="1200" dirty="0">
                <a:solidFill>
                  <a:schemeClr val="bg1"/>
                </a:solidFill>
                <a:latin typeface="微软雅黑" panose="020B0503020204020204" pitchFamily="34" charset="-122"/>
                <a:ea typeface="微软雅黑" panose="020B0503020204020204" pitchFamily="34" charset="-122"/>
                <a:cs typeface="+mn-cs"/>
              </a:rPr>
              <a:t>研究方法</a:t>
            </a:r>
          </a:p>
        </p:txBody>
      </p:sp>
      <p:sp>
        <p:nvSpPr>
          <p:cNvPr id="7" name="箭头: V 形 6">
            <a:extLst>
              <a:ext uri="{FF2B5EF4-FFF2-40B4-BE49-F238E27FC236}">
                <a16:creationId xmlns:a16="http://schemas.microsoft.com/office/drawing/2014/main" id="{D245E9BC-8008-CDD1-1139-73DFAF1AEC60}"/>
              </a:ext>
            </a:extLst>
          </p:cNvPr>
          <p:cNvSpPr/>
          <p:nvPr userDrawn="1"/>
        </p:nvSpPr>
        <p:spPr>
          <a:xfrm>
            <a:off x="4017028" y="6147935"/>
            <a:ext cx="2176097" cy="317500"/>
          </a:xfrm>
          <a:prstGeom prst="chevron">
            <a:avLst/>
          </a:prstGeom>
          <a:solidFill>
            <a:srgbClr val="871F20"/>
          </a:solid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800" kern="1200">
                <a:solidFill>
                  <a:schemeClr val="bg1"/>
                </a:solidFill>
                <a:latin typeface="微软雅黑" panose="020B0503020204020204" pitchFamily="34" charset="-122"/>
                <a:ea typeface="微软雅黑" panose="020B0503020204020204" pitchFamily="34" charset="-122"/>
                <a:cs typeface="+mn-cs"/>
              </a:rPr>
              <a:t>实验结果</a:t>
            </a:r>
          </a:p>
        </p:txBody>
      </p:sp>
      <p:sp>
        <p:nvSpPr>
          <p:cNvPr id="8" name="箭头: V 形 7">
            <a:extLst>
              <a:ext uri="{FF2B5EF4-FFF2-40B4-BE49-F238E27FC236}">
                <a16:creationId xmlns:a16="http://schemas.microsoft.com/office/drawing/2014/main" id="{3ECBA586-5AE1-5E39-2956-69B29D9BB9A2}"/>
              </a:ext>
            </a:extLst>
          </p:cNvPr>
          <p:cNvSpPr/>
          <p:nvPr userDrawn="1"/>
        </p:nvSpPr>
        <p:spPr>
          <a:xfrm>
            <a:off x="6026682" y="6147935"/>
            <a:ext cx="2176097" cy="317500"/>
          </a:xfrm>
          <a:prstGeom prst="chevron">
            <a:avLst/>
          </a:prstGeom>
          <a:solidFill>
            <a:srgbClr val="C00000"/>
          </a:solid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800" kern="1200">
                <a:solidFill>
                  <a:schemeClr val="bg1"/>
                </a:solidFill>
                <a:latin typeface="微软雅黑" panose="020B0503020204020204" pitchFamily="34" charset="-122"/>
                <a:ea typeface="微软雅黑" panose="020B0503020204020204" pitchFamily="34" charset="-122"/>
                <a:cs typeface="+mn-cs"/>
              </a:rPr>
              <a:t>结论与讨论</a:t>
            </a:r>
          </a:p>
        </p:txBody>
      </p:sp>
    </p:spTree>
    <p:extLst>
      <p:ext uri="{BB962C8B-B14F-4D97-AF65-F5344CB8AC3E}">
        <p14:creationId xmlns:p14="http://schemas.microsoft.com/office/powerpoint/2010/main" val="113070479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结尾页">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srcRect t="20509"/>
          <a:stretch/>
        </p:blipFill>
        <p:spPr>
          <a:xfrm>
            <a:off x="-4899" y="-273"/>
            <a:ext cx="11526974" cy="6480448"/>
          </a:xfrm>
          <a:prstGeom prst="rect">
            <a:avLst/>
          </a:prstGeom>
        </p:spPr>
      </p:pic>
      <p:sp>
        <p:nvSpPr>
          <p:cNvPr id="8" name="文本框 7"/>
          <p:cNvSpPr txBox="1"/>
          <p:nvPr userDrawn="1"/>
        </p:nvSpPr>
        <p:spPr>
          <a:xfrm>
            <a:off x="-4899" y="0"/>
            <a:ext cx="11526974" cy="6480448"/>
          </a:xfrm>
          <a:prstGeom prst="rect">
            <a:avLst/>
          </a:prstGeom>
          <a:solidFill>
            <a:srgbClr val="FFFFFF">
              <a:alpha val="70000"/>
            </a:srgbClr>
          </a:solidFill>
        </p:spPr>
        <p:txBody>
          <a:bodyPr wrap="square" rtlCol="0">
            <a:noAutofit/>
          </a:bodyPr>
          <a:lstStyle/>
          <a:p>
            <a:endParaRPr lang="zh-CN" altLang="en-US"/>
          </a:p>
        </p:txBody>
      </p:sp>
      <p:sp>
        <p:nvSpPr>
          <p:cNvPr id="2" name="TextBox 11">
            <a:extLst>
              <a:ext uri="{FF2B5EF4-FFF2-40B4-BE49-F238E27FC236}">
                <a16:creationId xmlns:a16="http://schemas.microsoft.com/office/drawing/2014/main" id="{24CBA60F-5A08-3AB9-5E2C-00A066BDE1EE}"/>
              </a:ext>
            </a:extLst>
          </p:cNvPr>
          <p:cNvSpPr txBox="1"/>
          <p:nvPr userDrawn="1"/>
        </p:nvSpPr>
        <p:spPr>
          <a:xfrm>
            <a:off x="2073812" y="2159967"/>
            <a:ext cx="7147008" cy="1934979"/>
          </a:xfrm>
          <a:prstGeom prst="rect">
            <a:avLst/>
          </a:prstGeom>
          <a:noFill/>
        </p:spPr>
        <p:txBody>
          <a:bodyPr wrap="none" lIns="109944" tIns="54972" rIns="109944" bIns="54972" rtlCol="0">
            <a:spAutoFit/>
          </a:bodyPr>
          <a:lstStyle>
            <a:defPPr>
              <a:defRPr lang="zh-CN"/>
            </a:defPPr>
            <a:lvl1pPr algn="just">
              <a:defRPr sz="3200" b="1">
                <a:solidFill>
                  <a:srgbClr val="FF6D6D"/>
                </a:solidFill>
                <a:latin typeface="Raleway" panose="020B0003030101060003" pitchFamily="34" charset="0"/>
              </a:defRPr>
            </a:lvl1pPr>
          </a:lstStyle>
          <a:p>
            <a:pPr algn="ctr" defTabSz="1176924"/>
            <a:r>
              <a:rPr lang="zh-CN" altLang="en-US" sz="6000" dirty="0">
                <a:solidFill>
                  <a:srgbClr val="9A0000"/>
                </a:solidFill>
                <a:latin typeface="微软雅黑" panose="020B0503020204020204" pitchFamily="34" charset="-122"/>
                <a:ea typeface="微软雅黑" panose="020B0503020204020204" pitchFamily="34" charset="-122"/>
              </a:rPr>
              <a:t>感谢倾听，敬请指正</a:t>
            </a:r>
            <a:endParaRPr lang="en-US" altLang="zh-CN" sz="6000" dirty="0">
              <a:solidFill>
                <a:srgbClr val="9A0000"/>
              </a:solidFill>
              <a:latin typeface="微软雅黑" panose="020B0503020204020204" pitchFamily="34" charset="-122"/>
              <a:ea typeface="微软雅黑" panose="020B0503020204020204" pitchFamily="34" charset="-122"/>
            </a:endParaRPr>
          </a:p>
          <a:p>
            <a:pPr algn="ctr" defTabSz="1176924"/>
            <a:endParaRPr lang="en-US" altLang="zh-CN" sz="1600" dirty="0">
              <a:solidFill>
                <a:srgbClr val="9A0000"/>
              </a:solidFill>
              <a:latin typeface="微软雅黑" panose="020B0503020204020204" pitchFamily="34" charset="-122"/>
              <a:ea typeface="微软雅黑" panose="020B0503020204020204" pitchFamily="34" charset="-122"/>
            </a:endParaRPr>
          </a:p>
          <a:p>
            <a:pPr algn="ctr" defTabSz="1176924">
              <a:lnSpc>
                <a:spcPct val="150000"/>
              </a:lnSpc>
            </a:pPr>
            <a:r>
              <a:rPr lang="zh-CN" altLang="en-US" sz="1600" dirty="0">
                <a:solidFill>
                  <a:srgbClr val="9A0000"/>
                </a:solidFill>
                <a:latin typeface="微软雅黑" panose="020B0503020204020204" pitchFamily="34" charset="-122"/>
                <a:ea typeface="微软雅黑" panose="020B0503020204020204" pitchFamily="34" charset="-122"/>
              </a:rPr>
              <a:t>汇报人：姚政见</a:t>
            </a:r>
            <a:endParaRPr lang="en-US" altLang="zh-CN" sz="1600" dirty="0">
              <a:solidFill>
                <a:srgbClr val="9A0000"/>
              </a:solidFill>
              <a:latin typeface="微软雅黑" panose="020B0503020204020204" pitchFamily="34" charset="-122"/>
              <a:ea typeface="微软雅黑" panose="020B0503020204020204" pitchFamily="34" charset="-122"/>
            </a:endParaRPr>
          </a:p>
          <a:p>
            <a:pPr algn="ctr" defTabSz="1176924">
              <a:lnSpc>
                <a:spcPct val="150000"/>
              </a:lnSpc>
            </a:pPr>
            <a:r>
              <a:rPr lang="en-US" altLang="zh-CN" sz="1400" dirty="0">
                <a:solidFill>
                  <a:srgbClr val="9A0000"/>
                </a:solidFill>
                <a:latin typeface="微软雅黑" panose="020B0503020204020204" pitchFamily="34" charset="-122"/>
                <a:ea typeface="微软雅黑" panose="020B0503020204020204" pitchFamily="34" charset="-122"/>
              </a:rPr>
              <a:t>zj.yao@stu.pku.edu.cn</a:t>
            </a:r>
            <a:endParaRPr lang="zh-CN" altLang="en-US" sz="1400" dirty="0">
              <a:solidFill>
                <a:srgbClr val="9A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1974795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开始页-深色背景">
    <p:spTree>
      <p:nvGrpSpPr>
        <p:cNvPr id="1" name=""/>
        <p:cNvGrpSpPr/>
        <p:nvPr/>
      </p:nvGrpSpPr>
      <p:grpSpPr>
        <a:xfrm>
          <a:off x="0" y="0"/>
          <a:ext cx="0" cy="0"/>
          <a:chOff x="0" y="0"/>
          <a:chExt cx="0" cy="0"/>
        </a:xfrm>
      </p:grpSpPr>
      <p:pic>
        <p:nvPicPr>
          <p:cNvPr id="36" name="图片 35"/>
          <p:cNvPicPr>
            <a:picLocks noChangeAspect="1"/>
          </p:cNvPicPr>
          <p:nvPr userDrawn="1"/>
        </p:nvPicPr>
        <p:blipFill rotWithShape="1">
          <a:blip r:embed="rId2"/>
          <a:srcRect t="20509"/>
          <a:stretch/>
        </p:blipFill>
        <p:spPr>
          <a:xfrm>
            <a:off x="-4899" y="-273"/>
            <a:ext cx="11526974" cy="6480448"/>
          </a:xfrm>
          <a:prstGeom prst="rect">
            <a:avLst/>
          </a:prstGeom>
        </p:spPr>
      </p:pic>
      <p:pic>
        <p:nvPicPr>
          <p:cNvPr id="4" name="图片 3"/>
          <p:cNvPicPr>
            <a:picLocks noChangeAspect="1"/>
          </p:cNvPicPr>
          <p:nvPr userDrawn="1"/>
        </p:nvPicPr>
        <p:blipFill rotWithShape="1">
          <a:blip r:embed="rId3">
            <a:extLst>
              <a:ext uri="{28A0092B-C50C-407E-A947-70E740481C1C}">
                <a14:useLocalDpi xmlns:a14="http://schemas.microsoft.com/office/drawing/2010/main" val="0"/>
              </a:ext>
            </a:extLst>
          </a:blip>
          <a:srcRect t="13340" r="5631" b="1342"/>
          <a:stretch/>
        </p:blipFill>
        <p:spPr>
          <a:xfrm>
            <a:off x="5689029" y="1736724"/>
            <a:ext cx="5832648" cy="3578470"/>
          </a:xfrm>
          <a:prstGeom prst="rect">
            <a:avLst/>
          </a:prstGeom>
        </p:spPr>
      </p:pic>
      <p:sp>
        <p:nvSpPr>
          <p:cNvPr id="19" name="矩形 1"/>
          <p:cNvSpPr/>
          <p:nvPr userDrawn="1"/>
        </p:nvSpPr>
        <p:spPr>
          <a:xfrm>
            <a:off x="0" y="1727920"/>
            <a:ext cx="7777261" cy="3587274"/>
          </a:xfrm>
          <a:custGeom>
            <a:avLst/>
            <a:gdLst>
              <a:gd name="connsiteX0" fmla="*/ 0 w 7201197"/>
              <a:gd name="connsiteY0" fmla="*/ 0 h 2520280"/>
              <a:gd name="connsiteX1" fmla="*/ 7201197 w 7201197"/>
              <a:gd name="connsiteY1" fmla="*/ 0 h 2520280"/>
              <a:gd name="connsiteX2" fmla="*/ 7201197 w 7201197"/>
              <a:gd name="connsiteY2" fmla="*/ 2520280 h 2520280"/>
              <a:gd name="connsiteX3" fmla="*/ 0 w 7201197"/>
              <a:gd name="connsiteY3" fmla="*/ 2520280 h 2520280"/>
              <a:gd name="connsiteX4" fmla="*/ 0 w 7201197"/>
              <a:gd name="connsiteY4" fmla="*/ 0 h 2520280"/>
              <a:gd name="connsiteX0" fmla="*/ 0 w 7201197"/>
              <a:gd name="connsiteY0" fmla="*/ 0 h 2558380"/>
              <a:gd name="connsiteX1" fmla="*/ 7201197 w 7201197"/>
              <a:gd name="connsiteY1" fmla="*/ 0 h 2558380"/>
              <a:gd name="connsiteX2" fmla="*/ 5924847 w 7201197"/>
              <a:gd name="connsiteY2" fmla="*/ 2558380 h 2558380"/>
              <a:gd name="connsiteX3" fmla="*/ 0 w 7201197"/>
              <a:gd name="connsiteY3" fmla="*/ 2520280 h 2558380"/>
              <a:gd name="connsiteX4" fmla="*/ 0 w 7201197"/>
              <a:gd name="connsiteY4" fmla="*/ 0 h 2558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01197" h="2558380">
                <a:moveTo>
                  <a:pt x="0" y="0"/>
                </a:moveTo>
                <a:lnTo>
                  <a:pt x="7201197" y="0"/>
                </a:lnTo>
                <a:lnTo>
                  <a:pt x="5924847" y="2558380"/>
                </a:lnTo>
                <a:lnTo>
                  <a:pt x="0" y="2520280"/>
                </a:lnTo>
                <a:lnTo>
                  <a:pt x="0" y="0"/>
                </a:lnTo>
                <a:close/>
              </a:path>
            </a:pathLst>
          </a:custGeom>
          <a:solidFill>
            <a:srgbClr val="9A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ctrTitle"/>
          </p:nvPr>
        </p:nvSpPr>
        <p:spPr>
          <a:xfrm>
            <a:off x="144413" y="2090486"/>
            <a:ext cx="7129129" cy="1206444"/>
          </a:xfrm>
        </p:spPr>
        <p:txBody>
          <a:bodyPr>
            <a:normAutofit/>
          </a:bodyPr>
          <a:lstStyle>
            <a:lvl1pPr>
              <a:defRPr lang="zh-CN" altLang="en-US" sz="4400" b="1" kern="1200" dirty="0">
                <a:solidFill>
                  <a:schemeClr val="bg1"/>
                </a:solidFill>
                <a:latin typeface="微软雅黑" panose="020B0503020204020204" pitchFamily="34" charset="-122"/>
                <a:ea typeface="微软雅黑" panose="020B0503020204020204" pitchFamily="34" charset="-122"/>
                <a:cs typeface="+mn-cs"/>
              </a:defRPr>
            </a:lvl1pPr>
          </a:lstStyle>
          <a:p>
            <a:r>
              <a:rPr lang="zh-CN" altLang="en-US" dirty="0"/>
              <a:t>单击此处编辑母版标题样式</a:t>
            </a:r>
          </a:p>
        </p:txBody>
      </p:sp>
      <p:sp>
        <p:nvSpPr>
          <p:cNvPr id="3" name="副标题 2"/>
          <p:cNvSpPr>
            <a:spLocks noGrp="1"/>
          </p:cNvSpPr>
          <p:nvPr>
            <p:ph type="subTitle" idx="1"/>
          </p:nvPr>
        </p:nvSpPr>
        <p:spPr>
          <a:xfrm>
            <a:off x="719233" y="3521556"/>
            <a:ext cx="6120958" cy="720116"/>
          </a:xfrm>
        </p:spPr>
        <p:txBody>
          <a:bodyPr>
            <a:normAutofit/>
          </a:bodyPr>
          <a:lstStyle>
            <a:lvl1pPr marL="0" indent="0" algn="ctr">
              <a:buNone/>
              <a:defRPr lang="zh-CN" altLang="en-US" sz="3200" b="1" kern="1200" dirty="0">
                <a:solidFill>
                  <a:schemeClr val="bg1"/>
                </a:solidFill>
                <a:latin typeface="微软雅黑" panose="020B0503020204020204" pitchFamily="34" charset="-122"/>
                <a:ea typeface="微软雅黑" panose="020B0503020204020204" pitchFamily="34" charset="-122"/>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p>
        </p:txBody>
      </p:sp>
      <p:pic>
        <p:nvPicPr>
          <p:cNvPr id="21" name="图片 2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16421" y="193227"/>
            <a:ext cx="1440160" cy="1440160"/>
          </a:xfrm>
          <a:prstGeom prst="rect">
            <a:avLst/>
          </a:prstGeom>
        </p:spPr>
      </p:pic>
    </p:spTree>
    <p:extLst>
      <p:ext uri="{BB962C8B-B14F-4D97-AF65-F5344CB8AC3E}">
        <p14:creationId xmlns:p14="http://schemas.microsoft.com/office/powerpoint/2010/main" val="158927594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26C395E-E522-D3C2-2D33-ED42F4F274C2}"/>
              </a:ext>
            </a:extLst>
          </p:cNvPr>
          <p:cNvSpPr>
            <a:spLocks noGrp="1"/>
          </p:cNvSpPr>
          <p:nvPr>
            <p:ph type="title"/>
          </p:nvPr>
        </p:nvSpPr>
        <p:spPr/>
        <p:txBody>
          <a:bodyPr/>
          <a:lstStyle/>
          <a:p>
            <a:r>
              <a:rPr kumimoji="1" lang="zh-CN" altLang="en-US"/>
              <a:t>单击此处编辑母版标题样式</a:t>
            </a:r>
          </a:p>
        </p:txBody>
      </p:sp>
    </p:spTree>
    <p:extLst>
      <p:ext uri="{BB962C8B-B14F-4D97-AF65-F5344CB8AC3E}">
        <p14:creationId xmlns:p14="http://schemas.microsoft.com/office/powerpoint/2010/main" val="414339618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4_标题和内容">
    <p:spTree>
      <p:nvGrpSpPr>
        <p:cNvPr id="1" name=""/>
        <p:cNvGrpSpPr/>
        <p:nvPr/>
      </p:nvGrpSpPr>
      <p:grpSpPr>
        <a:xfrm>
          <a:off x="0" y="0"/>
          <a:ext cx="0" cy="0"/>
          <a:chOff x="0" y="0"/>
          <a:chExt cx="0" cy="0"/>
        </a:xfrm>
      </p:grpSpPr>
      <p:pic>
        <p:nvPicPr>
          <p:cNvPr id="24" name="图片 23"/>
          <p:cNvPicPr>
            <a:picLocks noChangeAspect="1"/>
          </p:cNvPicPr>
          <p:nvPr userDrawn="1"/>
        </p:nvPicPr>
        <p:blipFill rotWithShape="1">
          <a:blip r:embed="rId2"/>
          <a:srcRect t="20509"/>
          <a:stretch/>
        </p:blipFill>
        <p:spPr>
          <a:xfrm>
            <a:off x="0" y="-273"/>
            <a:ext cx="11526974" cy="6480448"/>
          </a:xfrm>
          <a:prstGeom prst="rect">
            <a:avLst/>
          </a:prstGeom>
        </p:spPr>
      </p:pic>
      <p:sp>
        <p:nvSpPr>
          <p:cNvPr id="25" name="文本框 24"/>
          <p:cNvSpPr txBox="1"/>
          <p:nvPr userDrawn="1"/>
        </p:nvSpPr>
        <p:spPr>
          <a:xfrm>
            <a:off x="0" y="0"/>
            <a:ext cx="11526974" cy="6480448"/>
          </a:xfrm>
          <a:prstGeom prst="rect">
            <a:avLst/>
          </a:prstGeom>
          <a:solidFill>
            <a:srgbClr val="FFFFFF">
              <a:alpha val="70000"/>
            </a:srgbClr>
          </a:solidFill>
        </p:spPr>
        <p:txBody>
          <a:bodyPr wrap="square" rtlCol="0">
            <a:noAutofit/>
          </a:bodyPr>
          <a:lstStyle/>
          <a:p>
            <a:endParaRPr lang="zh-CN" altLang="en-US"/>
          </a:p>
        </p:txBody>
      </p:sp>
      <p:sp>
        <p:nvSpPr>
          <p:cNvPr id="3" name="内容占位符 2"/>
          <p:cNvSpPr>
            <a:spLocks noGrp="1"/>
          </p:cNvSpPr>
          <p:nvPr>
            <p:ph idx="1"/>
          </p:nvPr>
        </p:nvSpPr>
        <p:spPr/>
        <p:txBody>
          <a:bodyPr/>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23" name="灯片编号占位符 5"/>
          <p:cNvSpPr>
            <a:spLocks noGrp="1"/>
          </p:cNvSpPr>
          <p:nvPr>
            <p:ph type="sldNum" sz="quarter" idx="12"/>
          </p:nvPr>
        </p:nvSpPr>
        <p:spPr>
          <a:xfrm>
            <a:off x="9505453" y="6150179"/>
            <a:ext cx="1728192" cy="330268"/>
          </a:xfrm>
          <a:prstGeom prst="rect">
            <a:avLst/>
          </a:prstGeom>
        </p:spPr>
        <p:txBody>
          <a:bodyPr/>
          <a:lstStyle>
            <a:lvl1pPr algn="r">
              <a:defRPr sz="1200" b="1">
                <a:latin typeface="微软雅黑" panose="020B0503020204020204" pitchFamily="34" charset="-122"/>
                <a:ea typeface="微软雅黑" panose="020B0503020204020204" pitchFamily="34" charset="-122"/>
              </a:defRPr>
            </a:lvl1pPr>
          </a:lstStyle>
          <a:p>
            <a:fld id="{F109C2AD-CA39-43E2-BBEF-768E308D7275}" type="slidenum">
              <a:rPr lang="zh-CN" altLang="en-US" smtClean="0"/>
              <a:pPr/>
              <a:t>‹#›</a:t>
            </a:fld>
            <a:endParaRPr lang="zh-CN" altLang="en-US"/>
          </a:p>
        </p:txBody>
      </p:sp>
      <p:sp>
        <p:nvSpPr>
          <p:cNvPr id="26" name="标题 21"/>
          <p:cNvSpPr>
            <a:spLocks noGrp="1"/>
          </p:cNvSpPr>
          <p:nvPr>
            <p:ph type="title"/>
          </p:nvPr>
        </p:nvSpPr>
        <p:spPr>
          <a:xfrm>
            <a:off x="145162" y="71735"/>
            <a:ext cx="10369868" cy="868993"/>
          </a:xfrm>
        </p:spPr>
        <p:txBody>
          <a:bodyPr>
            <a:normAutofit/>
          </a:bodyPr>
          <a:lstStyle>
            <a:lvl1pPr algn="l">
              <a:defRPr sz="3200" b="1">
                <a:solidFill>
                  <a:srgbClr val="9A0000"/>
                </a:solidFill>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27" name="矩形 26"/>
          <p:cNvSpPr/>
          <p:nvPr userDrawn="1"/>
        </p:nvSpPr>
        <p:spPr>
          <a:xfrm>
            <a:off x="-4" y="860973"/>
            <a:ext cx="10581709" cy="45719"/>
          </a:xfrm>
          <a:prstGeom prst="rect">
            <a:avLst/>
          </a:prstGeom>
          <a:solidFill>
            <a:srgbClr val="9A0000"/>
          </a:solidFill>
          <a:ln>
            <a:solidFill>
              <a:srgbClr val="871F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8" name="图片 2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22246" y="81513"/>
            <a:ext cx="827423" cy="827423"/>
          </a:xfrm>
          <a:prstGeom prst="rect">
            <a:avLst/>
          </a:prstGeom>
        </p:spPr>
      </p:pic>
    </p:spTree>
    <p:extLst>
      <p:ext uri="{BB962C8B-B14F-4D97-AF65-F5344CB8AC3E}">
        <p14:creationId xmlns:p14="http://schemas.microsoft.com/office/powerpoint/2010/main" val="228815884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5_标题和内容">
    <p:spTree>
      <p:nvGrpSpPr>
        <p:cNvPr id="1" name=""/>
        <p:cNvGrpSpPr/>
        <p:nvPr/>
      </p:nvGrpSpPr>
      <p:grpSpPr>
        <a:xfrm>
          <a:off x="0" y="0"/>
          <a:ext cx="0" cy="0"/>
          <a:chOff x="0" y="0"/>
          <a:chExt cx="0" cy="0"/>
        </a:xfrm>
      </p:grpSpPr>
      <p:pic>
        <p:nvPicPr>
          <p:cNvPr id="24" name="图片 23"/>
          <p:cNvPicPr>
            <a:picLocks noChangeAspect="1"/>
          </p:cNvPicPr>
          <p:nvPr userDrawn="1"/>
        </p:nvPicPr>
        <p:blipFill rotWithShape="1">
          <a:blip r:embed="rId2"/>
          <a:srcRect t="20509"/>
          <a:stretch/>
        </p:blipFill>
        <p:spPr>
          <a:xfrm>
            <a:off x="-4899" y="-546"/>
            <a:ext cx="11526974" cy="6480448"/>
          </a:xfrm>
          <a:prstGeom prst="rect">
            <a:avLst/>
          </a:prstGeom>
        </p:spPr>
      </p:pic>
      <p:sp>
        <p:nvSpPr>
          <p:cNvPr id="3" name="内容占位符 2"/>
          <p:cNvSpPr>
            <a:spLocks noGrp="1"/>
          </p:cNvSpPr>
          <p:nvPr>
            <p:ph idx="1"/>
          </p:nvPr>
        </p:nvSpPr>
        <p:spPr/>
        <p:txBody>
          <a:bodyPr/>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23" name="灯片编号占位符 5"/>
          <p:cNvSpPr>
            <a:spLocks noGrp="1"/>
          </p:cNvSpPr>
          <p:nvPr>
            <p:ph type="sldNum" sz="quarter" idx="12"/>
          </p:nvPr>
        </p:nvSpPr>
        <p:spPr>
          <a:xfrm>
            <a:off x="9505453" y="6150179"/>
            <a:ext cx="1728192" cy="330268"/>
          </a:xfrm>
          <a:prstGeom prst="rect">
            <a:avLst/>
          </a:prstGeom>
        </p:spPr>
        <p:txBody>
          <a:bodyPr/>
          <a:lstStyle>
            <a:lvl1pPr algn="r">
              <a:defRPr sz="1200" b="1">
                <a:latin typeface="微软雅黑" panose="020B0503020204020204" pitchFamily="34" charset="-122"/>
                <a:ea typeface="微软雅黑" panose="020B0503020204020204" pitchFamily="34" charset="-122"/>
              </a:defRPr>
            </a:lvl1pPr>
          </a:lstStyle>
          <a:p>
            <a:fld id="{F109C2AD-CA39-43E2-BBEF-768E308D7275}" type="slidenum">
              <a:rPr lang="zh-CN" altLang="en-US" smtClean="0"/>
              <a:pPr/>
              <a:t>‹#›</a:t>
            </a:fld>
            <a:endParaRPr lang="zh-CN" altLang="en-US"/>
          </a:p>
        </p:txBody>
      </p:sp>
      <p:sp>
        <p:nvSpPr>
          <p:cNvPr id="25" name="标题 21"/>
          <p:cNvSpPr>
            <a:spLocks noGrp="1"/>
          </p:cNvSpPr>
          <p:nvPr>
            <p:ph type="title"/>
          </p:nvPr>
        </p:nvSpPr>
        <p:spPr>
          <a:xfrm>
            <a:off x="145162" y="71735"/>
            <a:ext cx="10369868" cy="868993"/>
          </a:xfrm>
        </p:spPr>
        <p:txBody>
          <a:bodyPr>
            <a:normAutofit/>
          </a:bodyPr>
          <a:lstStyle>
            <a:lvl1pPr algn="l">
              <a:defRPr sz="3200" b="1">
                <a:solidFill>
                  <a:srgbClr val="9A0000"/>
                </a:solidFill>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26" name="矩形 25"/>
          <p:cNvSpPr/>
          <p:nvPr userDrawn="1"/>
        </p:nvSpPr>
        <p:spPr>
          <a:xfrm>
            <a:off x="-4" y="860973"/>
            <a:ext cx="10581709" cy="45719"/>
          </a:xfrm>
          <a:prstGeom prst="rect">
            <a:avLst/>
          </a:prstGeom>
          <a:solidFill>
            <a:srgbClr val="9A0000"/>
          </a:solidFill>
          <a:ln>
            <a:solidFill>
              <a:srgbClr val="871F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7" name="图片 2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22246" y="81513"/>
            <a:ext cx="827423" cy="827423"/>
          </a:xfrm>
          <a:prstGeom prst="rect">
            <a:avLst/>
          </a:prstGeom>
        </p:spPr>
      </p:pic>
    </p:spTree>
    <p:extLst>
      <p:ext uri="{BB962C8B-B14F-4D97-AF65-F5344CB8AC3E}">
        <p14:creationId xmlns:p14="http://schemas.microsoft.com/office/powerpoint/2010/main" val="414648488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10" name="灯片编号占位符 5"/>
          <p:cNvSpPr>
            <a:spLocks noGrp="1"/>
          </p:cNvSpPr>
          <p:nvPr>
            <p:ph type="sldNum" sz="quarter" idx="12"/>
          </p:nvPr>
        </p:nvSpPr>
        <p:spPr>
          <a:xfrm>
            <a:off x="9505453" y="6150179"/>
            <a:ext cx="1728192" cy="330268"/>
          </a:xfrm>
          <a:prstGeom prst="rect">
            <a:avLst/>
          </a:prstGeom>
        </p:spPr>
        <p:txBody>
          <a:bodyPr/>
          <a:lstStyle>
            <a:lvl1pPr algn="r">
              <a:defRPr sz="1200" b="1">
                <a:latin typeface="微软雅黑" panose="020B0503020204020204" pitchFamily="34" charset="-122"/>
                <a:ea typeface="微软雅黑" panose="020B0503020204020204" pitchFamily="34" charset="-122"/>
              </a:defRPr>
            </a:lvl1pPr>
          </a:lstStyle>
          <a:p>
            <a:fld id="{F109C2AD-CA39-43E2-BBEF-768E308D7275}" type="slidenum">
              <a:rPr lang="zh-CN" altLang="en-US" smtClean="0"/>
              <a:pPr/>
              <a:t>‹#›</a:t>
            </a:fld>
            <a:endParaRPr lang="zh-CN" altLang="en-US"/>
          </a:p>
        </p:txBody>
      </p:sp>
    </p:spTree>
    <p:extLst>
      <p:ext uri="{BB962C8B-B14F-4D97-AF65-F5344CB8AC3E}">
        <p14:creationId xmlns:p14="http://schemas.microsoft.com/office/powerpoint/2010/main" val="273485891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25" name="灯片编号占位符 5"/>
          <p:cNvSpPr>
            <a:spLocks noGrp="1"/>
          </p:cNvSpPr>
          <p:nvPr>
            <p:ph type="sldNum" sz="quarter" idx="12"/>
          </p:nvPr>
        </p:nvSpPr>
        <p:spPr>
          <a:xfrm>
            <a:off x="9505453" y="6150179"/>
            <a:ext cx="1728192" cy="330268"/>
          </a:xfrm>
          <a:prstGeom prst="rect">
            <a:avLst/>
          </a:prstGeom>
        </p:spPr>
        <p:txBody>
          <a:bodyPr/>
          <a:lstStyle>
            <a:lvl1pPr algn="r">
              <a:defRPr sz="1200" b="1">
                <a:latin typeface="微软雅黑" panose="020B0503020204020204" pitchFamily="34" charset="-122"/>
                <a:ea typeface="微软雅黑" panose="020B0503020204020204" pitchFamily="34" charset="-122"/>
              </a:defRPr>
            </a:lvl1pPr>
          </a:lstStyle>
          <a:p>
            <a:fld id="{F109C2AD-CA39-43E2-BBEF-768E308D7275}" type="slidenum">
              <a:rPr lang="zh-CN" altLang="en-US" smtClean="0"/>
              <a:pPr/>
              <a:t>‹#›</a:t>
            </a:fld>
            <a:endParaRPr lang="zh-CN" altLang="en-US"/>
          </a:p>
        </p:txBody>
      </p:sp>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22246" y="81513"/>
            <a:ext cx="827423" cy="827423"/>
          </a:xfrm>
          <a:prstGeom prst="rect">
            <a:avLst/>
          </a:prstGeom>
        </p:spPr>
      </p:pic>
    </p:spTree>
    <p:extLst>
      <p:ext uri="{BB962C8B-B14F-4D97-AF65-F5344CB8AC3E}">
        <p14:creationId xmlns:p14="http://schemas.microsoft.com/office/powerpoint/2010/main" val="243023801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内容页-无标签">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22" name="标题 21"/>
          <p:cNvSpPr>
            <a:spLocks noGrp="1"/>
          </p:cNvSpPr>
          <p:nvPr>
            <p:ph type="title"/>
          </p:nvPr>
        </p:nvSpPr>
        <p:spPr>
          <a:xfrm>
            <a:off x="145162" y="71735"/>
            <a:ext cx="10369868" cy="868993"/>
          </a:xfrm>
        </p:spPr>
        <p:txBody>
          <a:bodyPr>
            <a:normAutofit/>
          </a:bodyPr>
          <a:lstStyle>
            <a:lvl1pPr algn="l">
              <a:defRPr sz="3200" b="1">
                <a:solidFill>
                  <a:srgbClr val="9A0000"/>
                </a:solidFill>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2" name="矩形 1"/>
          <p:cNvSpPr/>
          <p:nvPr userDrawn="1"/>
        </p:nvSpPr>
        <p:spPr>
          <a:xfrm>
            <a:off x="-4" y="860973"/>
            <a:ext cx="10581709" cy="45719"/>
          </a:xfrm>
          <a:prstGeom prst="rect">
            <a:avLst/>
          </a:prstGeom>
          <a:solidFill>
            <a:srgbClr val="9A0000"/>
          </a:solidFill>
          <a:ln>
            <a:solidFill>
              <a:srgbClr val="871F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灯片编号占位符 5"/>
          <p:cNvSpPr>
            <a:spLocks noGrp="1"/>
          </p:cNvSpPr>
          <p:nvPr>
            <p:ph type="sldNum" sz="quarter" idx="12"/>
          </p:nvPr>
        </p:nvSpPr>
        <p:spPr>
          <a:xfrm>
            <a:off x="9505453" y="6150179"/>
            <a:ext cx="1728192" cy="330268"/>
          </a:xfrm>
          <a:prstGeom prst="rect">
            <a:avLst/>
          </a:prstGeom>
        </p:spPr>
        <p:txBody>
          <a:bodyPr/>
          <a:lstStyle>
            <a:lvl1pPr algn="r">
              <a:defRPr sz="1200" b="1">
                <a:latin typeface="微软雅黑" panose="020B0503020204020204" pitchFamily="34" charset="-122"/>
                <a:ea typeface="微软雅黑" panose="020B0503020204020204" pitchFamily="34" charset="-122"/>
              </a:defRPr>
            </a:lvl1pPr>
          </a:lstStyle>
          <a:p>
            <a:fld id="{F109C2AD-CA39-43E2-BBEF-768E308D7275}" type="slidenum">
              <a:rPr lang="zh-CN" altLang="en-US" smtClean="0"/>
              <a:pPr/>
              <a:t>‹#›</a:t>
            </a:fld>
            <a:endParaRPr lang="zh-CN" altLang="en-US"/>
          </a:p>
        </p:txBody>
      </p:sp>
      <p:pic>
        <p:nvPicPr>
          <p:cNvPr id="24" name="图片 2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22246" y="81513"/>
            <a:ext cx="827423" cy="827423"/>
          </a:xfrm>
          <a:prstGeom prst="rect">
            <a:avLst/>
          </a:prstGeom>
        </p:spPr>
      </p:pic>
    </p:spTree>
    <p:extLst>
      <p:ext uri="{BB962C8B-B14F-4D97-AF65-F5344CB8AC3E}">
        <p14:creationId xmlns:p14="http://schemas.microsoft.com/office/powerpoint/2010/main" val="159412806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_标题和竖排文字">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srcRect t="20509"/>
          <a:stretch/>
        </p:blipFill>
        <p:spPr>
          <a:xfrm>
            <a:off x="-4899" y="-273"/>
            <a:ext cx="11526974" cy="6480448"/>
          </a:xfrm>
          <a:prstGeom prst="rect">
            <a:avLst/>
          </a:prstGeom>
        </p:spPr>
      </p:pic>
      <p:sp>
        <p:nvSpPr>
          <p:cNvPr id="8" name="文本框 7"/>
          <p:cNvSpPr txBox="1"/>
          <p:nvPr userDrawn="1"/>
        </p:nvSpPr>
        <p:spPr>
          <a:xfrm>
            <a:off x="-4899" y="0"/>
            <a:ext cx="11526974" cy="6480448"/>
          </a:xfrm>
          <a:prstGeom prst="rect">
            <a:avLst/>
          </a:prstGeom>
          <a:solidFill>
            <a:srgbClr val="FFFFFF">
              <a:alpha val="70000"/>
            </a:srgbClr>
          </a:solidFill>
        </p:spPr>
        <p:txBody>
          <a:bodyPr wrap="square" rtlCol="0">
            <a:noAutofit/>
          </a:bodyPr>
          <a:lstStyle/>
          <a:p>
            <a:endParaRPr lang="zh-CN" altLang="en-US"/>
          </a:p>
        </p:txBody>
      </p:sp>
      <p:sp>
        <p:nvSpPr>
          <p:cNvPr id="5" name="灯片编号占位符 5"/>
          <p:cNvSpPr>
            <a:spLocks noGrp="1"/>
          </p:cNvSpPr>
          <p:nvPr>
            <p:ph type="sldNum" sz="quarter" idx="12"/>
          </p:nvPr>
        </p:nvSpPr>
        <p:spPr>
          <a:xfrm>
            <a:off x="9505453" y="6150179"/>
            <a:ext cx="1728192" cy="330268"/>
          </a:xfrm>
          <a:prstGeom prst="rect">
            <a:avLst/>
          </a:prstGeom>
        </p:spPr>
        <p:txBody>
          <a:bodyPr/>
          <a:lstStyle>
            <a:lvl1pPr algn="r">
              <a:defRPr sz="1200" b="1">
                <a:latin typeface="微软雅黑" panose="020B0503020204020204" pitchFamily="34" charset="-122"/>
                <a:ea typeface="微软雅黑" panose="020B0503020204020204" pitchFamily="34" charset="-122"/>
              </a:defRPr>
            </a:lvl1pPr>
          </a:lstStyle>
          <a:p>
            <a:fld id="{F109C2AD-CA39-43E2-BBEF-768E308D7275}" type="slidenum">
              <a:rPr lang="zh-CN" altLang="en-US" smtClean="0"/>
              <a:pPr/>
              <a:t>‹#›</a:t>
            </a:fld>
            <a:endParaRPr lang="zh-CN" altLang="en-US"/>
          </a:p>
        </p:txBody>
      </p:sp>
    </p:spTree>
    <p:extLst>
      <p:ext uri="{BB962C8B-B14F-4D97-AF65-F5344CB8AC3E}">
        <p14:creationId xmlns:p14="http://schemas.microsoft.com/office/powerpoint/2010/main" val="367268611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hf hdr="0" dt="0"/>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标题和竖排文字">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srcRect t="20509"/>
          <a:stretch/>
        </p:blipFill>
        <p:spPr>
          <a:xfrm>
            <a:off x="-4899" y="-273"/>
            <a:ext cx="11526974" cy="6480448"/>
          </a:xfrm>
          <a:prstGeom prst="rect">
            <a:avLst/>
          </a:prstGeom>
        </p:spPr>
      </p:pic>
      <p:sp>
        <p:nvSpPr>
          <p:cNvPr id="5" name="灯片编号占位符 5"/>
          <p:cNvSpPr>
            <a:spLocks noGrp="1"/>
          </p:cNvSpPr>
          <p:nvPr>
            <p:ph type="sldNum" sz="quarter" idx="12"/>
          </p:nvPr>
        </p:nvSpPr>
        <p:spPr>
          <a:xfrm>
            <a:off x="9505453" y="6150179"/>
            <a:ext cx="1728192" cy="330268"/>
          </a:xfrm>
          <a:prstGeom prst="rect">
            <a:avLst/>
          </a:prstGeom>
        </p:spPr>
        <p:txBody>
          <a:bodyPr/>
          <a:lstStyle>
            <a:lvl1pPr algn="r">
              <a:defRPr sz="1200" b="1">
                <a:latin typeface="微软雅黑" panose="020B0503020204020204" pitchFamily="34" charset="-122"/>
                <a:ea typeface="微软雅黑" panose="020B0503020204020204" pitchFamily="34" charset="-122"/>
              </a:defRPr>
            </a:lvl1pPr>
          </a:lstStyle>
          <a:p>
            <a:fld id="{F109C2AD-CA39-43E2-BBEF-768E308D7275}" type="slidenum">
              <a:rPr lang="zh-CN" altLang="en-US" smtClean="0"/>
              <a:pPr/>
              <a:t>‹#›</a:t>
            </a:fld>
            <a:endParaRPr lang="zh-CN" altLang="en-US"/>
          </a:p>
        </p:txBody>
      </p:sp>
    </p:spTree>
    <p:extLst>
      <p:ext uri="{BB962C8B-B14F-4D97-AF65-F5344CB8AC3E}">
        <p14:creationId xmlns:p14="http://schemas.microsoft.com/office/powerpoint/2010/main" val="118670338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_标题和内容">
    <p:spTree>
      <p:nvGrpSpPr>
        <p:cNvPr id="1" name=""/>
        <p:cNvGrpSpPr/>
        <p:nvPr/>
      </p:nvGrpSpPr>
      <p:grpSpPr>
        <a:xfrm>
          <a:off x="0" y="0"/>
          <a:ext cx="0" cy="0"/>
          <a:chOff x="0" y="0"/>
          <a:chExt cx="0" cy="0"/>
        </a:xfrm>
      </p:grpSpPr>
      <p:pic>
        <p:nvPicPr>
          <p:cNvPr id="22" name="图片 21"/>
          <p:cNvPicPr>
            <a:picLocks noChangeAspect="1"/>
          </p:cNvPicPr>
          <p:nvPr userDrawn="1"/>
        </p:nvPicPr>
        <p:blipFill rotWithShape="1">
          <a:blip r:embed="rId2"/>
          <a:srcRect t="20509"/>
          <a:stretch/>
        </p:blipFill>
        <p:spPr>
          <a:xfrm>
            <a:off x="0" y="0"/>
            <a:ext cx="11526974" cy="6480448"/>
          </a:xfrm>
          <a:prstGeom prst="rect">
            <a:avLst/>
          </a:prstGeom>
        </p:spPr>
      </p:pic>
      <p:sp>
        <p:nvSpPr>
          <p:cNvPr id="25" name="灯片编号占位符 5"/>
          <p:cNvSpPr>
            <a:spLocks noGrp="1"/>
          </p:cNvSpPr>
          <p:nvPr>
            <p:ph type="sldNum" sz="quarter" idx="12"/>
          </p:nvPr>
        </p:nvSpPr>
        <p:spPr>
          <a:xfrm>
            <a:off x="9505453" y="6150179"/>
            <a:ext cx="1728192" cy="330268"/>
          </a:xfrm>
          <a:prstGeom prst="rect">
            <a:avLst/>
          </a:prstGeom>
        </p:spPr>
        <p:txBody>
          <a:bodyPr/>
          <a:lstStyle>
            <a:lvl1pPr algn="r">
              <a:defRPr sz="1200" b="1">
                <a:latin typeface="微软雅黑" panose="020B0503020204020204" pitchFamily="34" charset="-122"/>
                <a:ea typeface="微软雅黑" panose="020B0503020204020204" pitchFamily="34" charset="-122"/>
              </a:defRPr>
            </a:lvl1pPr>
          </a:lstStyle>
          <a:p>
            <a:fld id="{F109C2AD-CA39-43E2-BBEF-768E308D7275}" type="slidenum">
              <a:rPr lang="zh-CN" altLang="en-US" smtClean="0"/>
              <a:pPr/>
              <a:t>‹#›</a:t>
            </a:fld>
            <a:endParaRPr lang="zh-CN" altLang="en-US"/>
          </a:p>
        </p:txBody>
      </p:sp>
      <p:pic>
        <p:nvPicPr>
          <p:cNvPr id="23" name="图片 2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22246" y="81513"/>
            <a:ext cx="827423" cy="827423"/>
          </a:xfrm>
          <a:prstGeom prst="rect">
            <a:avLst/>
          </a:prstGeom>
        </p:spPr>
      </p:pic>
    </p:spTree>
    <p:extLst>
      <p:ext uri="{BB962C8B-B14F-4D97-AF65-F5344CB8AC3E}">
        <p14:creationId xmlns:p14="http://schemas.microsoft.com/office/powerpoint/2010/main" val="37240104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目录页">
    <p:spTree>
      <p:nvGrpSpPr>
        <p:cNvPr id="1" name=""/>
        <p:cNvGrpSpPr/>
        <p:nvPr/>
      </p:nvGrpSpPr>
      <p:grpSpPr>
        <a:xfrm>
          <a:off x="0" y="0"/>
          <a:ext cx="0" cy="0"/>
          <a:chOff x="0" y="0"/>
          <a:chExt cx="0" cy="0"/>
        </a:xfrm>
      </p:grpSpPr>
      <p:pic>
        <p:nvPicPr>
          <p:cNvPr id="26" name="图片 25"/>
          <p:cNvPicPr>
            <a:picLocks noChangeAspect="1"/>
          </p:cNvPicPr>
          <p:nvPr userDrawn="1"/>
        </p:nvPicPr>
        <p:blipFill rotWithShape="1">
          <a:blip r:embed="rId2"/>
          <a:srcRect t="20509"/>
          <a:stretch/>
        </p:blipFill>
        <p:spPr>
          <a:xfrm>
            <a:off x="-15955" y="-273"/>
            <a:ext cx="11526974" cy="6480448"/>
          </a:xfrm>
          <a:prstGeom prst="rect">
            <a:avLst/>
          </a:prstGeom>
        </p:spPr>
      </p:pic>
      <p:sp>
        <p:nvSpPr>
          <p:cNvPr id="27" name="文本框 26"/>
          <p:cNvSpPr txBox="1"/>
          <p:nvPr userDrawn="1"/>
        </p:nvSpPr>
        <p:spPr>
          <a:xfrm>
            <a:off x="-22079" y="-545"/>
            <a:ext cx="11526974" cy="6480448"/>
          </a:xfrm>
          <a:prstGeom prst="rect">
            <a:avLst/>
          </a:prstGeom>
          <a:solidFill>
            <a:srgbClr val="FFFFFF">
              <a:alpha val="70000"/>
            </a:srgbClr>
          </a:solidFill>
        </p:spPr>
        <p:txBody>
          <a:bodyPr wrap="square" rtlCol="0">
            <a:noAutofit/>
          </a:bodyPr>
          <a:lstStyle/>
          <a:p>
            <a:endParaRPr lang="zh-CN" altLang="en-US"/>
          </a:p>
        </p:txBody>
      </p:sp>
      <p:pic>
        <p:nvPicPr>
          <p:cNvPr id="22" name="图片 2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22246" y="81513"/>
            <a:ext cx="827423" cy="827423"/>
          </a:xfrm>
          <a:prstGeom prst="rect">
            <a:avLst/>
          </a:prstGeom>
        </p:spPr>
      </p:pic>
      <p:grpSp>
        <p:nvGrpSpPr>
          <p:cNvPr id="9" name="组合 8">
            <a:extLst>
              <a:ext uri="{FF2B5EF4-FFF2-40B4-BE49-F238E27FC236}">
                <a16:creationId xmlns:a16="http://schemas.microsoft.com/office/drawing/2014/main" id="{EDB2ECB1-FC1A-8B56-3844-57F31197BE4E}"/>
              </a:ext>
            </a:extLst>
          </p:cNvPr>
          <p:cNvGrpSpPr/>
          <p:nvPr userDrawn="1"/>
        </p:nvGrpSpPr>
        <p:grpSpPr>
          <a:xfrm>
            <a:off x="2706930" y="4720244"/>
            <a:ext cx="5192498" cy="443226"/>
            <a:chOff x="3181656" y="4475658"/>
            <a:chExt cx="5192498" cy="443226"/>
          </a:xfrm>
        </p:grpSpPr>
        <p:grpSp>
          <p:nvGrpSpPr>
            <p:cNvPr id="10" name="组合 9">
              <a:extLst>
                <a:ext uri="{FF2B5EF4-FFF2-40B4-BE49-F238E27FC236}">
                  <a16:creationId xmlns:a16="http://schemas.microsoft.com/office/drawing/2014/main" id="{437EAC00-236E-E59B-6095-29A3653FDC07}"/>
                </a:ext>
              </a:extLst>
            </p:cNvPr>
            <p:cNvGrpSpPr/>
            <p:nvPr/>
          </p:nvGrpSpPr>
          <p:grpSpPr>
            <a:xfrm>
              <a:off x="3181656" y="4475658"/>
              <a:ext cx="843427" cy="443226"/>
              <a:chOff x="666810" y="2586037"/>
              <a:chExt cx="468000" cy="245937"/>
            </a:xfrm>
          </p:grpSpPr>
          <p:sp>
            <p:nvSpPr>
              <p:cNvPr id="12" name="Freeform 10">
                <a:extLst>
                  <a:ext uri="{FF2B5EF4-FFF2-40B4-BE49-F238E27FC236}">
                    <a16:creationId xmlns:a16="http://schemas.microsoft.com/office/drawing/2014/main" id="{C5593BB9-9E2F-75FD-9299-5C86D474D4C0}"/>
                  </a:ext>
                </a:extLst>
              </p:cNvPr>
              <p:cNvSpPr>
                <a:spLocks/>
              </p:cNvSpPr>
              <p:nvPr/>
            </p:nvSpPr>
            <p:spPr bwMode="auto">
              <a:xfrm>
                <a:off x="666810" y="2621442"/>
                <a:ext cx="468000" cy="190800"/>
              </a:xfrm>
              <a:custGeom>
                <a:avLst/>
                <a:gdLst>
                  <a:gd name="T0" fmla="*/ 3120 w 3800"/>
                  <a:gd name="T1" fmla="*/ 0 h 1532"/>
                  <a:gd name="T2" fmla="*/ 682 w 3800"/>
                  <a:gd name="T3" fmla="*/ 0 h 1532"/>
                  <a:gd name="T4" fmla="*/ 682 w 3800"/>
                  <a:gd name="T5" fmla="*/ 284 h 1532"/>
                  <a:gd name="T6" fmla="*/ 0 w 3800"/>
                  <a:gd name="T7" fmla="*/ 766 h 1532"/>
                  <a:gd name="T8" fmla="*/ 682 w 3800"/>
                  <a:gd name="T9" fmla="*/ 1248 h 1532"/>
                  <a:gd name="T10" fmla="*/ 682 w 3800"/>
                  <a:gd name="T11" fmla="*/ 1532 h 1532"/>
                  <a:gd name="T12" fmla="*/ 3120 w 3800"/>
                  <a:gd name="T13" fmla="*/ 1532 h 1532"/>
                  <a:gd name="T14" fmla="*/ 3120 w 3800"/>
                  <a:gd name="T15" fmla="*/ 1248 h 1532"/>
                  <a:gd name="T16" fmla="*/ 3800 w 3800"/>
                  <a:gd name="T17" fmla="*/ 766 h 1532"/>
                  <a:gd name="T18" fmla="*/ 3120 w 3800"/>
                  <a:gd name="T19" fmla="*/ 284 h 1532"/>
                  <a:gd name="T20" fmla="*/ 3120 w 3800"/>
                  <a:gd name="T21" fmla="*/ 0 h 1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00" h="1532">
                    <a:moveTo>
                      <a:pt x="3120" y="0"/>
                    </a:moveTo>
                    <a:lnTo>
                      <a:pt x="682" y="0"/>
                    </a:lnTo>
                    <a:lnTo>
                      <a:pt x="682" y="284"/>
                    </a:lnTo>
                    <a:lnTo>
                      <a:pt x="0" y="766"/>
                    </a:lnTo>
                    <a:lnTo>
                      <a:pt x="682" y="1248"/>
                    </a:lnTo>
                    <a:lnTo>
                      <a:pt x="682" y="1532"/>
                    </a:lnTo>
                    <a:lnTo>
                      <a:pt x="3120" y="1532"/>
                    </a:lnTo>
                    <a:lnTo>
                      <a:pt x="3120" y="1248"/>
                    </a:lnTo>
                    <a:lnTo>
                      <a:pt x="3800" y="766"/>
                    </a:lnTo>
                    <a:lnTo>
                      <a:pt x="3120" y="284"/>
                    </a:lnTo>
                    <a:lnTo>
                      <a:pt x="3120" y="0"/>
                    </a:lnTo>
                    <a:close/>
                  </a:path>
                </a:pathLst>
              </a:custGeom>
              <a:solidFill>
                <a:srgbClr val="CC141E"/>
              </a:solidFill>
              <a:ln>
                <a:noFill/>
              </a:ln>
            </p:spPr>
            <p:txBody>
              <a:bodyPr vert="horz" wrap="square" lIns="91440" tIns="45720" rIns="91440" bIns="45720" numCol="1" anchor="ctr" anchorCtr="0" compatLnSpc="1">
                <a:prstTxWarp prst="textNoShape">
                  <a:avLst/>
                </a:prstTxWarp>
                <a:noAutofit/>
              </a:bodyPr>
              <a:lstStyle/>
              <a:p>
                <a:pPr algn="ctr"/>
                <a:endParaRPr lang="zh-CN" altLang="en-US" sz="3200" b="1">
                  <a:solidFill>
                    <a:srgbClr val="000000"/>
                  </a:solidFill>
                  <a:latin typeface="等线"/>
                  <a:ea typeface="等线" panose="02010600030101010101" pitchFamily="2" charset="-122"/>
                </a:endParaRPr>
              </a:p>
            </p:txBody>
          </p:sp>
          <p:sp>
            <p:nvSpPr>
              <p:cNvPr id="13" name="文本框 12">
                <a:extLst>
                  <a:ext uri="{FF2B5EF4-FFF2-40B4-BE49-F238E27FC236}">
                    <a16:creationId xmlns:a16="http://schemas.microsoft.com/office/drawing/2014/main" id="{6C86DCF5-3206-551F-0149-9ABA9812B059}"/>
                  </a:ext>
                </a:extLst>
              </p:cNvPr>
              <p:cNvSpPr txBox="1"/>
              <p:nvPr/>
            </p:nvSpPr>
            <p:spPr>
              <a:xfrm>
                <a:off x="794494" y="2586037"/>
                <a:ext cx="212633" cy="245937"/>
              </a:xfrm>
              <a:prstGeom prst="rect">
                <a:avLst/>
              </a:prstGeom>
              <a:noFill/>
            </p:spPr>
            <p:txBody>
              <a:bodyPr wrap="none" rtlCol="0" anchor="ctr">
                <a:noAutofit/>
              </a:bodyPr>
              <a:lstStyle/>
              <a:p>
                <a:pPr algn="ctr"/>
                <a:r>
                  <a:rPr lang="en-US" altLang="zh-CN" b="1" dirty="0">
                    <a:solidFill>
                      <a:srgbClr val="FFFFFF"/>
                    </a:solidFill>
                    <a:latin typeface="微软雅黑" panose="020B0503020204020204" pitchFamily="34" charset="-122"/>
                    <a:ea typeface="微软雅黑" panose="020B0503020204020204" pitchFamily="34" charset="-122"/>
                  </a:rPr>
                  <a:t>5</a:t>
                </a:r>
                <a:endParaRPr lang="zh-CN" altLang="en-US" b="1">
                  <a:solidFill>
                    <a:srgbClr val="FFFFFF"/>
                  </a:solidFill>
                  <a:latin typeface="微软雅黑" panose="020B0503020204020204" pitchFamily="34" charset="-122"/>
                  <a:ea typeface="微软雅黑" panose="020B0503020204020204" pitchFamily="34" charset="-122"/>
                </a:endParaRPr>
              </a:p>
            </p:txBody>
          </p:sp>
        </p:grpSp>
        <p:cxnSp>
          <p:nvCxnSpPr>
            <p:cNvPr id="11" name="直接连接符 10">
              <a:extLst>
                <a:ext uri="{FF2B5EF4-FFF2-40B4-BE49-F238E27FC236}">
                  <a16:creationId xmlns:a16="http://schemas.microsoft.com/office/drawing/2014/main" id="{388CA54A-1772-EBB4-B1E5-036C4DCBDEDF}"/>
                </a:ext>
              </a:extLst>
            </p:cNvPr>
            <p:cNvCxnSpPr>
              <a:stCxn id="12" idx="6"/>
            </p:cNvCxnSpPr>
            <p:nvPr/>
          </p:nvCxnSpPr>
          <p:spPr>
            <a:xfrm>
              <a:off x="3874154" y="4883323"/>
              <a:ext cx="4500000" cy="0"/>
            </a:xfrm>
            <a:prstGeom prst="line">
              <a:avLst/>
            </a:prstGeom>
            <a:noFill/>
            <a:ln w="6350" cap="flat" cmpd="sng" algn="ctr">
              <a:solidFill>
                <a:srgbClr val="C8161E"/>
              </a:solidFill>
              <a:prstDash val="solid"/>
              <a:miter lim="800000"/>
            </a:ln>
            <a:effectLst/>
          </p:spPr>
        </p:cxnSp>
      </p:grpSp>
      <p:grpSp>
        <p:nvGrpSpPr>
          <p:cNvPr id="14" name="组合 13">
            <a:extLst>
              <a:ext uri="{FF2B5EF4-FFF2-40B4-BE49-F238E27FC236}">
                <a16:creationId xmlns:a16="http://schemas.microsoft.com/office/drawing/2014/main" id="{15433109-B1CD-DD8C-A050-CACF76DD530C}"/>
              </a:ext>
            </a:extLst>
          </p:cNvPr>
          <p:cNvGrpSpPr/>
          <p:nvPr userDrawn="1"/>
        </p:nvGrpSpPr>
        <p:grpSpPr>
          <a:xfrm>
            <a:off x="2706930" y="3784956"/>
            <a:ext cx="5192498" cy="443226"/>
            <a:chOff x="3181656" y="4475658"/>
            <a:chExt cx="5192498" cy="443226"/>
          </a:xfrm>
        </p:grpSpPr>
        <p:grpSp>
          <p:nvGrpSpPr>
            <p:cNvPr id="15" name="组合 14">
              <a:extLst>
                <a:ext uri="{FF2B5EF4-FFF2-40B4-BE49-F238E27FC236}">
                  <a16:creationId xmlns:a16="http://schemas.microsoft.com/office/drawing/2014/main" id="{677339FB-3965-A6AF-F84E-8A45B533D0AF}"/>
                </a:ext>
              </a:extLst>
            </p:cNvPr>
            <p:cNvGrpSpPr/>
            <p:nvPr/>
          </p:nvGrpSpPr>
          <p:grpSpPr>
            <a:xfrm>
              <a:off x="3181656" y="4475658"/>
              <a:ext cx="843427" cy="443226"/>
              <a:chOff x="666810" y="2586037"/>
              <a:chExt cx="468000" cy="245937"/>
            </a:xfrm>
          </p:grpSpPr>
          <p:sp>
            <p:nvSpPr>
              <p:cNvPr id="17" name="Freeform 10">
                <a:extLst>
                  <a:ext uri="{FF2B5EF4-FFF2-40B4-BE49-F238E27FC236}">
                    <a16:creationId xmlns:a16="http://schemas.microsoft.com/office/drawing/2014/main" id="{F490516A-CA19-F1AA-AB2F-D3E739290E85}"/>
                  </a:ext>
                </a:extLst>
              </p:cNvPr>
              <p:cNvSpPr>
                <a:spLocks/>
              </p:cNvSpPr>
              <p:nvPr/>
            </p:nvSpPr>
            <p:spPr bwMode="auto">
              <a:xfrm>
                <a:off x="666810" y="2621442"/>
                <a:ext cx="468000" cy="190800"/>
              </a:xfrm>
              <a:custGeom>
                <a:avLst/>
                <a:gdLst>
                  <a:gd name="T0" fmla="*/ 3120 w 3800"/>
                  <a:gd name="T1" fmla="*/ 0 h 1532"/>
                  <a:gd name="T2" fmla="*/ 682 w 3800"/>
                  <a:gd name="T3" fmla="*/ 0 h 1532"/>
                  <a:gd name="T4" fmla="*/ 682 w 3800"/>
                  <a:gd name="T5" fmla="*/ 284 h 1532"/>
                  <a:gd name="T6" fmla="*/ 0 w 3800"/>
                  <a:gd name="T7" fmla="*/ 766 h 1532"/>
                  <a:gd name="T8" fmla="*/ 682 w 3800"/>
                  <a:gd name="T9" fmla="*/ 1248 h 1532"/>
                  <a:gd name="T10" fmla="*/ 682 w 3800"/>
                  <a:gd name="T11" fmla="*/ 1532 h 1532"/>
                  <a:gd name="T12" fmla="*/ 3120 w 3800"/>
                  <a:gd name="T13" fmla="*/ 1532 h 1532"/>
                  <a:gd name="T14" fmla="*/ 3120 w 3800"/>
                  <a:gd name="T15" fmla="*/ 1248 h 1532"/>
                  <a:gd name="T16" fmla="*/ 3800 w 3800"/>
                  <a:gd name="T17" fmla="*/ 766 h 1532"/>
                  <a:gd name="T18" fmla="*/ 3120 w 3800"/>
                  <a:gd name="T19" fmla="*/ 284 h 1532"/>
                  <a:gd name="T20" fmla="*/ 3120 w 3800"/>
                  <a:gd name="T21" fmla="*/ 0 h 1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00" h="1532">
                    <a:moveTo>
                      <a:pt x="3120" y="0"/>
                    </a:moveTo>
                    <a:lnTo>
                      <a:pt x="682" y="0"/>
                    </a:lnTo>
                    <a:lnTo>
                      <a:pt x="682" y="284"/>
                    </a:lnTo>
                    <a:lnTo>
                      <a:pt x="0" y="766"/>
                    </a:lnTo>
                    <a:lnTo>
                      <a:pt x="682" y="1248"/>
                    </a:lnTo>
                    <a:lnTo>
                      <a:pt x="682" y="1532"/>
                    </a:lnTo>
                    <a:lnTo>
                      <a:pt x="3120" y="1532"/>
                    </a:lnTo>
                    <a:lnTo>
                      <a:pt x="3120" y="1248"/>
                    </a:lnTo>
                    <a:lnTo>
                      <a:pt x="3800" y="766"/>
                    </a:lnTo>
                    <a:lnTo>
                      <a:pt x="3120" y="284"/>
                    </a:lnTo>
                    <a:lnTo>
                      <a:pt x="3120" y="0"/>
                    </a:lnTo>
                    <a:close/>
                  </a:path>
                </a:pathLst>
              </a:custGeom>
              <a:solidFill>
                <a:srgbClr val="CC141E"/>
              </a:solidFill>
              <a:ln>
                <a:noFill/>
              </a:ln>
            </p:spPr>
            <p:txBody>
              <a:bodyPr vert="horz" wrap="square" lIns="91440" tIns="45720" rIns="91440" bIns="45720" numCol="1" anchor="ctr" anchorCtr="0" compatLnSpc="1">
                <a:prstTxWarp prst="textNoShape">
                  <a:avLst/>
                </a:prstTxWarp>
                <a:noAutofit/>
              </a:bodyPr>
              <a:lstStyle/>
              <a:p>
                <a:pPr algn="ctr"/>
                <a:endParaRPr lang="zh-CN" altLang="en-US" sz="3200" b="1">
                  <a:solidFill>
                    <a:srgbClr val="000000"/>
                  </a:solidFill>
                  <a:latin typeface="等线"/>
                  <a:ea typeface="等线" panose="02010600030101010101" pitchFamily="2" charset="-122"/>
                </a:endParaRPr>
              </a:p>
            </p:txBody>
          </p:sp>
          <p:sp>
            <p:nvSpPr>
              <p:cNvPr id="18" name="文本框 17">
                <a:extLst>
                  <a:ext uri="{FF2B5EF4-FFF2-40B4-BE49-F238E27FC236}">
                    <a16:creationId xmlns:a16="http://schemas.microsoft.com/office/drawing/2014/main" id="{BAD75CA4-5C48-B99F-4A9D-1C65C7540ED5}"/>
                  </a:ext>
                </a:extLst>
              </p:cNvPr>
              <p:cNvSpPr txBox="1"/>
              <p:nvPr/>
            </p:nvSpPr>
            <p:spPr>
              <a:xfrm>
                <a:off x="794494" y="2586037"/>
                <a:ext cx="212633" cy="245937"/>
              </a:xfrm>
              <a:prstGeom prst="rect">
                <a:avLst/>
              </a:prstGeom>
              <a:noFill/>
            </p:spPr>
            <p:txBody>
              <a:bodyPr wrap="none" rtlCol="0" anchor="ctr">
                <a:noAutofit/>
              </a:bodyPr>
              <a:lstStyle/>
              <a:p>
                <a:pPr algn="ctr"/>
                <a:r>
                  <a:rPr lang="en-US" altLang="zh-CN" b="1" dirty="0">
                    <a:solidFill>
                      <a:srgbClr val="FFFFFF"/>
                    </a:solidFill>
                    <a:latin typeface="微软雅黑" panose="020B0503020204020204" pitchFamily="34" charset="-122"/>
                    <a:ea typeface="微软雅黑" panose="020B0503020204020204" pitchFamily="34" charset="-122"/>
                  </a:rPr>
                  <a:t>4</a:t>
                </a:r>
                <a:endParaRPr lang="zh-CN" altLang="en-US" b="1">
                  <a:solidFill>
                    <a:srgbClr val="FFFFFF"/>
                  </a:solidFill>
                  <a:latin typeface="微软雅黑" panose="020B0503020204020204" pitchFamily="34" charset="-122"/>
                  <a:ea typeface="微软雅黑" panose="020B0503020204020204" pitchFamily="34" charset="-122"/>
                </a:endParaRPr>
              </a:p>
            </p:txBody>
          </p:sp>
        </p:grpSp>
        <p:cxnSp>
          <p:nvCxnSpPr>
            <p:cNvPr id="16" name="直接连接符 15">
              <a:extLst>
                <a:ext uri="{FF2B5EF4-FFF2-40B4-BE49-F238E27FC236}">
                  <a16:creationId xmlns:a16="http://schemas.microsoft.com/office/drawing/2014/main" id="{C877D623-D7AA-0874-20AE-F9A977CAD35E}"/>
                </a:ext>
              </a:extLst>
            </p:cNvPr>
            <p:cNvCxnSpPr>
              <a:stCxn id="17" idx="6"/>
            </p:cNvCxnSpPr>
            <p:nvPr/>
          </p:nvCxnSpPr>
          <p:spPr>
            <a:xfrm>
              <a:off x="3874154" y="4883323"/>
              <a:ext cx="4500000" cy="0"/>
            </a:xfrm>
            <a:prstGeom prst="line">
              <a:avLst/>
            </a:prstGeom>
            <a:noFill/>
            <a:ln w="6350" cap="flat" cmpd="sng" algn="ctr">
              <a:solidFill>
                <a:srgbClr val="C8161E"/>
              </a:solidFill>
              <a:prstDash val="solid"/>
              <a:miter lim="800000"/>
            </a:ln>
            <a:effectLst/>
          </p:spPr>
        </p:cxnSp>
      </p:grpSp>
      <p:grpSp>
        <p:nvGrpSpPr>
          <p:cNvPr id="19" name="组合 18">
            <a:extLst>
              <a:ext uri="{FF2B5EF4-FFF2-40B4-BE49-F238E27FC236}">
                <a16:creationId xmlns:a16="http://schemas.microsoft.com/office/drawing/2014/main" id="{EBD1CF07-B23F-2101-CC06-A488F497E8BD}"/>
              </a:ext>
            </a:extLst>
          </p:cNvPr>
          <p:cNvGrpSpPr/>
          <p:nvPr userDrawn="1"/>
        </p:nvGrpSpPr>
        <p:grpSpPr>
          <a:xfrm>
            <a:off x="2706930" y="2864894"/>
            <a:ext cx="5192498" cy="443226"/>
            <a:chOff x="3181656" y="4475658"/>
            <a:chExt cx="5192498" cy="443226"/>
          </a:xfrm>
        </p:grpSpPr>
        <p:grpSp>
          <p:nvGrpSpPr>
            <p:cNvPr id="20" name="组合 19">
              <a:extLst>
                <a:ext uri="{FF2B5EF4-FFF2-40B4-BE49-F238E27FC236}">
                  <a16:creationId xmlns:a16="http://schemas.microsoft.com/office/drawing/2014/main" id="{F7C0AD51-7754-27B8-CEDA-36DCBFE7B39A}"/>
                </a:ext>
              </a:extLst>
            </p:cNvPr>
            <p:cNvGrpSpPr/>
            <p:nvPr/>
          </p:nvGrpSpPr>
          <p:grpSpPr>
            <a:xfrm>
              <a:off x="3181656" y="4475658"/>
              <a:ext cx="843427" cy="443226"/>
              <a:chOff x="666810" y="2586037"/>
              <a:chExt cx="468000" cy="245937"/>
            </a:xfrm>
          </p:grpSpPr>
          <p:sp>
            <p:nvSpPr>
              <p:cNvPr id="23" name="Freeform 10">
                <a:extLst>
                  <a:ext uri="{FF2B5EF4-FFF2-40B4-BE49-F238E27FC236}">
                    <a16:creationId xmlns:a16="http://schemas.microsoft.com/office/drawing/2014/main" id="{1EE4D401-0140-7A9F-101E-6CFE9279F707}"/>
                  </a:ext>
                </a:extLst>
              </p:cNvPr>
              <p:cNvSpPr>
                <a:spLocks/>
              </p:cNvSpPr>
              <p:nvPr/>
            </p:nvSpPr>
            <p:spPr bwMode="auto">
              <a:xfrm>
                <a:off x="666810" y="2621442"/>
                <a:ext cx="468000" cy="190800"/>
              </a:xfrm>
              <a:custGeom>
                <a:avLst/>
                <a:gdLst>
                  <a:gd name="T0" fmla="*/ 3120 w 3800"/>
                  <a:gd name="T1" fmla="*/ 0 h 1532"/>
                  <a:gd name="T2" fmla="*/ 682 w 3800"/>
                  <a:gd name="T3" fmla="*/ 0 h 1532"/>
                  <a:gd name="T4" fmla="*/ 682 w 3800"/>
                  <a:gd name="T5" fmla="*/ 284 h 1532"/>
                  <a:gd name="T6" fmla="*/ 0 w 3800"/>
                  <a:gd name="T7" fmla="*/ 766 h 1532"/>
                  <a:gd name="T8" fmla="*/ 682 w 3800"/>
                  <a:gd name="T9" fmla="*/ 1248 h 1532"/>
                  <a:gd name="T10" fmla="*/ 682 w 3800"/>
                  <a:gd name="T11" fmla="*/ 1532 h 1532"/>
                  <a:gd name="T12" fmla="*/ 3120 w 3800"/>
                  <a:gd name="T13" fmla="*/ 1532 h 1532"/>
                  <a:gd name="T14" fmla="*/ 3120 w 3800"/>
                  <a:gd name="T15" fmla="*/ 1248 h 1532"/>
                  <a:gd name="T16" fmla="*/ 3800 w 3800"/>
                  <a:gd name="T17" fmla="*/ 766 h 1532"/>
                  <a:gd name="T18" fmla="*/ 3120 w 3800"/>
                  <a:gd name="T19" fmla="*/ 284 h 1532"/>
                  <a:gd name="T20" fmla="*/ 3120 w 3800"/>
                  <a:gd name="T21" fmla="*/ 0 h 1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00" h="1532">
                    <a:moveTo>
                      <a:pt x="3120" y="0"/>
                    </a:moveTo>
                    <a:lnTo>
                      <a:pt x="682" y="0"/>
                    </a:lnTo>
                    <a:lnTo>
                      <a:pt x="682" y="284"/>
                    </a:lnTo>
                    <a:lnTo>
                      <a:pt x="0" y="766"/>
                    </a:lnTo>
                    <a:lnTo>
                      <a:pt x="682" y="1248"/>
                    </a:lnTo>
                    <a:lnTo>
                      <a:pt x="682" y="1532"/>
                    </a:lnTo>
                    <a:lnTo>
                      <a:pt x="3120" y="1532"/>
                    </a:lnTo>
                    <a:lnTo>
                      <a:pt x="3120" y="1248"/>
                    </a:lnTo>
                    <a:lnTo>
                      <a:pt x="3800" y="766"/>
                    </a:lnTo>
                    <a:lnTo>
                      <a:pt x="3120" y="284"/>
                    </a:lnTo>
                    <a:lnTo>
                      <a:pt x="3120" y="0"/>
                    </a:lnTo>
                    <a:close/>
                  </a:path>
                </a:pathLst>
              </a:custGeom>
              <a:solidFill>
                <a:srgbClr val="CC141E"/>
              </a:solidFill>
              <a:ln>
                <a:noFill/>
              </a:ln>
            </p:spPr>
            <p:txBody>
              <a:bodyPr vert="horz" wrap="square" lIns="91440" tIns="45720" rIns="91440" bIns="45720" numCol="1" anchor="ctr" anchorCtr="0" compatLnSpc="1">
                <a:prstTxWarp prst="textNoShape">
                  <a:avLst/>
                </a:prstTxWarp>
                <a:noAutofit/>
              </a:bodyPr>
              <a:lstStyle/>
              <a:p>
                <a:pPr algn="ctr"/>
                <a:endParaRPr lang="zh-CN" altLang="en-US" sz="3200" b="1">
                  <a:solidFill>
                    <a:srgbClr val="000000"/>
                  </a:solidFill>
                  <a:latin typeface="等线"/>
                  <a:ea typeface="等线" panose="02010600030101010101" pitchFamily="2" charset="-122"/>
                </a:endParaRPr>
              </a:p>
            </p:txBody>
          </p:sp>
          <p:sp>
            <p:nvSpPr>
              <p:cNvPr id="24" name="文本框 23">
                <a:extLst>
                  <a:ext uri="{FF2B5EF4-FFF2-40B4-BE49-F238E27FC236}">
                    <a16:creationId xmlns:a16="http://schemas.microsoft.com/office/drawing/2014/main" id="{02C80DE3-41B3-31FC-DEBF-5BAC72FECD89}"/>
                  </a:ext>
                </a:extLst>
              </p:cNvPr>
              <p:cNvSpPr txBox="1"/>
              <p:nvPr/>
            </p:nvSpPr>
            <p:spPr>
              <a:xfrm>
                <a:off x="794494" y="2586037"/>
                <a:ext cx="212633" cy="245937"/>
              </a:xfrm>
              <a:prstGeom prst="rect">
                <a:avLst/>
              </a:prstGeom>
              <a:noFill/>
            </p:spPr>
            <p:txBody>
              <a:bodyPr wrap="none" rtlCol="0" anchor="ctr">
                <a:noAutofit/>
              </a:bodyPr>
              <a:lstStyle/>
              <a:p>
                <a:pPr algn="ctr"/>
                <a:r>
                  <a:rPr lang="en-US" altLang="zh-CN" b="1" dirty="0">
                    <a:solidFill>
                      <a:srgbClr val="FFFFFF"/>
                    </a:solidFill>
                    <a:latin typeface="微软雅黑" panose="020B0503020204020204" pitchFamily="34" charset="-122"/>
                    <a:ea typeface="微软雅黑" panose="020B0503020204020204" pitchFamily="34" charset="-122"/>
                  </a:rPr>
                  <a:t>3</a:t>
                </a:r>
                <a:endParaRPr lang="zh-CN" altLang="en-US" b="1">
                  <a:solidFill>
                    <a:srgbClr val="FFFFFF"/>
                  </a:solidFill>
                  <a:latin typeface="微软雅黑" panose="020B0503020204020204" pitchFamily="34" charset="-122"/>
                  <a:ea typeface="微软雅黑" panose="020B0503020204020204" pitchFamily="34" charset="-122"/>
                </a:endParaRPr>
              </a:p>
            </p:txBody>
          </p:sp>
        </p:grpSp>
        <p:cxnSp>
          <p:nvCxnSpPr>
            <p:cNvPr id="21" name="直接连接符 20">
              <a:extLst>
                <a:ext uri="{FF2B5EF4-FFF2-40B4-BE49-F238E27FC236}">
                  <a16:creationId xmlns:a16="http://schemas.microsoft.com/office/drawing/2014/main" id="{EDAC05CD-9080-5D71-AA40-5AFED869BC14}"/>
                </a:ext>
              </a:extLst>
            </p:cNvPr>
            <p:cNvCxnSpPr>
              <a:stCxn id="23" idx="6"/>
            </p:cNvCxnSpPr>
            <p:nvPr/>
          </p:nvCxnSpPr>
          <p:spPr>
            <a:xfrm>
              <a:off x="3874154" y="4883323"/>
              <a:ext cx="4500000" cy="0"/>
            </a:xfrm>
            <a:prstGeom prst="line">
              <a:avLst/>
            </a:prstGeom>
            <a:noFill/>
            <a:ln w="6350" cap="flat" cmpd="sng" algn="ctr">
              <a:solidFill>
                <a:srgbClr val="C8161E"/>
              </a:solidFill>
              <a:prstDash val="solid"/>
              <a:miter lim="800000"/>
            </a:ln>
            <a:effectLst/>
          </p:spPr>
        </p:cxnSp>
      </p:grpSp>
      <p:grpSp>
        <p:nvGrpSpPr>
          <p:cNvPr id="28" name="组合 27">
            <a:extLst>
              <a:ext uri="{FF2B5EF4-FFF2-40B4-BE49-F238E27FC236}">
                <a16:creationId xmlns:a16="http://schemas.microsoft.com/office/drawing/2014/main" id="{6466A959-7A3B-F290-C6C4-4082D7781F7D}"/>
              </a:ext>
            </a:extLst>
          </p:cNvPr>
          <p:cNvGrpSpPr/>
          <p:nvPr userDrawn="1"/>
        </p:nvGrpSpPr>
        <p:grpSpPr>
          <a:xfrm>
            <a:off x="2706930" y="1027639"/>
            <a:ext cx="5192498" cy="443226"/>
            <a:chOff x="3181656" y="4475658"/>
            <a:chExt cx="5192498" cy="443226"/>
          </a:xfrm>
        </p:grpSpPr>
        <p:grpSp>
          <p:nvGrpSpPr>
            <p:cNvPr id="29" name="组合 28">
              <a:extLst>
                <a:ext uri="{FF2B5EF4-FFF2-40B4-BE49-F238E27FC236}">
                  <a16:creationId xmlns:a16="http://schemas.microsoft.com/office/drawing/2014/main" id="{EEA67001-4966-19DF-63BB-0E33919002A5}"/>
                </a:ext>
              </a:extLst>
            </p:cNvPr>
            <p:cNvGrpSpPr/>
            <p:nvPr/>
          </p:nvGrpSpPr>
          <p:grpSpPr>
            <a:xfrm>
              <a:off x="3181656" y="4475658"/>
              <a:ext cx="843427" cy="443226"/>
              <a:chOff x="666810" y="2586037"/>
              <a:chExt cx="468000" cy="245937"/>
            </a:xfrm>
          </p:grpSpPr>
          <p:sp>
            <p:nvSpPr>
              <p:cNvPr id="31" name="Freeform 10">
                <a:extLst>
                  <a:ext uri="{FF2B5EF4-FFF2-40B4-BE49-F238E27FC236}">
                    <a16:creationId xmlns:a16="http://schemas.microsoft.com/office/drawing/2014/main" id="{3F3FDF1A-9666-86AC-18C5-20D431762871}"/>
                  </a:ext>
                </a:extLst>
              </p:cNvPr>
              <p:cNvSpPr>
                <a:spLocks/>
              </p:cNvSpPr>
              <p:nvPr/>
            </p:nvSpPr>
            <p:spPr bwMode="auto">
              <a:xfrm>
                <a:off x="666810" y="2621442"/>
                <a:ext cx="468000" cy="190800"/>
              </a:xfrm>
              <a:custGeom>
                <a:avLst/>
                <a:gdLst>
                  <a:gd name="T0" fmla="*/ 3120 w 3800"/>
                  <a:gd name="T1" fmla="*/ 0 h 1532"/>
                  <a:gd name="T2" fmla="*/ 682 w 3800"/>
                  <a:gd name="T3" fmla="*/ 0 h 1532"/>
                  <a:gd name="T4" fmla="*/ 682 w 3800"/>
                  <a:gd name="T5" fmla="*/ 284 h 1532"/>
                  <a:gd name="T6" fmla="*/ 0 w 3800"/>
                  <a:gd name="T7" fmla="*/ 766 h 1532"/>
                  <a:gd name="T8" fmla="*/ 682 w 3800"/>
                  <a:gd name="T9" fmla="*/ 1248 h 1532"/>
                  <a:gd name="T10" fmla="*/ 682 w 3800"/>
                  <a:gd name="T11" fmla="*/ 1532 h 1532"/>
                  <a:gd name="T12" fmla="*/ 3120 w 3800"/>
                  <a:gd name="T13" fmla="*/ 1532 h 1532"/>
                  <a:gd name="T14" fmla="*/ 3120 w 3800"/>
                  <a:gd name="T15" fmla="*/ 1248 h 1532"/>
                  <a:gd name="T16" fmla="*/ 3800 w 3800"/>
                  <a:gd name="T17" fmla="*/ 766 h 1532"/>
                  <a:gd name="T18" fmla="*/ 3120 w 3800"/>
                  <a:gd name="T19" fmla="*/ 284 h 1532"/>
                  <a:gd name="T20" fmla="*/ 3120 w 3800"/>
                  <a:gd name="T21" fmla="*/ 0 h 1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00" h="1532">
                    <a:moveTo>
                      <a:pt x="3120" y="0"/>
                    </a:moveTo>
                    <a:lnTo>
                      <a:pt x="682" y="0"/>
                    </a:lnTo>
                    <a:lnTo>
                      <a:pt x="682" y="284"/>
                    </a:lnTo>
                    <a:lnTo>
                      <a:pt x="0" y="766"/>
                    </a:lnTo>
                    <a:lnTo>
                      <a:pt x="682" y="1248"/>
                    </a:lnTo>
                    <a:lnTo>
                      <a:pt x="682" y="1532"/>
                    </a:lnTo>
                    <a:lnTo>
                      <a:pt x="3120" y="1532"/>
                    </a:lnTo>
                    <a:lnTo>
                      <a:pt x="3120" y="1248"/>
                    </a:lnTo>
                    <a:lnTo>
                      <a:pt x="3800" y="766"/>
                    </a:lnTo>
                    <a:lnTo>
                      <a:pt x="3120" y="284"/>
                    </a:lnTo>
                    <a:lnTo>
                      <a:pt x="3120" y="0"/>
                    </a:lnTo>
                    <a:close/>
                  </a:path>
                </a:pathLst>
              </a:custGeom>
              <a:solidFill>
                <a:srgbClr val="CC141E"/>
              </a:solidFill>
              <a:ln>
                <a:noFill/>
              </a:ln>
            </p:spPr>
            <p:txBody>
              <a:bodyPr vert="horz" wrap="square" lIns="91440" tIns="45720" rIns="91440" bIns="45720" numCol="1" anchor="ctr" anchorCtr="0" compatLnSpc="1">
                <a:prstTxWarp prst="textNoShape">
                  <a:avLst/>
                </a:prstTxWarp>
                <a:noAutofit/>
              </a:bodyPr>
              <a:lstStyle/>
              <a:p>
                <a:pPr algn="ctr"/>
                <a:endParaRPr lang="zh-CN" altLang="en-US" sz="3200" b="1">
                  <a:solidFill>
                    <a:srgbClr val="000000"/>
                  </a:solidFill>
                  <a:latin typeface="等线"/>
                  <a:ea typeface="等线" panose="02010600030101010101" pitchFamily="2" charset="-122"/>
                </a:endParaRPr>
              </a:p>
            </p:txBody>
          </p:sp>
          <p:sp>
            <p:nvSpPr>
              <p:cNvPr id="32" name="文本框 31">
                <a:extLst>
                  <a:ext uri="{FF2B5EF4-FFF2-40B4-BE49-F238E27FC236}">
                    <a16:creationId xmlns:a16="http://schemas.microsoft.com/office/drawing/2014/main" id="{6141E8E6-1309-8A34-F299-8F21B0AB853A}"/>
                  </a:ext>
                </a:extLst>
              </p:cNvPr>
              <p:cNvSpPr txBox="1"/>
              <p:nvPr/>
            </p:nvSpPr>
            <p:spPr>
              <a:xfrm>
                <a:off x="794494" y="2586037"/>
                <a:ext cx="212633" cy="245937"/>
              </a:xfrm>
              <a:prstGeom prst="rect">
                <a:avLst/>
              </a:prstGeom>
              <a:noFill/>
            </p:spPr>
            <p:txBody>
              <a:bodyPr wrap="none" rtlCol="0" anchor="ctr">
                <a:noAutofit/>
              </a:bodyPr>
              <a:lstStyle/>
              <a:p>
                <a:pPr algn="ctr"/>
                <a:r>
                  <a:rPr lang="en-US" altLang="zh-CN" b="1" dirty="0">
                    <a:solidFill>
                      <a:srgbClr val="FFFFFF"/>
                    </a:solidFill>
                    <a:latin typeface="微软雅黑" panose="020B0503020204020204" pitchFamily="34" charset="-122"/>
                    <a:ea typeface="微软雅黑" panose="020B0503020204020204" pitchFamily="34" charset="-122"/>
                  </a:rPr>
                  <a:t>1</a:t>
                </a:r>
                <a:endParaRPr lang="zh-CN" altLang="en-US" b="1">
                  <a:solidFill>
                    <a:srgbClr val="FFFFFF"/>
                  </a:solidFill>
                  <a:latin typeface="微软雅黑" panose="020B0503020204020204" pitchFamily="34" charset="-122"/>
                  <a:ea typeface="微软雅黑" panose="020B0503020204020204" pitchFamily="34" charset="-122"/>
                </a:endParaRPr>
              </a:p>
            </p:txBody>
          </p:sp>
        </p:grpSp>
        <p:cxnSp>
          <p:nvCxnSpPr>
            <p:cNvPr id="30" name="直接连接符 29">
              <a:extLst>
                <a:ext uri="{FF2B5EF4-FFF2-40B4-BE49-F238E27FC236}">
                  <a16:creationId xmlns:a16="http://schemas.microsoft.com/office/drawing/2014/main" id="{61C5C29E-2968-7B36-D2FC-F9E61E4A289E}"/>
                </a:ext>
              </a:extLst>
            </p:cNvPr>
            <p:cNvCxnSpPr>
              <a:stCxn id="31" idx="6"/>
            </p:cNvCxnSpPr>
            <p:nvPr/>
          </p:nvCxnSpPr>
          <p:spPr>
            <a:xfrm>
              <a:off x="3874154" y="4883323"/>
              <a:ext cx="4500000" cy="0"/>
            </a:xfrm>
            <a:prstGeom prst="line">
              <a:avLst/>
            </a:prstGeom>
            <a:noFill/>
            <a:ln w="6350" cap="flat" cmpd="sng" algn="ctr">
              <a:solidFill>
                <a:srgbClr val="C8161E"/>
              </a:solidFill>
              <a:prstDash val="solid"/>
              <a:miter lim="800000"/>
            </a:ln>
            <a:effectLst/>
          </p:spPr>
        </p:cxnSp>
      </p:grpSp>
      <p:grpSp>
        <p:nvGrpSpPr>
          <p:cNvPr id="33" name="组合 32">
            <a:extLst>
              <a:ext uri="{FF2B5EF4-FFF2-40B4-BE49-F238E27FC236}">
                <a16:creationId xmlns:a16="http://schemas.microsoft.com/office/drawing/2014/main" id="{D7B9CF66-7EFC-4FF3-CCE1-B6A1BA19C935}"/>
              </a:ext>
            </a:extLst>
          </p:cNvPr>
          <p:cNvGrpSpPr/>
          <p:nvPr userDrawn="1"/>
        </p:nvGrpSpPr>
        <p:grpSpPr>
          <a:xfrm>
            <a:off x="2706930" y="1955157"/>
            <a:ext cx="5192498" cy="443226"/>
            <a:chOff x="3181656" y="4475658"/>
            <a:chExt cx="5192498" cy="443226"/>
          </a:xfrm>
        </p:grpSpPr>
        <p:grpSp>
          <p:nvGrpSpPr>
            <p:cNvPr id="34" name="组合 33">
              <a:extLst>
                <a:ext uri="{FF2B5EF4-FFF2-40B4-BE49-F238E27FC236}">
                  <a16:creationId xmlns:a16="http://schemas.microsoft.com/office/drawing/2014/main" id="{3310A4FF-37D7-45EC-B125-A5E68BD03DE5}"/>
                </a:ext>
              </a:extLst>
            </p:cNvPr>
            <p:cNvGrpSpPr/>
            <p:nvPr/>
          </p:nvGrpSpPr>
          <p:grpSpPr>
            <a:xfrm>
              <a:off x="3181656" y="4475658"/>
              <a:ext cx="843427" cy="443226"/>
              <a:chOff x="666810" y="2586037"/>
              <a:chExt cx="468000" cy="245937"/>
            </a:xfrm>
          </p:grpSpPr>
          <p:sp>
            <p:nvSpPr>
              <p:cNvPr id="36" name="Freeform 10">
                <a:extLst>
                  <a:ext uri="{FF2B5EF4-FFF2-40B4-BE49-F238E27FC236}">
                    <a16:creationId xmlns:a16="http://schemas.microsoft.com/office/drawing/2014/main" id="{59A6F36F-5767-2F04-AFC8-9046C7DB25E8}"/>
                  </a:ext>
                </a:extLst>
              </p:cNvPr>
              <p:cNvSpPr>
                <a:spLocks/>
              </p:cNvSpPr>
              <p:nvPr/>
            </p:nvSpPr>
            <p:spPr bwMode="auto">
              <a:xfrm>
                <a:off x="666810" y="2621442"/>
                <a:ext cx="468000" cy="190800"/>
              </a:xfrm>
              <a:custGeom>
                <a:avLst/>
                <a:gdLst>
                  <a:gd name="T0" fmla="*/ 3120 w 3800"/>
                  <a:gd name="T1" fmla="*/ 0 h 1532"/>
                  <a:gd name="T2" fmla="*/ 682 w 3800"/>
                  <a:gd name="T3" fmla="*/ 0 h 1532"/>
                  <a:gd name="T4" fmla="*/ 682 w 3800"/>
                  <a:gd name="T5" fmla="*/ 284 h 1532"/>
                  <a:gd name="T6" fmla="*/ 0 w 3800"/>
                  <a:gd name="T7" fmla="*/ 766 h 1532"/>
                  <a:gd name="T8" fmla="*/ 682 w 3800"/>
                  <a:gd name="T9" fmla="*/ 1248 h 1532"/>
                  <a:gd name="T10" fmla="*/ 682 w 3800"/>
                  <a:gd name="T11" fmla="*/ 1532 h 1532"/>
                  <a:gd name="T12" fmla="*/ 3120 w 3800"/>
                  <a:gd name="T13" fmla="*/ 1532 h 1532"/>
                  <a:gd name="T14" fmla="*/ 3120 w 3800"/>
                  <a:gd name="T15" fmla="*/ 1248 h 1532"/>
                  <a:gd name="T16" fmla="*/ 3800 w 3800"/>
                  <a:gd name="T17" fmla="*/ 766 h 1532"/>
                  <a:gd name="T18" fmla="*/ 3120 w 3800"/>
                  <a:gd name="T19" fmla="*/ 284 h 1532"/>
                  <a:gd name="T20" fmla="*/ 3120 w 3800"/>
                  <a:gd name="T21" fmla="*/ 0 h 1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00" h="1532">
                    <a:moveTo>
                      <a:pt x="3120" y="0"/>
                    </a:moveTo>
                    <a:lnTo>
                      <a:pt x="682" y="0"/>
                    </a:lnTo>
                    <a:lnTo>
                      <a:pt x="682" y="284"/>
                    </a:lnTo>
                    <a:lnTo>
                      <a:pt x="0" y="766"/>
                    </a:lnTo>
                    <a:lnTo>
                      <a:pt x="682" y="1248"/>
                    </a:lnTo>
                    <a:lnTo>
                      <a:pt x="682" y="1532"/>
                    </a:lnTo>
                    <a:lnTo>
                      <a:pt x="3120" y="1532"/>
                    </a:lnTo>
                    <a:lnTo>
                      <a:pt x="3120" y="1248"/>
                    </a:lnTo>
                    <a:lnTo>
                      <a:pt x="3800" y="766"/>
                    </a:lnTo>
                    <a:lnTo>
                      <a:pt x="3120" y="284"/>
                    </a:lnTo>
                    <a:lnTo>
                      <a:pt x="3120" y="0"/>
                    </a:lnTo>
                    <a:close/>
                  </a:path>
                </a:pathLst>
              </a:custGeom>
              <a:solidFill>
                <a:srgbClr val="CC141E"/>
              </a:solidFill>
              <a:ln>
                <a:noFill/>
              </a:ln>
            </p:spPr>
            <p:txBody>
              <a:bodyPr vert="horz" wrap="square" lIns="91440" tIns="45720" rIns="91440" bIns="45720" numCol="1" anchor="ctr" anchorCtr="0" compatLnSpc="1">
                <a:prstTxWarp prst="textNoShape">
                  <a:avLst/>
                </a:prstTxWarp>
                <a:noAutofit/>
              </a:bodyPr>
              <a:lstStyle/>
              <a:p>
                <a:pPr algn="ctr"/>
                <a:endParaRPr lang="zh-CN" altLang="en-US" sz="3200" b="1">
                  <a:solidFill>
                    <a:srgbClr val="000000"/>
                  </a:solidFill>
                  <a:latin typeface="等线"/>
                  <a:ea typeface="等线" panose="02010600030101010101" pitchFamily="2" charset="-122"/>
                </a:endParaRPr>
              </a:p>
            </p:txBody>
          </p:sp>
          <p:sp>
            <p:nvSpPr>
              <p:cNvPr id="37" name="文本框 36">
                <a:extLst>
                  <a:ext uri="{FF2B5EF4-FFF2-40B4-BE49-F238E27FC236}">
                    <a16:creationId xmlns:a16="http://schemas.microsoft.com/office/drawing/2014/main" id="{DA180D04-CBF7-7F4F-7324-5C0D0A0B04A4}"/>
                  </a:ext>
                </a:extLst>
              </p:cNvPr>
              <p:cNvSpPr txBox="1"/>
              <p:nvPr/>
            </p:nvSpPr>
            <p:spPr>
              <a:xfrm>
                <a:off x="794494" y="2586037"/>
                <a:ext cx="212633" cy="245937"/>
              </a:xfrm>
              <a:prstGeom prst="rect">
                <a:avLst/>
              </a:prstGeom>
              <a:noFill/>
            </p:spPr>
            <p:txBody>
              <a:bodyPr wrap="none" rtlCol="0" anchor="ctr">
                <a:noAutofit/>
              </a:bodyPr>
              <a:lstStyle/>
              <a:p>
                <a:pPr algn="ctr"/>
                <a:r>
                  <a:rPr lang="en-US" altLang="zh-CN" b="1" dirty="0">
                    <a:solidFill>
                      <a:srgbClr val="FFFFFF"/>
                    </a:solidFill>
                    <a:latin typeface="微软雅黑" panose="020B0503020204020204" pitchFamily="34" charset="-122"/>
                    <a:ea typeface="微软雅黑" panose="020B0503020204020204" pitchFamily="34" charset="-122"/>
                  </a:rPr>
                  <a:t>2</a:t>
                </a:r>
                <a:endParaRPr lang="zh-CN" altLang="en-US" b="1">
                  <a:solidFill>
                    <a:srgbClr val="FFFFFF"/>
                  </a:solidFill>
                  <a:latin typeface="微软雅黑" panose="020B0503020204020204" pitchFamily="34" charset="-122"/>
                  <a:ea typeface="微软雅黑" panose="020B0503020204020204" pitchFamily="34" charset="-122"/>
                </a:endParaRPr>
              </a:p>
            </p:txBody>
          </p:sp>
        </p:grpSp>
        <p:cxnSp>
          <p:nvCxnSpPr>
            <p:cNvPr id="35" name="直接连接符 34">
              <a:extLst>
                <a:ext uri="{FF2B5EF4-FFF2-40B4-BE49-F238E27FC236}">
                  <a16:creationId xmlns:a16="http://schemas.microsoft.com/office/drawing/2014/main" id="{7F30DF13-BA6C-12F3-B5C8-24EF02CAD66D}"/>
                </a:ext>
              </a:extLst>
            </p:cNvPr>
            <p:cNvCxnSpPr>
              <a:stCxn id="36" idx="6"/>
            </p:cNvCxnSpPr>
            <p:nvPr/>
          </p:nvCxnSpPr>
          <p:spPr>
            <a:xfrm>
              <a:off x="3874154" y="4883323"/>
              <a:ext cx="4500000" cy="0"/>
            </a:xfrm>
            <a:prstGeom prst="line">
              <a:avLst/>
            </a:prstGeom>
            <a:noFill/>
            <a:ln w="6350" cap="flat" cmpd="sng" algn="ctr">
              <a:solidFill>
                <a:srgbClr val="C8161E"/>
              </a:solidFill>
              <a:prstDash val="solid"/>
              <a:miter lim="800000"/>
            </a:ln>
            <a:effectLst/>
          </p:spPr>
        </p:cxnSp>
      </p:grpSp>
      <p:sp>
        <p:nvSpPr>
          <p:cNvPr id="38" name="文本框 37">
            <a:extLst>
              <a:ext uri="{FF2B5EF4-FFF2-40B4-BE49-F238E27FC236}">
                <a16:creationId xmlns:a16="http://schemas.microsoft.com/office/drawing/2014/main" id="{92354C06-446C-FF41-0A40-0EE04F6E7674}"/>
              </a:ext>
            </a:extLst>
          </p:cNvPr>
          <p:cNvSpPr txBox="1"/>
          <p:nvPr userDrawn="1"/>
        </p:nvSpPr>
        <p:spPr>
          <a:xfrm>
            <a:off x="4582469" y="987642"/>
            <a:ext cx="1620957" cy="523220"/>
          </a:xfrm>
          <a:prstGeom prst="rect">
            <a:avLst/>
          </a:prstGeom>
          <a:noFill/>
        </p:spPr>
        <p:txBody>
          <a:bodyPr wrap="none" rtlCol="0">
            <a:spAutoFit/>
          </a:bodyPr>
          <a:lstStyle/>
          <a:p>
            <a:r>
              <a:rPr lang="zh-CN" altLang="en-US" sz="2800" b="1">
                <a:latin typeface="微软雅黑" panose="020B0503020204020204" pitchFamily="34" charset="-122"/>
                <a:ea typeface="微软雅黑" panose="020B0503020204020204" pitchFamily="34" charset="-122"/>
              </a:rPr>
              <a:t>项目介绍</a:t>
            </a:r>
          </a:p>
        </p:txBody>
      </p:sp>
      <p:sp>
        <p:nvSpPr>
          <p:cNvPr id="39" name="文本框 38">
            <a:extLst>
              <a:ext uri="{FF2B5EF4-FFF2-40B4-BE49-F238E27FC236}">
                <a16:creationId xmlns:a16="http://schemas.microsoft.com/office/drawing/2014/main" id="{D9AE893D-C83C-F66E-1796-9CB7799B44C4}"/>
              </a:ext>
            </a:extLst>
          </p:cNvPr>
          <p:cNvSpPr txBox="1"/>
          <p:nvPr userDrawn="1"/>
        </p:nvSpPr>
        <p:spPr>
          <a:xfrm>
            <a:off x="4582469" y="1915160"/>
            <a:ext cx="1620957" cy="523220"/>
          </a:xfrm>
          <a:prstGeom prst="rect">
            <a:avLst/>
          </a:prstGeom>
          <a:noFill/>
        </p:spPr>
        <p:txBody>
          <a:bodyPr wrap="none" rtlCol="0">
            <a:spAutoFit/>
          </a:bodyPr>
          <a:lstStyle/>
          <a:p>
            <a:r>
              <a:rPr lang="zh-CN" altLang="en-US" sz="2800" b="1">
                <a:latin typeface="微软雅黑" panose="020B0503020204020204" pitchFamily="34" charset="-122"/>
                <a:ea typeface="微软雅黑" panose="020B0503020204020204" pitchFamily="34" charset="-122"/>
              </a:rPr>
              <a:t>数据描述</a:t>
            </a:r>
          </a:p>
        </p:txBody>
      </p:sp>
      <p:sp>
        <p:nvSpPr>
          <p:cNvPr id="40" name="文本框 39">
            <a:extLst>
              <a:ext uri="{FF2B5EF4-FFF2-40B4-BE49-F238E27FC236}">
                <a16:creationId xmlns:a16="http://schemas.microsoft.com/office/drawing/2014/main" id="{2F9D8FE5-29EE-7EF7-9121-FA486EBEA52E}"/>
              </a:ext>
            </a:extLst>
          </p:cNvPr>
          <p:cNvSpPr txBox="1"/>
          <p:nvPr userDrawn="1"/>
        </p:nvSpPr>
        <p:spPr>
          <a:xfrm>
            <a:off x="4402933" y="2824897"/>
            <a:ext cx="1980029" cy="523220"/>
          </a:xfrm>
          <a:prstGeom prst="rect">
            <a:avLst/>
          </a:prstGeom>
          <a:noFill/>
        </p:spPr>
        <p:txBody>
          <a:bodyPr wrap="none" rtlCol="0">
            <a:spAutoFit/>
          </a:bodyPr>
          <a:lstStyle/>
          <a:p>
            <a:r>
              <a:rPr lang="zh-CN" altLang="en-US" sz="2800" b="1">
                <a:latin typeface="微软雅黑" panose="020B0503020204020204" pitchFamily="34" charset="-122"/>
                <a:ea typeface="微软雅黑" panose="020B0503020204020204" pitchFamily="34" charset="-122"/>
              </a:rPr>
              <a:t>可视化系统</a:t>
            </a:r>
          </a:p>
        </p:txBody>
      </p:sp>
      <p:sp>
        <p:nvSpPr>
          <p:cNvPr id="41" name="文本框 40">
            <a:extLst>
              <a:ext uri="{FF2B5EF4-FFF2-40B4-BE49-F238E27FC236}">
                <a16:creationId xmlns:a16="http://schemas.microsoft.com/office/drawing/2014/main" id="{498F2610-F995-EE04-8FB2-F5C8CE9B95C5}"/>
              </a:ext>
            </a:extLst>
          </p:cNvPr>
          <p:cNvSpPr txBox="1"/>
          <p:nvPr userDrawn="1"/>
        </p:nvSpPr>
        <p:spPr>
          <a:xfrm>
            <a:off x="4402933" y="3744959"/>
            <a:ext cx="1980029" cy="523220"/>
          </a:xfrm>
          <a:prstGeom prst="rect">
            <a:avLst/>
          </a:prstGeom>
          <a:noFill/>
        </p:spPr>
        <p:txBody>
          <a:bodyPr wrap="none" rtlCol="0">
            <a:spAutoFit/>
          </a:bodyPr>
          <a:lstStyle/>
          <a:p>
            <a:r>
              <a:rPr lang="zh-CN" altLang="en-US" sz="2800" b="1">
                <a:latin typeface="微软雅黑" panose="020B0503020204020204" pitchFamily="34" charset="-122"/>
                <a:ea typeface="微软雅黑" panose="020B0503020204020204" pitchFamily="34" charset="-122"/>
              </a:rPr>
              <a:t>结论与讨论</a:t>
            </a:r>
          </a:p>
        </p:txBody>
      </p:sp>
      <p:sp>
        <p:nvSpPr>
          <p:cNvPr id="42" name="文本框 41">
            <a:extLst>
              <a:ext uri="{FF2B5EF4-FFF2-40B4-BE49-F238E27FC236}">
                <a16:creationId xmlns:a16="http://schemas.microsoft.com/office/drawing/2014/main" id="{5DEB0D30-542E-3CD6-4712-3DF81AB12E1C}"/>
              </a:ext>
            </a:extLst>
          </p:cNvPr>
          <p:cNvSpPr txBox="1"/>
          <p:nvPr userDrawn="1"/>
        </p:nvSpPr>
        <p:spPr>
          <a:xfrm>
            <a:off x="4582469" y="4680247"/>
            <a:ext cx="1620957" cy="523220"/>
          </a:xfrm>
          <a:prstGeom prst="rect">
            <a:avLst/>
          </a:prstGeom>
          <a:noFill/>
        </p:spPr>
        <p:txBody>
          <a:bodyPr wrap="none" rtlCol="0">
            <a:spAutoFit/>
          </a:bodyPr>
          <a:lstStyle/>
          <a:p>
            <a:r>
              <a:rPr lang="zh-CN" altLang="en-US" sz="2800" b="1">
                <a:latin typeface="微软雅黑" panose="020B0503020204020204" pitchFamily="34" charset="-122"/>
                <a:ea typeface="微软雅黑" panose="020B0503020204020204" pitchFamily="34" charset="-122"/>
              </a:rPr>
              <a:t>小组分工</a:t>
            </a:r>
          </a:p>
        </p:txBody>
      </p:sp>
    </p:spTree>
    <p:extLst>
      <p:ext uri="{BB962C8B-B14F-4D97-AF65-F5344CB8AC3E}">
        <p14:creationId xmlns:p14="http://schemas.microsoft.com/office/powerpoint/2010/main" val="7737420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学术报告-基础页">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22" name="标题 21"/>
          <p:cNvSpPr>
            <a:spLocks noGrp="1"/>
          </p:cNvSpPr>
          <p:nvPr>
            <p:ph type="title"/>
          </p:nvPr>
        </p:nvSpPr>
        <p:spPr>
          <a:xfrm>
            <a:off x="145162" y="71735"/>
            <a:ext cx="10369868" cy="868993"/>
          </a:xfrm>
        </p:spPr>
        <p:txBody>
          <a:bodyPr>
            <a:normAutofit/>
          </a:bodyPr>
          <a:lstStyle>
            <a:lvl1pPr algn="l">
              <a:defRPr sz="3200" b="1">
                <a:solidFill>
                  <a:srgbClr val="9A0000"/>
                </a:solidFill>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2" name="矩形 1"/>
          <p:cNvSpPr/>
          <p:nvPr userDrawn="1"/>
        </p:nvSpPr>
        <p:spPr>
          <a:xfrm>
            <a:off x="-4" y="860973"/>
            <a:ext cx="10581709" cy="45719"/>
          </a:xfrm>
          <a:prstGeom prst="rect">
            <a:avLst/>
          </a:prstGeom>
          <a:solidFill>
            <a:srgbClr val="9A0000"/>
          </a:solidFill>
          <a:ln>
            <a:solidFill>
              <a:srgbClr val="871F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灯片编号占位符 5"/>
          <p:cNvSpPr>
            <a:spLocks noGrp="1"/>
          </p:cNvSpPr>
          <p:nvPr>
            <p:ph type="sldNum" sz="quarter" idx="12"/>
          </p:nvPr>
        </p:nvSpPr>
        <p:spPr>
          <a:xfrm>
            <a:off x="9505453" y="6150179"/>
            <a:ext cx="1728192" cy="330268"/>
          </a:xfrm>
          <a:prstGeom prst="rect">
            <a:avLst/>
          </a:prstGeom>
        </p:spPr>
        <p:txBody>
          <a:bodyPr/>
          <a:lstStyle>
            <a:lvl1pPr algn="r">
              <a:defRPr sz="1200" b="1">
                <a:latin typeface="微软雅黑" panose="020B0503020204020204" pitchFamily="34" charset="-122"/>
                <a:ea typeface="微软雅黑" panose="020B0503020204020204" pitchFamily="34" charset="-122"/>
              </a:defRPr>
            </a:lvl1pPr>
          </a:lstStyle>
          <a:p>
            <a:fld id="{F109C2AD-CA39-43E2-BBEF-768E308D7275}" type="slidenum">
              <a:rPr lang="zh-CN" altLang="en-US" smtClean="0"/>
              <a:pPr/>
              <a:t>‹#›</a:t>
            </a:fld>
            <a:endParaRPr lang="zh-CN" altLang="en-US"/>
          </a:p>
        </p:txBody>
      </p:sp>
      <p:pic>
        <p:nvPicPr>
          <p:cNvPr id="24" name="图片 2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22246" y="81513"/>
            <a:ext cx="827423" cy="827423"/>
          </a:xfrm>
          <a:prstGeom prst="rect">
            <a:avLst/>
          </a:prstGeom>
        </p:spPr>
      </p:pic>
    </p:spTree>
    <p:extLst>
      <p:ext uri="{BB962C8B-B14F-4D97-AF65-F5344CB8AC3E}">
        <p14:creationId xmlns:p14="http://schemas.microsoft.com/office/powerpoint/2010/main" val="299306345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章节-研究内容">
    <p:spTree>
      <p:nvGrpSpPr>
        <p:cNvPr id="1" name=""/>
        <p:cNvGrpSpPr/>
        <p:nvPr/>
      </p:nvGrpSpPr>
      <p:grpSpPr>
        <a:xfrm>
          <a:off x="0" y="0"/>
          <a:ext cx="0" cy="0"/>
          <a:chOff x="0" y="0"/>
          <a:chExt cx="0" cy="0"/>
        </a:xfrm>
      </p:grpSpPr>
      <p:pic>
        <p:nvPicPr>
          <p:cNvPr id="26" name="图片 25"/>
          <p:cNvPicPr>
            <a:picLocks noChangeAspect="1"/>
          </p:cNvPicPr>
          <p:nvPr userDrawn="1"/>
        </p:nvPicPr>
        <p:blipFill rotWithShape="1">
          <a:blip r:embed="rId2"/>
          <a:srcRect t="20509"/>
          <a:stretch/>
        </p:blipFill>
        <p:spPr>
          <a:xfrm>
            <a:off x="-15955" y="-273"/>
            <a:ext cx="11526974" cy="6480448"/>
          </a:xfrm>
          <a:prstGeom prst="rect">
            <a:avLst/>
          </a:prstGeom>
        </p:spPr>
      </p:pic>
      <p:sp>
        <p:nvSpPr>
          <p:cNvPr id="27" name="文本框 26"/>
          <p:cNvSpPr txBox="1"/>
          <p:nvPr userDrawn="1"/>
        </p:nvSpPr>
        <p:spPr>
          <a:xfrm>
            <a:off x="-22079" y="-545"/>
            <a:ext cx="11526974" cy="6480448"/>
          </a:xfrm>
          <a:prstGeom prst="rect">
            <a:avLst/>
          </a:prstGeom>
          <a:solidFill>
            <a:srgbClr val="FFFFFF">
              <a:alpha val="70000"/>
            </a:srgbClr>
          </a:solidFill>
        </p:spPr>
        <p:txBody>
          <a:bodyPr wrap="square" rtlCol="0">
            <a:noAutofit/>
          </a:bodyPr>
          <a:lstStyle/>
          <a:p>
            <a:endParaRPr lang="zh-CN" altLang="en-US"/>
          </a:p>
        </p:txBody>
      </p:sp>
      <p:sp>
        <p:nvSpPr>
          <p:cNvPr id="25" name="灯片编号占位符 5"/>
          <p:cNvSpPr>
            <a:spLocks noGrp="1"/>
          </p:cNvSpPr>
          <p:nvPr>
            <p:ph type="sldNum" sz="quarter" idx="12"/>
          </p:nvPr>
        </p:nvSpPr>
        <p:spPr>
          <a:xfrm>
            <a:off x="9505453" y="6150179"/>
            <a:ext cx="1728192" cy="330268"/>
          </a:xfrm>
          <a:prstGeom prst="rect">
            <a:avLst/>
          </a:prstGeom>
        </p:spPr>
        <p:txBody>
          <a:bodyPr/>
          <a:lstStyle>
            <a:lvl1pPr algn="r">
              <a:defRPr sz="1200" b="1">
                <a:latin typeface="微软雅黑" panose="020B0503020204020204" pitchFamily="34" charset="-122"/>
                <a:ea typeface="微软雅黑" panose="020B0503020204020204" pitchFamily="34" charset="-122"/>
              </a:defRPr>
            </a:lvl1pPr>
          </a:lstStyle>
          <a:p>
            <a:fld id="{F109C2AD-CA39-43E2-BBEF-768E308D7275}" type="slidenum">
              <a:rPr lang="zh-CN" altLang="en-US" smtClean="0"/>
              <a:pPr/>
              <a:t>‹#›</a:t>
            </a:fld>
            <a:endParaRPr lang="zh-CN" altLang="en-US"/>
          </a:p>
        </p:txBody>
      </p:sp>
      <p:pic>
        <p:nvPicPr>
          <p:cNvPr id="22" name="图片 2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22246" y="81513"/>
            <a:ext cx="827423" cy="827423"/>
          </a:xfrm>
          <a:prstGeom prst="rect">
            <a:avLst/>
          </a:prstGeom>
        </p:spPr>
      </p:pic>
      <p:grpSp>
        <p:nvGrpSpPr>
          <p:cNvPr id="2" name="组合 1">
            <a:extLst>
              <a:ext uri="{FF2B5EF4-FFF2-40B4-BE49-F238E27FC236}">
                <a16:creationId xmlns:a16="http://schemas.microsoft.com/office/drawing/2014/main" id="{DA8E8F49-7629-D1A6-4C89-ADE4B516A142}"/>
              </a:ext>
            </a:extLst>
          </p:cNvPr>
          <p:cNvGrpSpPr/>
          <p:nvPr userDrawn="1"/>
        </p:nvGrpSpPr>
        <p:grpSpPr>
          <a:xfrm>
            <a:off x="1800597" y="2833229"/>
            <a:ext cx="7806143" cy="641343"/>
            <a:chOff x="1800597" y="2833229"/>
            <a:chExt cx="7806143" cy="641343"/>
          </a:xfrm>
        </p:grpSpPr>
        <p:grpSp>
          <p:nvGrpSpPr>
            <p:cNvPr id="3" name="组合 2">
              <a:extLst>
                <a:ext uri="{FF2B5EF4-FFF2-40B4-BE49-F238E27FC236}">
                  <a16:creationId xmlns:a16="http://schemas.microsoft.com/office/drawing/2014/main" id="{0AF1F533-DF75-0D25-BCA2-F0F104E5A7D0}"/>
                </a:ext>
              </a:extLst>
            </p:cNvPr>
            <p:cNvGrpSpPr/>
            <p:nvPr/>
          </p:nvGrpSpPr>
          <p:grpSpPr>
            <a:xfrm>
              <a:off x="1800597" y="2833229"/>
              <a:ext cx="7806143" cy="641343"/>
              <a:chOff x="2029361" y="2770971"/>
              <a:chExt cx="7806143" cy="641343"/>
            </a:xfrm>
          </p:grpSpPr>
          <p:grpSp>
            <p:nvGrpSpPr>
              <p:cNvPr id="5" name="组合 2">
                <a:extLst>
                  <a:ext uri="{FF2B5EF4-FFF2-40B4-BE49-F238E27FC236}">
                    <a16:creationId xmlns:a16="http://schemas.microsoft.com/office/drawing/2014/main" id="{28CC9C57-3EDE-341A-9D1A-CFBF6C0CD4CC}"/>
                  </a:ext>
                </a:extLst>
              </p:cNvPr>
              <p:cNvGrpSpPr/>
              <p:nvPr/>
            </p:nvGrpSpPr>
            <p:grpSpPr>
              <a:xfrm>
                <a:off x="2029361" y="2770971"/>
                <a:ext cx="1643444" cy="641343"/>
                <a:chOff x="666810" y="2476108"/>
                <a:chExt cx="468000" cy="355868"/>
              </a:xfrm>
            </p:grpSpPr>
            <p:sp>
              <p:nvSpPr>
                <p:cNvPr id="7" name="Freeform 10">
                  <a:extLst>
                    <a:ext uri="{FF2B5EF4-FFF2-40B4-BE49-F238E27FC236}">
                      <a16:creationId xmlns:a16="http://schemas.microsoft.com/office/drawing/2014/main" id="{DFD9D9B3-671A-25FB-60B4-F1D2C746972C}"/>
                    </a:ext>
                  </a:extLst>
                </p:cNvPr>
                <p:cNvSpPr>
                  <a:spLocks/>
                </p:cNvSpPr>
                <p:nvPr/>
              </p:nvSpPr>
              <p:spPr bwMode="auto">
                <a:xfrm>
                  <a:off x="666810" y="2476108"/>
                  <a:ext cx="468000" cy="336134"/>
                </a:xfrm>
                <a:custGeom>
                  <a:avLst/>
                  <a:gdLst>
                    <a:gd name="T0" fmla="*/ 3120 w 3800"/>
                    <a:gd name="T1" fmla="*/ 0 h 1532"/>
                    <a:gd name="T2" fmla="*/ 682 w 3800"/>
                    <a:gd name="T3" fmla="*/ 0 h 1532"/>
                    <a:gd name="T4" fmla="*/ 682 w 3800"/>
                    <a:gd name="T5" fmla="*/ 284 h 1532"/>
                    <a:gd name="T6" fmla="*/ 0 w 3800"/>
                    <a:gd name="T7" fmla="*/ 766 h 1532"/>
                    <a:gd name="T8" fmla="*/ 682 w 3800"/>
                    <a:gd name="T9" fmla="*/ 1248 h 1532"/>
                    <a:gd name="T10" fmla="*/ 682 w 3800"/>
                    <a:gd name="T11" fmla="*/ 1532 h 1532"/>
                    <a:gd name="T12" fmla="*/ 3120 w 3800"/>
                    <a:gd name="T13" fmla="*/ 1532 h 1532"/>
                    <a:gd name="T14" fmla="*/ 3120 w 3800"/>
                    <a:gd name="T15" fmla="*/ 1248 h 1532"/>
                    <a:gd name="T16" fmla="*/ 3800 w 3800"/>
                    <a:gd name="T17" fmla="*/ 766 h 1532"/>
                    <a:gd name="T18" fmla="*/ 3120 w 3800"/>
                    <a:gd name="T19" fmla="*/ 284 h 1532"/>
                    <a:gd name="T20" fmla="*/ 3120 w 3800"/>
                    <a:gd name="T21" fmla="*/ 0 h 1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00" h="1532">
                      <a:moveTo>
                        <a:pt x="3120" y="0"/>
                      </a:moveTo>
                      <a:lnTo>
                        <a:pt x="682" y="0"/>
                      </a:lnTo>
                      <a:lnTo>
                        <a:pt x="682" y="284"/>
                      </a:lnTo>
                      <a:lnTo>
                        <a:pt x="0" y="766"/>
                      </a:lnTo>
                      <a:lnTo>
                        <a:pt x="682" y="1248"/>
                      </a:lnTo>
                      <a:lnTo>
                        <a:pt x="682" y="1532"/>
                      </a:lnTo>
                      <a:lnTo>
                        <a:pt x="3120" y="1532"/>
                      </a:lnTo>
                      <a:lnTo>
                        <a:pt x="3120" y="1248"/>
                      </a:lnTo>
                      <a:lnTo>
                        <a:pt x="3800" y="766"/>
                      </a:lnTo>
                      <a:lnTo>
                        <a:pt x="3120" y="284"/>
                      </a:lnTo>
                      <a:lnTo>
                        <a:pt x="3120" y="0"/>
                      </a:lnTo>
                      <a:close/>
                    </a:path>
                  </a:pathLst>
                </a:custGeom>
                <a:solidFill>
                  <a:srgbClr val="CC141E"/>
                </a:solidFill>
                <a:ln>
                  <a:noFill/>
                </a:ln>
              </p:spPr>
              <p:txBody>
                <a:bodyPr vert="horz" wrap="square" lIns="91440" tIns="45720" rIns="91440" bIns="45720" numCol="1" anchor="ctr" anchorCtr="0" compatLnSpc="1">
                  <a:prstTxWarp prst="textNoShape">
                    <a:avLst/>
                  </a:prstTxWarp>
                  <a:noAutofit/>
                </a:bodyPr>
                <a:lstStyle/>
                <a:p>
                  <a:pPr algn="ctr"/>
                  <a:endParaRPr lang="zh-CN" altLang="en-US" sz="3200" b="1">
                    <a:solidFill>
                      <a:srgbClr val="000000"/>
                    </a:solidFill>
                    <a:latin typeface="等线"/>
                    <a:ea typeface="等线" panose="02010600030101010101" pitchFamily="2" charset="-122"/>
                  </a:endParaRPr>
                </a:p>
              </p:txBody>
            </p:sp>
            <p:sp>
              <p:nvSpPr>
                <p:cNvPr id="8" name="文本框 7">
                  <a:extLst>
                    <a:ext uri="{FF2B5EF4-FFF2-40B4-BE49-F238E27FC236}">
                      <a16:creationId xmlns:a16="http://schemas.microsoft.com/office/drawing/2014/main" id="{EE0226FA-1777-C590-DD89-8909C75280B6}"/>
                    </a:ext>
                  </a:extLst>
                </p:cNvPr>
                <p:cNvSpPr txBox="1"/>
                <p:nvPr/>
              </p:nvSpPr>
              <p:spPr>
                <a:xfrm>
                  <a:off x="809241" y="2483682"/>
                  <a:ext cx="212633" cy="348294"/>
                </a:xfrm>
                <a:prstGeom prst="rect">
                  <a:avLst/>
                </a:prstGeom>
                <a:noFill/>
              </p:spPr>
              <p:txBody>
                <a:bodyPr wrap="none" rtlCol="0" anchor="ctr">
                  <a:noAutofit/>
                </a:bodyPr>
                <a:lstStyle/>
                <a:p>
                  <a:pPr algn="ctr"/>
                  <a:r>
                    <a:rPr lang="en-US" altLang="zh-CN" sz="2800" b="1" dirty="0">
                      <a:solidFill>
                        <a:srgbClr val="FFFFFF"/>
                      </a:solidFill>
                      <a:latin typeface="微软雅黑" panose="020B0503020204020204" pitchFamily="34" charset="-122"/>
                      <a:ea typeface="微软雅黑" panose="020B0503020204020204" pitchFamily="34" charset="-122"/>
                    </a:rPr>
                    <a:t>1</a:t>
                  </a:r>
                  <a:endParaRPr lang="zh-CN" altLang="en-US" sz="2800" b="1">
                    <a:solidFill>
                      <a:srgbClr val="FFFFFF"/>
                    </a:solidFill>
                    <a:latin typeface="微软雅黑" panose="020B0503020204020204" pitchFamily="34" charset="-122"/>
                    <a:ea typeface="微软雅黑" panose="020B0503020204020204" pitchFamily="34" charset="-122"/>
                  </a:endParaRPr>
                </a:p>
              </p:txBody>
            </p:sp>
          </p:grpSp>
          <p:cxnSp>
            <p:nvCxnSpPr>
              <p:cNvPr id="6" name="直接连接符 5">
                <a:extLst>
                  <a:ext uri="{FF2B5EF4-FFF2-40B4-BE49-F238E27FC236}">
                    <a16:creationId xmlns:a16="http://schemas.microsoft.com/office/drawing/2014/main" id="{B85AE32C-AB23-368F-82D4-D7CA2962F307}"/>
                  </a:ext>
                </a:extLst>
              </p:cNvPr>
              <p:cNvCxnSpPr>
                <a:stCxn id="7" idx="6"/>
              </p:cNvCxnSpPr>
              <p:nvPr/>
            </p:nvCxnSpPr>
            <p:spPr>
              <a:xfrm>
                <a:off x="3378715" y="3376750"/>
                <a:ext cx="6456789" cy="0"/>
              </a:xfrm>
              <a:prstGeom prst="line">
                <a:avLst/>
              </a:prstGeom>
              <a:noFill/>
              <a:ln w="6350" cap="flat" cmpd="sng" algn="ctr">
                <a:solidFill>
                  <a:srgbClr val="C8161E"/>
                </a:solidFill>
                <a:prstDash val="solid"/>
                <a:miter lim="800000"/>
              </a:ln>
              <a:effectLst/>
            </p:spPr>
          </p:cxnSp>
        </p:grpSp>
        <p:sp>
          <p:nvSpPr>
            <p:cNvPr id="4" name="文本框 3">
              <a:extLst>
                <a:ext uri="{FF2B5EF4-FFF2-40B4-BE49-F238E27FC236}">
                  <a16:creationId xmlns:a16="http://schemas.microsoft.com/office/drawing/2014/main" id="{36EDC3A6-4043-D134-99DE-8285A14ADE16}"/>
                </a:ext>
              </a:extLst>
            </p:cNvPr>
            <p:cNvSpPr txBox="1"/>
            <p:nvPr/>
          </p:nvSpPr>
          <p:spPr>
            <a:xfrm>
              <a:off x="4790598" y="2861513"/>
              <a:ext cx="1826141" cy="584775"/>
            </a:xfrm>
            <a:prstGeom prst="rect">
              <a:avLst/>
            </a:prstGeom>
            <a:noFill/>
          </p:spPr>
          <p:txBody>
            <a:bodyPr wrap="none" rtlCol="0">
              <a:spAutoFit/>
            </a:bodyPr>
            <a:lstStyle/>
            <a:p>
              <a:r>
                <a:rPr lang="zh-CN" altLang="en-US" sz="3200" b="1">
                  <a:latin typeface="微软雅黑" panose="020B0503020204020204" pitchFamily="34" charset="-122"/>
                  <a:ea typeface="微软雅黑" panose="020B0503020204020204" pitchFamily="34" charset="-122"/>
                </a:rPr>
                <a:t>项目介绍</a:t>
              </a:r>
            </a:p>
          </p:txBody>
        </p:sp>
      </p:grpSp>
    </p:spTree>
    <p:extLst>
      <p:ext uri="{BB962C8B-B14F-4D97-AF65-F5344CB8AC3E}">
        <p14:creationId xmlns:p14="http://schemas.microsoft.com/office/powerpoint/2010/main" val="221032883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内容页-研究背景">
    <p:spTree>
      <p:nvGrpSpPr>
        <p:cNvPr id="1" name=""/>
        <p:cNvGrpSpPr/>
        <p:nvPr/>
      </p:nvGrpSpPr>
      <p:grpSpPr>
        <a:xfrm>
          <a:off x="0" y="0"/>
          <a:ext cx="0" cy="0"/>
          <a:chOff x="0" y="0"/>
          <a:chExt cx="0" cy="0"/>
        </a:xfrm>
      </p:grpSpPr>
      <p:sp>
        <p:nvSpPr>
          <p:cNvPr id="4" name="箭头: 五边形 3">
            <a:extLst>
              <a:ext uri="{FF2B5EF4-FFF2-40B4-BE49-F238E27FC236}">
                <a16:creationId xmlns:a16="http://schemas.microsoft.com/office/drawing/2014/main" id="{E85AE53C-AA48-F5E7-093E-D0543C1B457D}"/>
              </a:ext>
            </a:extLst>
          </p:cNvPr>
          <p:cNvSpPr/>
          <p:nvPr userDrawn="1"/>
        </p:nvSpPr>
        <p:spPr>
          <a:xfrm>
            <a:off x="-2448" y="6147935"/>
            <a:ext cx="2176096" cy="317500"/>
          </a:xfrm>
          <a:prstGeom prst="homePlate">
            <a:avLst/>
          </a:prstGeom>
          <a:solidFill>
            <a:srgbClr val="C00000"/>
          </a:solid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bg1"/>
                </a:solidFill>
                <a:latin typeface="微软雅黑" panose="020B0503020204020204" pitchFamily="34" charset="-122"/>
                <a:ea typeface="微软雅黑" panose="020B0503020204020204" pitchFamily="34" charset="-122"/>
              </a:rPr>
              <a:t>项目介绍</a:t>
            </a:r>
          </a:p>
        </p:txBody>
      </p:sp>
      <p:sp>
        <p:nvSpPr>
          <p:cNvPr id="3" name="内容占位符 2"/>
          <p:cNvSpPr>
            <a:spLocks noGrp="1"/>
          </p:cNvSpPr>
          <p:nvPr>
            <p:ph idx="1"/>
          </p:nvPr>
        </p:nvSpPr>
        <p:spPr/>
        <p:txBody>
          <a:bodyPr/>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22" name="标题 21"/>
          <p:cNvSpPr>
            <a:spLocks noGrp="1"/>
          </p:cNvSpPr>
          <p:nvPr>
            <p:ph type="title"/>
          </p:nvPr>
        </p:nvSpPr>
        <p:spPr>
          <a:xfrm>
            <a:off x="145162" y="71735"/>
            <a:ext cx="10369868" cy="868993"/>
          </a:xfrm>
        </p:spPr>
        <p:txBody>
          <a:bodyPr>
            <a:normAutofit/>
          </a:bodyPr>
          <a:lstStyle>
            <a:lvl1pPr algn="l">
              <a:defRPr sz="3200" b="1">
                <a:solidFill>
                  <a:srgbClr val="9A0000"/>
                </a:solidFill>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2" name="矩形 1"/>
          <p:cNvSpPr/>
          <p:nvPr userDrawn="1"/>
        </p:nvSpPr>
        <p:spPr>
          <a:xfrm>
            <a:off x="-4" y="860973"/>
            <a:ext cx="10581709" cy="45719"/>
          </a:xfrm>
          <a:prstGeom prst="rect">
            <a:avLst/>
          </a:prstGeom>
          <a:solidFill>
            <a:srgbClr val="9A0000"/>
          </a:solidFill>
          <a:ln>
            <a:solidFill>
              <a:srgbClr val="871F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灯片编号占位符 5"/>
          <p:cNvSpPr>
            <a:spLocks noGrp="1"/>
          </p:cNvSpPr>
          <p:nvPr>
            <p:ph type="sldNum" sz="quarter" idx="12"/>
          </p:nvPr>
        </p:nvSpPr>
        <p:spPr>
          <a:xfrm>
            <a:off x="9505453" y="6150179"/>
            <a:ext cx="1728192" cy="330268"/>
          </a:xfrm>
          <a:prstGeom prst="rect">
            <a:avLst/>
          </a:prstGeom>
        </p:spPr>
        <p:txBody>
          <a:bodyPr/>
          <a:lstStyle>
            <a:lvl1pPr algn="r">
              <a:defRPr sz="1200" b="1">
                <a:latin typeface="微软雅黑" panose="020B0503020204020204" pitchFamily="34" charset="-122"/>
                <a:ea typeface="微软雅黑" panose="020B0503020204020204" pitchFamily="34" charset="-122"/>
              </a:defRPr>
            </a:lvl1pPr>
          </a:lstStyle>
          <a:p>
            <a:fld id="{F109C2AD-CA39-43E2-BBEF-768E308D7275}" type="slidenum">
              <a:rPr lang="zh-CN" altLang="en-US" smtClean="0"/>
              <a:pPr/>
              <a:t>‹#›</a:t>
            </a:fld>
            <a:endParaRPr lang="zh-CN" altLang="en-US"/>
          </a:p>
        </p:txBody>
      </p:sp>
      <p:pic>
        <p:nvPicPr>
          <p:cNvPr id="24" name="图片 2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22246" y="81513"/>
            <a:ext cx="827423" cy="827423"/>
          </a:xfrm>
          <a:prstGeom prst="rect">
            <a:avLst/>
          </a:prstGeom>
        </p:spPr>
      </p:pic>
      <p:sp>
        <p:nvSpPr>
          <p:cNvPr id="5" name="箭头: V 形 4">
            <a:extLst>
              <a:ext uri="{FF2B5EF4-FFF2-40B4-BE49-F238E27FC236}">
                <a16:creationId xmlns:a16="http://schemas.microsoft.com/office/drawing/2014/main" id="{9942B44E-B985-F96D-0C88-9145BD6967F1}"/>
              </a:ext>
            </a:extLst>
          </p:cNvPr>
          <p:cNvSpPr/>
          <p:nvPr userDrawn="1"/>
        </p:nvSpPr>
        <p:spPr>
          <a:xfrm>
            <a:off x="2002582" y="6147935"/>
            <a:ext cx="2176096" cy="317500"/>
          </a:xfrm>
          <a:prstGeom prst="chevron">
            <a:avLst/>
          </a:prstGeom>
          <a:solidFill>
            <a:srgbClr val="871F20"/>
          </a:solid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800" kern="1200">
                <a:solidFill>
                  <a:schemeClr val="bg1"/>
                </a:solidFill>
                <a:latin typeface="微软雅黑" panose="020B0503020204020204" pitchFamily="34" charset="-122"/>
                <a:ea typeface="微软雅黑" panose="020B0503020204020204" pitchFamily="34" charset="-122"/>
                <a:cs typeface="+mn-cs"/>
              </a:rPr>
              <a:t>数据描述</a:t>
            </a:r>
          </a:p>
        </p:txBody>
      </p:sp>
      <p:sp>
        <p:nvSpPr>
          <p:cNvPr id="6" name="箭头: V 形 5">
            <a:extLst>
              <a:ext uri="{FF2B5EF4-FFF2-40B4-BE49-F238E27FC236}">
                <a16:creationId xmlns:a16="http://schemas.microsoft.com/office/drawing/2014/main" id="{EF96B578-A005-7CF9-1DE1-BBB03A08DE53}"/>
              </a:ext>
            </a:extLst>
          </p:cNvPr>
          <p:cNvSpPr/>
          <p:nvPr userDrawn="1"/>
        </p:nvSpPr>
        <p:spPr>
          <a:xfrm>
            <a:off x="4012234" y="6147935"/>
            <a:ext cx="2176097" cy="317500"/>
          </a:xfrm>
          <a:prstGeom prst="chevron">
            <a:avLst/>
          </a:prstGeom>
          <a:solidFill>
            <a:srgbClr val="871F20"/>
          </a:solid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800" kern="1200">
                <a:solidFill>
                  <a:schemeClr val="bg1"/>
                </a:solidFill>
                <a:latin typeface="微软雅黑" panose="020B0503020204020204" pitchFamily="34" charset="-122"/>
                <a:ea typeface="微软雅黑" panose="020B0503020204020204" pitchFamily="34" charset="-122"/>
                <a:cs typeface="+mn-cs"/>
              </a:rPr>
              <a:t>可视化系统</a:t>
            </a:r>
          </a:p>
        </p:txBody>
      </p:sp>
      <p:sp>
        <p:nvSpPr>
          <p:cNvPr id="7" name="箭头: V 形 6">
            <a:extLst>
              <a:ext uri="{FF2B5EF4-FFF2-40B4-BE49-F238E27FC236}">
                <a16:creationId xmlns:a16="http://schemas.microsoft.com/office/drawing/2014/main" id="{D245E9BC-8008-CDD1-1139-73DFAF1AEC60}"/>
              </a:ext>
            </a:extLst>
          </p:cNvPr>
          <p:cNvSpPr/>
          <p:nvPr userDrawn="1"/>
        </p:nvSpPr>
        <p:spPr>
          <a:xfrm>
            <a:off x="6012641" y="6147935"/>
            <a:ext cx="2176097" cy="317500"/>
          </a:xfrm>
          <a:prstGeom prst="chevron">
            <a:avLst/>
          </a:prstGeom>
          <a:solidFill>
            <a:srgbClr val="871F20"/>
          </a:solid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800" kern="1200">
                <a:solidFill>
                  <a:schemeClr val="bg1"/>
                </a:solidFill>
                <a:latin typeface="微软雅黑" panose="020B0503020204020204" pitchFamily="34" charset="-122"/>
                <a:ea typeface="微软雅黑" panose="020B0503020204020204" pitchFamily="34" charset="-122"/>
                <a:cs typeface="+mn-cs"/>
              </a:rPr>
              <a:t>结论与讨论</a:t>
            </a:r>
          </a:p>
        </p:txBody>
      </p:sp>
      <p:sp>
        <p:nvSpPr>
          <p:cNvPr id="8" name="箭头: V 形 7">
            <a:extLst>
              <a:ext uri="{FF2B5EF4-FFF2-40B4-BE49-F238E27FC236}">
                <a16:creationId xmlns:a16="http://schemas.microsoft.com/office/drawing/2014/main" id="{3ECBA586-5AE1-5E39-2956-69B29D9BB9A2}"/>
              </a:ext>
            </a:extLst>
          </p:cNvPr>
          <p:cNvSpPr/>
          <p:nvPr userDrawn="1"/>
        </p:nvSpPr>
        <p:spPr>
          <a:xfrm>
            <a:off x="8022295" y="6147935"/>
            <a:ext cx="2176097" cy="317500"/>
          </a:xfrm>
          <a:prstGeom prst="chevron">
            <a:avLst/>
          </a:prstGeom>
          <a:solidFill>
            <a:srgbClr val="871F20"/>
          </a:solid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800" kern="1200">
                <a:solidFill>
                  <a:schemeClr val="bg1"/>
                </a:solidFill>
                <a:latin typeface="微软雅黑" panose="020B0503020204020204" pitchFamily="34" charset="-122"/>
                <a:ea typeface="微软雅黑" panose="020B0503020204020204" pitchFamily="34" charset="-122"/>
                <a:cs typeface="+mn-cs"/>
              </a:rPr>
              <a:t>小组分工</a:t>
            </a:r>
          </a:p>
        </p:txBody>
      </p:sp>
    </p:spTree>
    <p:extLst>
      <p:ext uri="{BB962C8B-B14F-4D97-AF65-F5344CB8AC3E}">
        <p14:creationId xmlns:p14="http://schemas.microsoft.com/office/powerpoint/2010/main" val="179310736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章节-研究内容">
    <p:spTree>
      <p:nvGrpSpPr>
        <p:cNvPr id="1" name=""/>
        <p:cNvGrpSpPr/>
        <p:nvPr/>
      </p:nvGrpSpPr>
      <p:grpSpPr>
        <a:xfrm>
          <a:off x="0" y="0"/>
          <a:ext cx="0" cy="0"/>
          <a:chOff x="0" y="0"/>
          <a:chExt cx="0" cy="0"/>
        </a:xfrm>
      </p:grpSpPr>
      <p:pic>
        <p:nvPicPr>
          <p:cNvPr id="26" name="图片 25"/>
          <p:cNvPicPr>
            <a:picLocks noChangeAspect="1"/>
          </p:cNvPicPr>
          <p:nvPr userDrawn="1"/>
        </p:nvPicPr>
        <p:blipFill rotWithShape="1">
          <a:blip r:embed="rId2"/>
          <a:srcRect t="20509"/>
          <a:stretch/>
        </p:blipFill>
        <p:spPr>
          <a:xfrm>
            <a:off x="-15955" y="-273"/>
            <a:ext cx="11526974" cy="6480448"/>
          </a:xfrm>
          <a:prstGeom prst="rect">
            <a:avLst/>
          </a:prstGeom>
        </p:spPr>
      </p:pic>
      <p:sp>
        <p:nvSpPr>
          <p:cNvPr id="27" name="文本框 26"/>
          <p:cNvSpPr txBox="1"/>
          <p:nvPr userDrawn="1"/>
        </p:nvSpPr>
        <p:spPr>
          <a:xfrm>
            <a:off x="-22079" y="-545"/>
            <a:ext cx="11526974" cy="6480448"/>
          </a:xfrm>
          <a:prstGeom prst="rect">
            <a:avLst/>
          </a:prstGeom>
          <a:solidFill>
            <a:srgbClr val="FFFFFF">
              <a:alpha val="70000"/>
            </a:srgbClr>
          </a:solidFill>
        </p:spPr>
        <p:txBody>
          <a:bodyPr wrap="square" rtlCol="0">
            <a:noAutofit/>
          </a:bodyPr>
          <a:lstStyle/>
          <a:p>
            <a:endParaRPr lang="zh-CN" altLang="en-US"/>
          </a:p>
        </p:txBody>
      </p:sp>
      <p:sp>
        <p:nvSpPr>
          <p:cNvPr id="25" name="灯片编号占位符 5"/>
          <p:cNvSpPr>
            <a:spLocks noGrp="1"/>
          </p:cNvSpPr>
          <p:nvPr>
            <p:ph type="sldNum" sz="quarter" idx="12"/>
          </p:nvPr>
        </p:nvSpPr>
        <p:spPr>
          <a:xfrm>
            <a:off x="9505453" y="6150179"/>
            <a:ext cx="1728192" cy="330268"/>
          </a:xfrm>
          <a:prstGeom prst="rect">
            <a:avLst/>
          </a:prstGeom>
        </p:spPr>
        <p:txBody>
          <a:bodyPr/>
          <a:lstStyle>
            <a:lvl1pPr algn="r">
              <a:defRPr sz="1200" b="1">
                <a:latin typeface="微软雅黑" panose="020B0503020204020204" pitchFamily="34" charset="-122"/>
                <a:ea typeface="微软雅黑" panose="020B0503020204020204" pitchFamily="34" charset="-122"/>
              </a:defRPr>
            </a:lvl1pPr>
          </a:lstStyle>
          <a:p>
            <a:fld id="{F109C2AD-CA39-43E2-BBEF-768E308D7275}" type="slidenum">
              <a:rPr lang="zh-CN" altLang="en-US" smtClean="0"/>
              <a:pPr/>
              <a:t>‹#›</a:t>
            </a:fld>
            <a:endParaRPr lang="zh-CN" altLang="en-US"/>
          </a:p>
        </p:txBody>
      </p:sp>
      <p:pic>
        <p:nvPicPr>
          <p:cNvPr id="22" name="图片 2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22246" y="81513"/>
            <a:ext cx="827423" cy="827423"/>
          </a:xfrm>
          <a:prstGeom prst="rect">
            <a:avLst/>
          </a:prstGeom>
        </p:spPr>
      </p:pic>
      <p:grpSp>
        <p:nvGrpSpPr>
          <p:cNvPr id="2" name="组合 1">
            <a:extLst>
              <a:ext uri="{FF2B5EF4-FFF2-40B4-BE49-F238E27FC236}">
                <a16:creationId xmlns:a16="http://schemas.microsoft.com/office/drawing/2014/main" id="{DA8E8F49-7629-D1A6-4C89-ADE4B516A142}"/>
              </a:ext>
            </a:extLst>
          </p:cNvPr>
          <p:cNvGrpSpPr/>
          <p:nvPr userDrawn="1"/>
        </p:nvGrpSpPr>
        <p:grpSpPr>
          <a:xfrm>
            <a:off x="1800597" y="2833229"/>
            <a:ext cx="7806143" cy="641343"/>
            <a:chOff x="1800597" y="2833229"/>
            <a:chExt cx="7806143" cy="641343"/>
          </a:xfrm>
        </p:grpSpPr>
        <p:grpSp>
          <p:nvGrpSpPr>
            <p:cNvPr id="3" name="组合 2">
              <a:extLst>
                <a:ext uri="{FF2B5EF4-FFF2-40B4-BE49-F238E27FC236}">
                  <a16:creationId xmlns:a16="http://schemas.microsoft.com/office/drawing/2014/main" id="{0AF1F533-DF75-0D25-BCA2-F0F104E5A7D0}"/>
                </a:ext>
              </a:extLst>
            </p:cNvPr>
            <p:cNvGrpSpPr/>
            <p:nvPr/>
          </p:nvGrpSpPr>
          <p:grpSpPr>
            <a:xfrm>
              <a:off x="1800597" y="2833229"/>
              <a:ext cx="7806143" cy="641343"/>
              <a:chOff x="2029361" y="2770971"/>
              <a:chExt cx="7806143" cy="641343"/>
            </a:xfrm>
          </p:grpSpPr>
          <p:grpSp>
            <p:nvGrpSpPr>
              <p:cNvPr id="5" name="组合 2">
                <a:extLst>
                  <a:ext uri="{FF2B5EF4-FFF2-40B4-BE49-F238E27FC236}">
                    <a16:creationId xmlns:a16="http://schemas.microsoft.com/office/drawing/2014/main" id="{28CC9C57-3EDE-341A-9D1A-CFBF6C0CD4CC}"/>
                  </a:ext>
                </a:extLst>
              </p:cNvPr>
              <p:cNvGrpSpPr/>
              <p:nvPr/>
            </p:nvGrpSpPr>
            <p:grpSpPr>
              <a:xfrm>
                <a:off x="2029361" y="2770971"/>
                <a:ext cx="1643444" cy="641343"/>
                <a:chOff x="666810" y="2476108"/>
                <a:chExt cx="468000" cy="355868"/>
              </a:xfrm>
            </p:grpSpPr>
            <p:sp>
              <p:nvSpPr>
                <p:cNvPr id="7" name="Freeform 10">
                  <a:extLst>
                    <a:ext uri="{FF2B5EF4-FFF2-40B4-BE49-F238E27FC236}">
                      <a16:creationId xmlns:a16="http://schemas.microsoft.com/office/drawing/2014/main" id="{DFD9D9B3-671A-25FB-60B4-F1D2C746972C}"/>
                    </a:ext>
                  </a:extLst>
                </p:cNvPr>
                <p:cNvSpPr>
                  <a:spLocks/>
                </p:cNvSpPr>
                <p:nvPr/>
              </p:nvSpPr>
              <p:spPr bwMode="auto">
                <a:xfrm>
                  <a:off x="666810" y="2476108"/>
                  <a:ext cx="468000" cy="336134"/>
                </a:xfrm>
                <a:custGeom>
                  <a:avLst/>
                  <a:gdLst>
                    <a:gd name="T0" fmla="*/ 3120 w 3800"/>
                    <a:gd name="T1" fmla="*/ 0 h 1532"/>
                    <a:gd name="T2" fmla="*/ 682 w 3800"/>
                    <a:gd name="T3" fmla="*/ 0 h 1532"/>
                    <a:gd name="T4" fmla="*/ 682 w 3800"/>
                    <a:gd name="T5" fmla="*/ 284 h 1532"/>
                    <a:gd name="T6" fmla="*/ 0 w 3800"/>
                    <a:gd name="T7" fmla="*/ 766 h 1532"/>
                    <a:gd name="T8" fmla="*/ 682 w 3800"/>
                    <a:gd name="T9" fmla="*/ 1248 h 1532"/>
                    <a:gd name="T10" fmla="*/ 682 w 3800"/>
                    <a:gd name="T11" fmla="*/ 1532 h 1532"/>
                    <a:gd name="T12" fmla="*/ 3120 w 3800"/>
                    <a:gd name="T13" fmla="*/ 1532 h 1532"/>
                    <a:gd name="T14" fmla="*/ 3120 w 3800"/>
                    <a:gd name="T15" fmla="*/ 1248 h 1532"/>
                    <a:gd name="T16" fmla="*/ 3800 w 3800"/>
                    <a:gd name="T17" fmla="*/ 766 h 1532"/>
                    <a:gd name="T18" fmla="*/ 3120 w 3800"/>
                    <a:gd name="T19" fmla="*/ 284 h 1532"/>
                    <a:gd name="T20" fmla="*/ 3120 w 3800"/>
                    <a:gd name="T21" fmla="*/ 0 h 1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00" h="1532">
                      <a:moveTo>
                        <a:pt x="3120" y="0"/>
                      </a:moveTo>
                      <a:lnTo>
                        <a:pt x="682" y="0"/>
                      </a:lnTo>
                      <a:lnTo>
                        <a:pt x="682" y="284"/>
                      </a:lnTo>
                      <a:lnTo>
                        <a:pt x="0" y="766"/>
                      </a:lnTo>
                      <a:lnTo>
                        <a:pt x="682" y="1248"/>
                      </a:lnTo>
                      <a:lnTo>
                        <a:pt x="682" y="1532"/>
                      </a:lnTo>
                      <a:lnTo>
                        <a:pt x="3120" y="1532"/>
                      </a:lnTo>
                      <a:lnTo>
                        <a:pt x="3120" y="1248"/>
                      </a:lnTo>
                      <a:lnTo>
                        <a:pt x="3800" y="766"/>
                      </a:lnTo>
                      <a:lnTo>
                        <a:pt x="3120" y="284"/>
                      </a:lnTo>
                      <a:lnTo>
                        <a:pt x="3120" y="0"/>
                      </a:lnTo>
                      <a:close/>
                    </a:path>
                  </a:pathLst>
                </a:custGeom>
                <a:solidFill>
                  <a:srgbClr val="CC141E"/>
                </a:solidFill>
                <a:ln>
                  <a:noFill/>
                </a:ln>
              </p:spPr>
              <p:txBody>
                <a:bodyPr vert="horz" wrap="square" lIns="91440" tIns="45720" rIns="91440" bIns="45720" numCol="1" anchor="ctr" anchorCtr="0" compatLnSpc="1">
                  <a:prstTxWarp prst="textNoShape">
                    <a:avLst/>
                  </a:prstTxWarp>
                  <a:noAutofit/>
                </a:bodyPr>
                <a:lstStyle/>
                <a:p>
                  <a:pPr algn="ctr"/>
                  <a:endParaRPr lang="zh-CN" altLang="en-US" sz="3200" b="1">
                    <a:solidFill>
                      <a:srgbClr val="000000"/>
                    </a:solidFill>
                    <a:latin typeface="等线"/>
                    <a:ea typeface="等线" panose="02010600030101010101" pitchFamily="2" charset="-122"/>
                  </a:endParaRPr>
                </a:p>
              </p:txBody>
            </p:sp>
            <p:sp>
              <p:nvSpPr>
                <p:cNvPr id="8" name="文本框 7">
                  <a:extLst>
                    <a:ext uri="{FF2B5EF4-FFF2-40B4-BE49-F238E27FC236}">
                      <a16:creationId xmlns:a16="http://schemas.microsoft.com/office/drawing/2014/main" id="{EE0226FA-1777-C590-DD89-8909C75280B6}"/>
                    </a:ext>
                  </a:extLst>
                </p:cNvPr>
                <p:cNvSpPr txBox="1"/>
                <p:nvPr/>
              </p:nvSpPr>
              <p:spPr>
                <a:xfrm>
                  <a:off x="809241" y="2483682"/>
                  <a:ext cx="212633" cy="348294"/>
                </a:xfrm>
                <a:prstGeom prst="rect">
                  <a:avLst/>
                </a:prstGeom>
                <a:noFill/>
              </p:spPr>
              <p:txBody>
                <a:bodyPr wrap="none" rtlCol="0" anchor="ctr">
                  <a:noAutofit/>
                </a:bodyPr>
                <a:lstStyle/>
                <a:p>
                  <a:pPr algn="ctr"/>
                  <a:r>
                    <a:rPr lang="en-US" altLang="zh-CN" sz="2800" b="1" dirty="0">
                      <a:solidFill>
                        <a:srgbClr val="FFFFFF"/>
                      </a:solidFill>
                      <a:latin typeface="微软雅黑" panose="020B0503020204020204" pitchFamily="34" charset="-122"/>
                      <a:ea typeface="微软雅黑" panose="020B0503020204020204" pitchFamily="34" charset="-122"/>
                    </a:rPr>
                    <a:t>2</a:t>
                  </a:r>
                  <a:endParaRPr lang="zh-CN" altLang="en-US" sz="2800" b="1">
                    <a:solidFill>
                      <a:srgbClr val="FFFFFF"/>
                    </a:solidFill>
                    <a:latin typeface="微软雅黑" panose="020B0503020204020204" pitchFamily="34" charset="-122"/>
                    <a:ea typeface="微软雅黑" panose="020B0503020204020204" pitchFamily="34" charset="-122"/>
                  </a:endParaRPr>
                </a:p>
              </p:txBody>
            </p:sp>
          </p:grpSp>
          <p:cxnSp>
            <p:nvCxnSpPr>
              <p:cNvPr id="6" name="直接连接符 5">
                <a:extLst>
                  <a:ext uri="{FF2B5EF4-FFF2-40B4-BE49-F238E27FC236}">
                    <a16:creationId xmlns:a16="http://schemas.microsoft.com/office/drawing/2014/main" id="{B85AE32C-AB23-368F-82D4-D7CA2962F307}"/>
                  </a:ext>
                </a:extLst>
              </p:cNvPr>
              <p:cNvCxnSpPr>
                <a:stCxn id="7" idx="6"/>
              </p:cNvCxnSpPr>
              <p:nvPr/>
            </p:nvCxnSpPr>
            <p:spPr>
              <a:xfrm>
                <a:off x="3378715" y="3376750"/>
                <a:ext cx="6456789" cy="0"/>
              </a:xfrm>
              <a:prstGeom prst="line">
                <a:avLst/>
              </a:prstGeom>
              <a:noFill/>
              <a:ln w="6350" cap="flat" cmpd="sng" algn="ctr">
                <a:solidFill>
                  <a:srgbClr val="C8161E"/>
                </a:solidFill>
                <a:prstDash val="solid"/>
                <a:miter lim="800000"/>
              </a:ln>
              <a:effectLst/>
            </p:spPr>
          </p:cxnSp>
        </p:grpSp>
        <p:sp>
          <p:nvSpPr>
            <p:cNvPr id="4" name="文本框 3">
              <a:extLst>
                <a:ext uri="{FF2B5EF4-FFF2-40B4-BE49-F238E27FC236}">
                  <a16:creationId xmlns:a16="http://schemas.microsoft.com/office/drawing/2014/main" id="{36EDC3A6-4043-D134-99DE-8285A14ADE16}"/>
                </a:ext>
              </a:extLst>
            </p:cNvPr>
            <p:cNvSpPr txBox="1"/>
            <p:nvPr/>
          </p:nvSpPr>
          <p:spPr>
            <a:xfrm>
              <a:off x="4790598" y="2861513"/>
              <a:ext cx="1826141" cy="584775"/>
            </a:xfrm>
            <a:prstGeom prst="rect">
              <a:avLst/>
            </a:prstGeom>
            <a:noFill/>
          </p:spPr>
          <p:txBody>
            <a:bodyPr wrap="none" rtlCol="0">
              <a:spAutoFit/>
            </a:bodyPr>
            <a:lstStyle/>
            <a:p>
              <a:r>
                <a:rPr lang="zh-CN" altLang="en-US" sz="3200" b="1">
                  <a:latin typeface="微软雅黑" panose="020B0503020204020204" pitchFamily="34" charset="-122"/>
                  <a:ea typeface="微软雅黑" panose="020B0503020204020204" pitchFamily="34" charset="-122"/>
                </a:rPr>
                <a:t>数据描述</a:t>
              </a:r>
            </a:p>
          </p:txBody>
        </p:sp>
      </p:grpSp>
    </p:spTree>
    <p:extLst>
      <p:ext uri="{BB962C8B-B14F-4D97-AF65-F5344CB8AC3E}">
        <p14:creationId xmlns:p14="http://schemas.microsoft.com/office/powerpoint/2010/main" val="337127109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内容页-研究背景">
    <p:spTree>
      <p:nvGrpSpPr>
        <p:cNvPr id="1" name=""/>
        <p:cNvGrpSpPr/>
        <p:nvPr/>
      </p:nvGrpSpPr>
      <p:grpSpPr>
        <a:xfrm>
          <a:off x="0" y="0"/>
          <a:ext cx="0" cy="0"/>
          <a:chOff x="0" y="0"/>
          <a:chExt cx="0" cy="0"/>
        </a:xfrm>
      </p:grpSpPr>
      <p:sp>
        <p:nvSpPr>
          <p:cNvPr id="4" name="箭头: 五边形 3">
            <a:extLst>
              <a:ext uri="{FF2B5EF4-FFF2-40B4-BE49-F238E27FC236}">
                <a16:creationId xmlns:a16="http://schemas.microsoft.com/office/drawing/2014/main" id="{E85AE53C-AA48-F5E7-093E-D0543C1B457D}"/>
              </a:ext>
            </a:extLst>
          </p:cNvPr>
          <p:cNvSpPr/>
          <p:nvPr userDrawn="1"/>
        </p:nvSpPr>
        <p:spPr>
          <a:xfrm>
            <a:off x="-2448" y="6147935"/>
            <a:ext cx="2176096" cy="317500"/>
          </a:xfrm>
          <a:prstGeom prst="homePlate">
            <a:avLst/>
          </a:prstGeom>
          <a:solidFill>
            <a:srgbClr val="871F20"/>
          </a:solid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bg1"/>
                </a:solidFill>
                <a:latin typeface="微软雅黑" panose="020B0503020204020204" pitchFamily="34" charset="-122"/>
                <a:ea typeface="微软雅黑" panose="020B0503020204020204" pitchFamily="34" charset="-122"/>
              </a:rPr>
              <a:t>项目介绍</a:t>
            </a:r>
          </a:p>
        </p:txBody>
      </p:sp>
      <p:sp>
        <p:nvSpPr>
          <p:cNvPr id="3" name="内容占位符 2"/>
          <p:cNvSpPr>
            <a:spLocks noGrp="1"/>
          </p:cNvSpPr>
          <p:nvPr>
            <p:ph idx="1"/>
          </p:nvPr>
        </p:nvSpPr>
        <p:spPr/>
        <p:txBody>
          <a:bodyPr/>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22" name="标题 21"/>
          <p:cNvSpPr>
            <a:spLocks noGrp="1"/>
          </p:cNvSpPr>
          <p:nvPr>
            <p:ph type="title"/>
          </p:nvPr>
        </p:nvSpPr>
        <p:spPr>
          <a:xfrm>
            <a:off x="145162" y="71735"/>
            <a:ext cx="10369868" cy="868993"/>
          </a:xfrm>
        </p:spPr>
        <p:txBody>
          <a:bodyPr>
            <a:normAutofit/>
          </a:bodyPr>
          <a:lstStyle>
            <a:lvl1pPr algn="l">
              <a:defRPr sz="3200" b="1">
                <a:solidFill>
                  <a:srgbClr val="9A0000"/>
                </a:solidFill>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2" name="矩形 1"/>
          <p:cNvSpPr/>
          <p:nvPr userDrawn="1"/>
        </p:nvSpPr>
        <p:spPr>
          <a:xfrm>
            <a:off x="-4" y="860973"/>
            <a:ext cx="10581709" cy="45719"/>
          </a:xfrm>
          <a:prstGeom prst="rect">
            <a:avLst/>
          </a:prstGeom>
          <a:solidFill>
            <a:srgbClr val="9A0000"/>
          </a:solidFill>
          <a:ln>
            <a:solidFill>
              <a:srgbClr val="871F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灯片编号占位符 5"/>
          <p:cNvSpPr>
            <a:spLocks noGrp="1"/>
          </p:cNvSpPr>
          <p:nvPr>
            <p:ph type="sldNum" sz="quarter" idx="12"/>
          </p:nvPr>
        </p:nvSpPr>
        <p:spPr>
          <a:xfrm>
            <a:off x="9505453" y="6150179"/>
            <a:ext cx="1728192" cy="330268"/>
          </a:xfrm>
          <a:prstGeom prst="rect">
            <a:avLst/>
          </a:prstGeom>
        </p:spPr>
        <p:txBody>
          <a:bodyPr/>
          <a:lstStyle>
            <a:lvl1pPr algn="r">
              <a:defRPr sz="1200" b="1">
                <a:latin typeface="微软雅黑" panose="020B0503020204020204" pitchFamily="34" charset="-122"/>
                <a:ea typeface="微软雅黑" panose="020B0503020204020204" pitchFamily="34" charset="-122"/>
              </a:defRPr>
            </a:lvl1pPr>
          </a:lstStyle>
          <a:p>
            <a:fld id="{F109C2AD-CA39-43E2-BBEF-768E308D7275}" type="slidenum">
              <a:rPr lang="zh-CN" altLang="en-US" smtClean="0"/>
              <a:pPr/>
              <a:t>‹#›</a:t>
            </a:fld>
            <a:endParaRPr lang="zh-CN" altLang="en-US"/>
          </a:p>
        </p:txBody>
      </p:sp>
      <p:pic>
        <p:nvPicPr>
          <p:cNvPr id="24" name="图片 2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22246" y="81513"/>
            <a:ext cx="827423" cy="827423"/>
          </a:xfrm>
          <a:prstGeom prst="rect">
            <a:avLst/>
          </a:prstGeom>
        </p:spPr>
      </p:pic>
      <p:sp>
        <p:nvSpPr>
          <p:cNvPr id="5" name="箭头: V 形 4">
            <a:extLst>
              <a:ext uri="{FF2B5EF4-FFF2-40B4-BE49-F238E27FC236}">
                <a16:creationId xmlns:a16="http://schemas.microsoft.com/office/drawing/2014/main" id="{9942B44E-B985-F96D-0C88-9145BD6967F1}"/>
              </a:ext>
            </a:extLst>
          </p:cNvPr>
          <p:cNvSpPr/>
          <p:nvPr userDrawn="1"/>
        </p:nvSpPr>
        <p:spPr>
          <a:xfrm>
            <a:off x="2002582" y="6147935"/>
            <a:ext cx="2176096" cy="317500"/>
          </a:xfrm>
          <a:prstGeom prst="chevron">
            <a:avLst/>
          </a:prstGeom>
          <a:solidFill>
            <a:srgbClr val="C00000"/>
          </a:solid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800" kern="1200">
                <a:solidFill>
                  <a:schemeClr val="bg1"/>
                </a:solidFill>
                <a:latin typeface="微软雅黑" panose="020B0503020204020204" pitchFamily="34" charset="-122"/>
                <a:ea typeface="微软雅黑" panose="020B0503020204020204" pitchFamily="34" charset="-122"/>
                <a:cs typeface="+mn-cs"/>
              </a:rPr>
              <a:t>数据描述</a:t>
            </a:r>
          </a:p>
        </p:txBody>
      </p:sp>
      <p:sp>
        <p:nvSpPr>
          <p:cNvPr id="6" name="箭头: V 形 5">
            <a:extLst>
              <a:ext uri="{FF2B5EF4-FFF2-40B4-BE49-F238E27FC236}">
                <a16:creationId xmlns:a16="http://schemas.microsoft.com/office/drawing/2014/main" id="{EF96B578-A005-7CF9-1DE1-BBB03A08DE53}"/>
              </a:ext>
            </a:extLst>
          </p:cNvPr>
          <p:cNvSpPr/>
          <p:nvPr userDrawn="1"/>
        </p:nvSpPr>
        <p:spPr>
          <a:xfrm>
            <a:off x="4012234" y="6147935"/>
            <a:ext cx="2176097" cy="317500"/>
          </a:xfrm>
          <a:prstGeom prst="chevron">
            <a:avLst/>
          </a:prstGeom>
          <a:solidFill>
            <a:srgbClr val="871F20"/>
          </a:solid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800" kern="1200">
                <a:solidFill>
                  <a:schemeClr val="bg1"/>
                </a:solidFill>
                <a:latin typeface="微软雅黑" panose="020B0503020204020204" pitchFamily="34" charset="-122"/>
                <a:ea typeface="微软雅黑" panose="020B0503020204020204" pitchFamily="34" charset="-122"/>
                <a:cs typeface="+mn-cs"/>
              </a:rPr>
              <a:t>可视化系统</a:t>
            </a:r>
          </a:p>
        </p:txBody>
      </p:sp>
      <p:sp>
        <p:nvSpPr>
          <p:cNvPr id="7" name="箭头: V 形 6">
            <a:extLst>
              <a:ext uri="{FF2B5EF4-FFF2-40B4-BE49-F238E27FC236}">
                <a16:creationId xmlns:a16="http://schemas.microsoft.com/office/drawing/2014/main" id="{D245E9BC-8008-CDD1-1139-73DFAF1AEC60}"/>
              </a:ext>
            </a:extLst>
          </p:cNvPr>
          <p:cNvSpPr/>
          <p:nvPr userDrawn="1"/>
        </p:nvSpPr>
        <p:spPr>
          <a:xfrm>
            <a:off x="6012641" y="6147935"/>
            <a:ext cx="2176097" cy="317500"/>
          </a:xfrm>
          <a:prstGeom prst="chevron">
            <a:avLst/>
          </a:prstGeom>
          <a:solidFill>
            <a:srgbClr val="871F20"/>
          </a:solid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800" kern="1200">
                <a:solidFill>
                  <a:schemeClr val="bg1"/>
                </a:solidFill>
                <a:latin typeface="微软雅黑" panose="020B0503020204020204" pitchFamily="34" charset="-122"/>
                <a:ea typeface="微软雅黑" panose="020B0503020204020204" pitchFamily="34" charset="-122"/>
                <a:cs typeface="+mn-cs"/>
              </a:rPr>
              <a:t>结论与讨论</a:t>
            </a:r>
          </a:p>
        </p:txBody>
      </p:sp>
      <p:sp>
        <p:nvSpPr>
          <p:cNvPr id="8" name="箭头: V 形 7">
            <a:extLst>
              <a:ext uri="{FF2B5EF4-FFF2-40B4-BE49-F238E27FC236}">
                <a16:creationId xmlns:a16="http://schemas.microsoft.com/office/drawing/2014/main" id="{3ECBA586-5AE1-5E39-2956-69B29D9BB9A2}"/>
              </a:ext>
            </a:extLst>
          </p:cNvPr>
          <p:cNvSpPr/>
          <p:nvPr userDrawn="1"/>
        </p:nvSpPr>
        <p:spPr>
          <a:xfrm>
            <a:off x="8022295" y="6147935"/>
            <a:ext cx="2176097" cy="317500"/>
          </a:xfrm>
          <a:prstGeom prst="chevron">
            <a:avLst/>
          </a:prstGeom>
          <a:solidFill>
            <a:srgbClr val="871F20"/>
          </a:solid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800" kern="1200">
                <a:solidFill>
                  <a:schemeClr val="bg1"/>
                </a:solidFill>
                <a:latin typeface="微软雅黑" panose="020B0503020204020204" pitchFamily="34" charset="-122"/>
                <a:ea typeface="微软雅黑" panose="020B0503020204020204" pitchFamily="34" charset="-122"/>
                <a:cs typeface="+mn-cs"/>
              </a:rPr>
              <a:t>小组分工</a:t>
            </a:r>
          </a:p>
        </p:txBody>
      </p:sp>
    </p:spTree>
    <p:extLst>
      <p:ext uri="{BB962C8B-B14F-4D97-AF65-F5344CB8AC3E}">
        <p14:creationId xmlns:p14="http://schemas.microsoft.com/office/powerpoint/2010/main" val="1307591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theme" Target="../theme/theme1.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259508"/>
            <a:ext cx="10369868" cy="1080029"/>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576104" y="1512041"/>
            <a:ext cx="10369868" cy="4276616"/>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08162933"/>
      </p:ext>
    </p:extLst>
  </p:cSld>
  <p:clrMap bg1="lt1" tx1="dk1" bg2="lt2" tx2="dk2" accent1="accent1" accent2="accent2" accent3="accent3" accent4="accent4" accent5="accent5" accent6="accent6" hlink="hlink" folHlink="folHlink"/>
  <p:sldLayoutIdLst>
    <p:sldLayoutId id="2147483649" r:id="rId1"/>
    <p:sldLayoutId id="2147483661" r:id="rId2"/>
    <p:sldLayoutId id="2147483668"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92" r:id="rId13"/>
    <p:sldLayoutId id="2147483693" r:id="rId14"/>
    <p:sldLayoutId id="2147483694" r:id="rId15"/>
    <p:sldLayoutId id="2147483695" r:id="rId16"/>
    <p:sldLayoutId id="2147483682" r:id="rId17"/>
    <p:sldLayoutId id="2147483672" r:id="rId18"/>
    <p:sldLayoutId id="2147483666" r:id="rId19"/>
    <p:sldLayoutId id="2147483673" r:id="rId20"/>
    <p:sldLayoutId id="2147483678" r:id="rId21"/>
    <p:sldLayoutId id="2147483674" r:id="rId22"/>
    <p:sldLayoutId id="2147483679" r:id="rId23"/>
    <p:sldLayoutId id="2147483675" r:id="rId24"/>
    <p:sldLayoutId id="2147483680" r:id="rId25"/>
    <p:sldLayoutId id="2147483676" r:id="rId26"/>
    <p:sldLayoutId id="2147483681" r:id="rId27"/>
    <p:sldLayoutId id="2147483677" r:id="rId28"/>
    <p:sldLayoutId id="2147483671" r:id="rId29"/>
    <p:sldLayoutId id="2147483696" r:id="rId30"/>
    <p:sldLayoutId id="2147483669" r:id="rId31"/>
    <p:sldLayoutId id="2147483670" r:id="rId32"/>
    <p:sldLayoutId id="2147483658" r:id="rId33"/>
    <p:sldLayoutId id="2147483660" r:id="rId34"/>
    <p:sldLayoutId id="2147483650" r:id="rId35"/>
    <p:sldLayoutId id="2147483665" r:id="rId36"/>
    <p:sldLayoutId id="2147483664" r:id="rId37"/>
    <p:sldLayoutId id="2147483667" r:id="rId38"/>
  </p:sldLayoutIdLst>
  <mc:AlternateContent xmlns:mc="http://schemas.openxmlformats.org/markup-compatibility/2006" xmlns:p14="http://schemas.microsoft.com/office/powerpoint/2010/main">
    <mc:Choice Requires="p14">
      <p:transition p14:dur="10"/>
    </mc:Choice>
    <mc:Fallback xmlns="">
      <p:transition/>
    </mc:Fallback>
  </mc:AlternateConten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20.xml"/><Relationship Id="rId4" Type="http://schemas.openxmlformats.org/officeDocument/2006/relationships/image" Target="../media/image27.png"/></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20.xml"/><Relationship Id="rId6" Type="http://schemas.openxmlformats.org/officeDocument/2006/relationships/image" Target="../media/image8.png"/><Relationship Id="rId5" Type="http://schemas.openxmlformats.org/officeDocument/2006/relationships/image" Target="../media/image30.png"/><Relationship Id="rId4" Type="http://schemas.openxmlformats.org/officeDocument/2006/relationships/image" Target="../media/image29.png"/></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2.xml"/><Relationship Id="rId1" Type="http://schemas.openxmlformats.org/officeDocument/2006/relationships/slideLayout" Target="../slideLayouts/slideLayout20.xml"/><Relationship Id="rId5" Type="http://schemas.openxmlformats.org/officeDocument/2006/relationships/image" Target="../media/image15.png"/><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0.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20.xml"/><Relationship Id="rId5" Type="http://schemas.openxmlformats.org/officeDocument/2006/relationships/image" Target="../media/image16.png"/><Relationship Id="rId4" Type="http://schemas.openxmlformats.org/officeDocument/2006/relationships/image" Target="../media/image35.png"/></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5.xml"/><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6.xml"/><Relationship Id="rId1" Type="http://schemas.openxmlformats.org/officeDocument/2006/relationships/slideLayout" Target="../slideLayouts/slideLayout20.xml"/><Relationship Id="rId4" Type="http://schemas.openxmlformats.org/officeDocument/2006/relationships/image" Target="../media/image38.svg"/></Relationships>
</file>

<file path=ppt/slides/_rels/slide1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7.xml"/><Relationship Id="rId1" Type="http://schemas.openxmlformats.org/officeDocument/2006/relationships/slideLayout" Target="../slideLayouts/slideLayout20.xml"/><Relationship Id="rId5" Type="http://schemas.openxmlformats.org/officeDocument/2006/relationships/image" Target="../media/image41.png"/><Relationship Id="rId4" Type="http://schemas.openxmlformats.org/officeDocument/2006/relationships/image" Target="../media/image40.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0.xml"/><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0.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0.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0.xml"/><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20.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20.xml"/><Relationship Id="rId5" Type="http://schemas.openxmlformats.org/officeDocument/2006/relationships/image" Target="../media/image8.pn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0.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20.xml"/><Relationship Id="rId5" Type="http://schemas.openxmlformats.org/officeDocument/2006/relationships/image" Target="../media/image25.png"/><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ctrTitle"/>
          </p:nvPr>
        </p:nvSpPr>
        <p:spPr>
          <a:xfrm>
            <a:off x="144413" y="2159967"/>
            <a:ext cx="6912767" cy="1296144"/>
          </a:xfrm>
        </p:spPr>
        <p:txBody>
          <a:bodyPr>
            <a:noAutofit/>
          </a:bodyPr>
          <a:lstStyle/>
          <a:p>
            <a:pPr algn="r">
              <a:lnSpc>
                <a:spcPct val="150000"/>
              </a:lnSpc>
            </a:pPr>
            <a:r>
              <a:rPr lang="zh-CN" altLang="en-US" sz="3200" dirty="0"/>
              <a:t>让</a:t>
            </a:r>
            <a:r>
              <a:rPr lang="en-US" altLang="zh-CN" sz="3200" dirty="0"/>
              <a:t>AI</a:t>
            </a:r>
            <a:r>
              <a:rPr lang="zh-CN" altLang="en-US" sz="3200" dirty="0"/>
              <a:t>打架，人当裁判</a:t>
            </a:r>
            <a:br>
              <a:rPr lang="en-US" altLang="zh-CN" sz="3200" dirty="0"/>
            </a:br>
            <a:r>
              <a:rPr lang="en-US" altLang="zh-CN" sz="1800" dirty="0"/>
              <a:t>——</a:t>
            </a:r>
            <a:r>
              <a:rPr lang="zh-CN" altLang="en-US" sz="1800" dirty="0"/>
              <a:t> </a:t>
            </a:r>
            <a:r>
              <a:rPr lang="en-US" altLang="zh-CN" sz="1800" dirty="0"/>
              <a:t>From Copilots to Colleagues, but Humans Still Judge</a:t>
            </a:r>
            <a:endParaRPr lang="zh-CN" altLang="en-US" sz="3200" dirty="0"/>
          </a:p>
        </p:txBody>
      </p:sp>
      <p:sp>
        <p:nvSpPr>
          <p:cNvPr id="6" name="副标题 5"/>
          <p:cNvSpPr>
            <a:spLocks noGrp="1"/>
          </p:cNvSpPr>
          <p:nvPr>
            <p:ph type="subTitle" idx="1"/>
          </p:nvPr>
        </p:nvSpPr>
        <p:spPr>
          <a:xfrm>
            <a:off x="648469" y="3960167"/>
            <a:ext cx="6120958" cy="792088"/>
          </a:xfrm>
        </p:spPr>
        <p:txBody>
          <a:bodyPr>
            <a:noAutofit/>
          </a:bodyPr>
          <a:lstStyle/>
          <a:p>
            <a:r>
              <a:rPr lang="zh-CN" altLang="en-US" sz="1600" dirty="0"/>
              <a:t>汇报人：姚政见</a:t>
            </a:r>
            <a:endParaRPr lang="en-US" altLang="zh-CN" sz="1600" dirty="0"/>
          </a:p>
          <a:p>
            <a:r>
              <a:rPr lang="en-US" altLang="zh-CN" sz="1600" dirty="0"/>
              <a:t>2026-5-29 </a:t>
            </a:r>
          </a:p>
        </p:txBody>
      </p:sp>
    </p:spTree>
    <p:extLst>
      <p:ext uri="{BB962C8B-B14F-4D97-AF65-F5344CB8AC3E}">
        <p14:creationId xmlns:p14="http://schemas.microsoft.com/office/powerpoint/2010/main" val="38276622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AD41F585-E407-B308-C8CD-DAE6F927F39F}"/>
              </a:ext>
            </a:extLst>
          </p:cNvPr>
          <p:cNvSpPr>
            <a:spLocks noGrp="1"/>
          </p:cNvSpPr>
          <p:nvPr>
            <p:ph type="title"/>
          </p:nvPr>
        </p:nvSpPr>
        <p:spPr/>
        <p:txBody>
          <a:bodyPr/>
          <a:lstStyle/>
          <a:p>
            <a:r>
              <a:rPr kumimoji="1" lang="en-US" altLang="zh-CN" dirty="0"/>
              <a:t>Keep</a:t>
            </a:r>
            <a:r>
              <a:rPr kumimoji="1" lang="zh-CN" altLang="en-US" dirty="0"/>
              <a:t> </a:t>
            </a:r>
            <a:r>
              <a:rPr kumimoji="1" lang="en-US" altLang="zh-CN" dirty="0"/>
              <a:t>Human</a:t>
            </a:r>
            <a:r>
              <a:rPr kumimoji="1" lang="zh-CN" altLang="en-US" dirty="0"/>
              <a:t> </a:t>
            </a:r>
            <a:r>
              <a:rPr kumimoji="1" lang="en-US" altLang="zh-CN" dirty="0"/>
              <a:t>in</a:t>
            </a:r>
            <a:r>
              <a:rPr kumimoji="1" lang="zh-CN" altLang="en-US" dirty="0"/>
              <a:t> </a:t>
            </a:r>
            <a:r>
              <a:rPr kumimoji="1" lang="en-US" altLang="zh-CN" dirty="0"/>
              <a:t>the Loop</a:t>
            </a:r>
            <a:endParaRPr kumimoji="1" lang="zh-CN" altLang="en-US" dirty="0"/>
          </a:p>
        </p:txBody>
      </p:sp>
      <p:sp>
        <p:nvSpPr>
          <p:cNvPr id="4" name="灯片编号占位符 3">
            <a:extLst>
              <a:ext uri="{FF2B5EF4-FFF2-40B4-BE49-F238E27FC236}">
                <a16:creationId xmlns:a16="http://schemas.microsoft.com/office/drawing/2014/main" id="{00564DF2-C274-E90B-0689-60C6B13D28EF}"/>
              </a:ext>
            </a:extLst>
          </p:cNvPr>
          <p:cNvSpPr>
            <a:spLocks noGrp="1"/>
          </p:cNvSpPr>
          <p:nvPr>
            <p:ph type="sldNum" sz="quarter" idx="12"/>
          </p:nvPr>
        </p:nvSpPr>
        <p:spPr/>
        <p:txBody>
          <a:bodyPr/>
          <a:lstStyle/>
          <a:p>
            <a:fld id="{F109C2AD-CA39-43E2-BBEF-768E308D7275}" type="slidenum">
              <a:rPr lang="zh-CN" altLang="en-US" smtClean="0"/>
              <a:pPr/>
              <a:t>10</a:t>
            </a:fld>
            <a:endParaRPr lang="zh-CN" altLang="en-US"/>
          </a:p>
        </p:txBody>
      </p:sp>
      <p:pic>
        <p:nvPicPr>
          <p:cNvPr id="6" name="图片 5">
            <a:extLst>
              <a:ext uri="{FF2B5EF4-FFF2-40B4-BE49-F238E27FC236}">
                <a16:creationId xmlns:a16="http://schemas.microsoft.com/office/drawing/2014/main" id="{8EF86C6A-2FF8-0C2A-1FDB-0F91525886F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703687"/>
            <a:ext cx="5111819" cy="4704752"/>
          </a:xfrm>
          <a:prstGeom prst="rect">
            <a:avLst/>
          </a:prstGeom>
        </p:spPr>
      </p:pic>
      <p:sp>
        <p:nvSpPr>
          <p:cNvPr id="7" name="文本框 6">
            <a:extLst>
              <a:ext uri="{FF2B5EF4-FFF2-40B4-BE49-F238E27FC236}">
                <a16:creationId xmlns:a16="http://schemas.microsoft.com/office/drawing/2014/main" id="{20A9BE9F-E2E8-C84A-C040-88815A2CB3B2}"/>
              </a:ext>
            </a:extLst>
          </p:cNvPr>
          <p:cNvSpPr txBox="1"/>
          <p:nvPr/>
        </p:nvSpPr>
        <p:spPr>
          <a:xfrm>
            <a:off x="1328650" y="1729078"/>
            <a:ext cx="4032448" cy="358881"/>
          </a:xfrm>
          <a:prstGeom prst="rect">
            <a:avLst/>
          </a:prstGeom>
          <a:noFill/>
        </p:spPr>
        <p:txBody>
          <a:bodyPr wrap="square">
            <a:spAutoFit/>
          </a:bodyPr>
          <a:lstStyle/>
          <a:p>
            <a:pPr marL="285750" indent="-285750">
              <a:lnSpc>
                <a:spcPts val="2160"/>
              </a:lnSpc>
              <a:buClr>
                <a:srgbClr val="C8161E"/>
              </a:buClr>
              <a:buFont typeface="Wingdings" pitchFamily="2" charset="2"/>
              <a:buChar char="Ø"/>
            </a:pPr>
            <a:r>
              <a:rPr lang="zh-CN" altLang="en-US" b="1" dirty="0">
                <a:solidFill>
                  <a:srgbClr val="9A0000"/>
                </a:solidFill>
                <a:latin typeface="微软雅黑" panose="020B0503020204020204" pitchFamily="34" charset="-122"/>
                <a:ea typeface="微软雅黑" panose="020B0503020204020204" pitchFamily="34" charset="-122"/>
              </a:rPr>
              <a:t>确定什么样的研究是有价值的！</a:t>
            </a:r>
            <a:endParaRPr lang="en-US" altLang="zh-CN" b="1" dirty="0">
              <a:solidFill>
                <a:srgbClr val="9A0000"/>
              </a:solidFill>
              <a:latin typeface="微软雅黑" panose="020B0503020204020204" pitchFamily="34" charset="-122"/>
              <a:ea typeface="微软雅黑" panose="020B0503020204020204" pitchFamily="34" charset="-122"/>
            </a:endParaRPr>
          </a:p>
        </p:txBody>
      </p:sp>
      <p:sp>
        <p:nvSpPr>
          <p:cNvPr id="10" name="圆角矩形 9">
            <a:extLst>
              <a:ext uri="{FF2B5EF4-FFF2-40B4-BE49-F238E27FC236}">
                <a16:creationId xmlns:a16="http://schemas.microsoft.com/office/drawing/2014/main" id="{120B0E9C-5DE5-AD60-ADDA-09E8EBBD0F59}"/>
              </a:ext>
            </a:extLst>
          </p:cNvPr>
          <p:cNvSpPr/>
          <p:nvPr/>
        </p:nvSpPr>
        <p:spPr>
          <a:xfrm>
            <a:off x="0" y="935831"/>
            <a:ext cx="11522075" cy="595572"/>
          </a:xfrm>
          <a:prstGeom prst="roundRect">
            <a:avLst>
              <a:gd name="adj" fmla="val 0"/>
            </a:avLst>
          </a:prstGeom>
          <a:solidFill>
            <a:srgbClr val="EEEF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9" name="文本框 8">
            <a:extLst>
              <a:ext uri="{FF2B5EF4-FFF2-40B4-BE49-F238E27FC236}">
                <a16:creationId xmlns:a16="http://schemas.microsoft.com/office/drawing/2014/main" id="{6B4BDC4E-CF0B-799C-90B1-034963F8C0C3}"/>
              </a:ext>
            </a:extLst>
          </p:cNvPr>
          <p:cNvSpPr txBox="1"/>
          <p:nvPr/>
        </p:nvSpPr>
        <p:spPr>
          <a:xfrm>
            <a:off x="288429" y="952311"/>
            <a:ext cx="10440411" cy="585610"/>
          </a:xfrm>
          <a:prstGeom prst="rect">
            <a:avLst/>
          </a:prstGeom>
          <a:noFill/>
        </p:spPr>
        <p:txBody>
          <a:bodyPr wrap="square">
            <a:spAutoFit/>
          </a:bodyPr>
          <a:lstStyle/>
          <a:p>
            <a:pPr algn="r">
              <a:lnSpc>
                <a:spcPct val="120000"/>
              </a:lnSpc>
            </a:pPr>
            <a:r>
              <a:rPr lang="en" altLang="zh-CN" sz="1400" b="0" i="0" dirty="0">
                <a:solidFill>
                  <a:srgbClr val="002060"/>
                </a:solidFill>
                <a:effectLst/>
                <a:latin typeface="Arial" panose="020B0604020202020204" pitchFamily="34" charset="0"/>
                <a:cs typeface="Arial" panose="020B0604020202020204" pitchFamily="34" charset="0"/>
              </a:rPr>
              <a:t>"humans increasingly get pushed out not because the work doesn't need them, but because the interface has no room for them.”</a:t>
            </a:r>
          </a:p>
          <a:p>
            <a:pPr algn="r">
              <a:lnSpc>
                <a:spcPct val="120000"/>
              </a:lnSpc>
            </a:pPr>
            <a:r>
              <a:rPr lang="en-US" altLang="zh-CN" sz="1400" dirty="0">
                <a:solidFill>
                  <a:srgbClr val="002060"/>
                </a:solidFill>
                <a:latin typeface="Arial" panose="020B0604020202020204" pitchFamily="34" charset="0"/>
                <a:cs typeface="Arial" panose="020B0604020202020204" pitchFamily="34" charset="0"/>
              </a:rPr>
              <a:t>——</a:t>
            </a:r>
            <a:r>
              <a:rPr lang="zh-CN" altLang="en-US" sz="1400" dirty="0">
                <a:solidFill>
                  <a:srgbClr val="002060"/>
                </a:solidFill>
                <a:latin typeface="Arial" panose="020B0604020202020204" pitchFamily="34" charset="0"/>
                <a:cs typeface="Arial" panose="020B0604020202020204" pitchFamily="34" charset="0"/>
              </a:rPr>
              <a:t> </a:t>
            </a:r>
            <a:r>
              <a:rPr lang="en-US" altLang="zh-CN" sz="1400" dirty="0">
                <a:solidFill>
                  <a:srgbClr val="002060"/>
                </a:solidFill>
                <a:latin typeface="Arial" panose="020B0604020202020204" pitchFamily="34" charset="0"/>
                <a:cs typeface="Arial" panose="020B0604020202020204" pitchFamily="34" charset="0"/>
              </a:rPr>
              <a:t>Thinking</a:t>
            </a:r>
            <a:r>
              <a:rPr lang="zh-CN" altLang="en-US" sz="1400" dirty="0">
                <a:solidFill>
                  <a:srgbClr val="002060"/>
                </a:solidFill>
                <a:latin typeface="Arial" panose="020B0604020202020204" pitchFamily="34" charset="0"/>
                <a:cs typeface="Arial" panose="020B0604020202020204" pitchFamily="34" charset="0"/>
              </a:rPr>
              <a:t> </a:t>
            </a:r>
            <a:r>
              <a:rPr lang="en-US" altLang="zh-CN" sz="1400" dirty="0">
                <a:solidFill>
                  <a:srgbClr val="002060"/>
                </a:solidFill>
                <a:latin typeface="Arial" panose="020B0604020202020204" pitchFamily="34" charset="0"/>
                <a:cs typeface="Arial" panose="020B0604020202020204" pitchFamily="34" charset="0"/>
              </a:rPr>
              <a:t>Machine</a:t>
            </a:r>
            <a:r>
              <a:rPr lang="zh-CN" altLang="en-US" sz="1400" dirty="0">
                <a:solidFill>
                  <a:srgbClr val="002060"/>
                </a:solidFill>
                <a:latin typeface="Arial" panose="020B0604020202020204" pitchFamily="34" charset="0"/>
                <a:cs typeface="Arial" panose="020B0604020202020204" pitchFamily="34" charset="0"/>
              </a:rPr>
              <a:t> </a:t>
            </a:r>
            <a:r>
              <a:rPr lang="en-US" altLang="zh-CN" sz="1400" dirty="0">
                <a:solidFill>
                  <a:srgbClr val="002060"/>
                </a:solidFill>
                <a:latin typeface="Arial" panose="020B0604020202020204" pitchFamily="34" charset="0"/>
                <a:cs typeface="Arial" panose="020B0604020202020204" pitchFamily="34" charset="0"/>
              </a:rPr>
              <a:t>Lab</a:t>
            </a:r>
            <a:r>
              <a:rPr lang="zh-CN" altLang="en-US" sz="1400" dirty="0">
                <a:solidFill>
                  <a:srgbClr val="002060"/>
                </a:solidFill>
                <a:latin typeface="Arial" panose="020B0604020202020204" pitchFamily="34" charset="0"/>
                <a:cs typeface="Arial" panose="020B0604020202020204" pitchFamily="34" charset="0"/>
              </a:rPr>
              <a:t> </a:t>
            </a:r>
            <a:r>
              <a:rPr lang="en-US" altLang="zh-CN" sz="1400" dirty="0">
                <a:solidFill>
                  <a:srgbClr val="002060"/>
                </a:solidFill>
                <a:latin typeface="Arial" panose="020B0604020202020204" pitchFamily="34" charset="0"/>
                <a:cs typeface="Arial" panose="020B0604020202020204" pitchFamily="34" charset="0"/>
              </a:rPr>
              <a:t>2026-05-11</a:t>
            </a:r>
            <a:endParaRPr lang="zh-CN" altLang="en-US" sz="1400" dirty="0">
              <a:solidFill>
                <a:srgbClr val="002060"/>
              </a:solidFill>
              <a:latin typeface="Arial" panose="020B0604020202020204" pitchFamily="34" charset="0"/>
              <a:cs typeface="Arial" panose="020B0604020202020204" pitchFamily="34" charset="0"/>
            </a:endParaRPr>
          </a:p>
        </p:txBody>
      </p:sp>
      <p:sp>
        <p:nvSpPr>
          <p:cNvPr id="12" name="文本框 11">
            <a:extLst>
              <a:ext uri="{FF2B5EF4-FFF2-40B4-BE49-F238E27FC236}">
                <a16:creationId xmlns:a16="http://schemas.microsoft.com/office/drawing/2014/main" id="{E7CF6839-AEAF-7FB4-DE8C-EA19FDADCB4C}"/>
              </a:ext>
            </a:extLst>
          </p:cNvPr>
          <p:cNvSpPr txBox="1"/>
          <p:nvPr/>
        </p:nvSpPr>
        <p:spPr>
          <a:xfrm>
            <a:off x="5608765" y="1655911"/>
            <a:ext cx="5616624" cy="706027"/>
          </a:xfrm>
          <a:prstGeom prst="rect">
            <a:avLst/>
          </a:prstGeom>
          <a:noFill/>
        </p:spPr>
        <p:txBody>
          <a:bodyPr wrap="square">
            <a:spAutoFit/>
          </a:bodyPr>
          <a:lstStyle/>
          <a:p>
            <a:r>
              <a:rPr lang="en" altLang="zh-CN" sz="1200" dirty="0">
                <a:solidFill>
                  <a:srgbClr val="002060"/>
                </a:solidFill>
                <a:latin typeface="Microsoft YaHei" panose="020B0503020204020204" pitchFamily="34" charset="-122"/>
                <a:ea typeface="Microsoft YaHei" panose="020B0503020204020204" pitchFamily="34" charset="-122"/>
                <a:cs typeface="Arial" panose="020B0604020202020204" pitchFamily="34" charset="0"/>
              </a:rPr>
              <a:t>U</a:t>
            </a:r>
            <a:r>
              <a:rPr lang="en" altLang="zh-CN" sz="1200" dirty="0">
                <a:solidFill>
                  <a:srgbClr val="002060"/>
                </a:solidFill>
                <a:effectLst/>
                <a:latin typeface="Arial" panose="020B0604020202020204" pitchFamily="34" charset="0"/>
                <a:ea typeface="Microsoft YaHei" panose="020B0503020204020204" pitchFamily="34" charset="-122"/>
                <a:cs typeface="Arial" panose="020B0604020202020204" pitchFamily="34" charset="0"/>
              </a:rPr>
              <a:t>sers can‘t fully specify their requirements upfront and walk away—good results benefit from a collaborative process</a:t>
            </a:r>
            <a:r>
              <a:rPr lang="en" altLang="zh-CN" sz="1200" dirty="0">
                <a:solidFill>
                  <a:srgbClr val="002060"/>
                </a:solidFill>
                <a:effectLst/>
                <a:latin typeface="Microsoft YaHei" panose="020B0503020204020204" pitchFamily="34" charset="-122"/>
                <a:ea typeface="Microsoft YaHei" panose="020B0503020204020204" pitchFamily="34" charset="-122"/>
                <a:cs typeface="Arial" panose="020B0604020202020204" pitchFamily="34" charset="0"/>
              </a:rPr>
              <a:t>”</a:t>
            </a:r>
            <a:r>
              <a:rPr lang="zh-CN" altLang="en-US" sz="1200" dirty="0">
                <a:solidFill>
                  <a:srgbClr val="002060"/>
                </a:solidFill>
                <a:effectLst/>
                <a:latin typeface="Microsoft YaHei" panose="020B0503020204020204" pitchFamily="34" charset="-122"/>
                <a:ea typeface="Microsoft YaHei" panose="020B0503020204020204" pitchFamily="34" charset="-122"/>
                <a:cs typeface="Arial" panose="020B0604020202020204" pitchFamily="34" charset="0"/>
              </a:rPr>
              <a:t> </a:t>
            </a:r>
            <a:r>
              <a:rPr lang="en-US" altLang="zh-CN" sz="1200" dirty="0">
                <a:solidFill>
                  <a:srgbClr val="002060"/>
                </a:solidFill>
                <a:effectLst/>
                <a:latin typeface="Microsoft YaHei" panose="020B0503020204020204" pitchFamily="34" charset="-122"/>
                <a:ea typeface="Microsoft YaHei" panose="020B0503020204020204" pitchFamily="34" charset="-122"/>
                <a:cs typeface="Arial" panose="020B0604020202020204" pitchFamily="34" charset="0"/>
              </a:rPr>
              <a:t>——</a:t>
            </a:r>
            <a:r>
              <a:rPr lang="zh-CN" altLang="en-US" sz="1200" dirty="0">
                <a:solidFill>
                  <a:srgbClr val="002060"/>
                </a:solidFill>
                <a:effectLst/>
                <a:latin typeface="Microsoft YaHei" panose="020B0503020204020204" pitchFamily="34" charset="-122"/>
                <a:ea typeface="Microsoft YaHei" panose="020B0503020204020204" pitchFamily="34" charset="-122"/>
                <a:cs typeface="Arial" panose="020B0604020202020204" pitchFamily="34" charset="0"/>
              </a:rPr>
              <a:t> </a:t>
            </a:r>
            <a:r>
              <a:rPr lang="en-US" altLang="zh-CN" sz="1200" dirty="0">
                <a:solidFill>
                  <a:srgbClr val="002060"/>
                </a:solidFill>
                <a:effectLst/>
                <a:latin typeface="Microsoft YaHei" panose="020B0503020204020204" pitchFamily="34" charset="-122"/>
                <a:ea typeface="Microsoft YaHei" panose="020B0503020204020204" pitchFamily="34" charset="-122"/>
                <a:cs typeface="Arial" panose="020B0604020202020204" pitchFamily="34" charset="0"/>
              </a:rPr>
              <a:t>Thinking</a:t>
            </a:r>
            <a:r>
              <a:rPr lang="zh-CN" altLang="en-US" sz="1200" dirty="0">
                <a:solidFill>
                  <a:srgbClr val="002060"/>
                </a:solidFill>
                <a:effectLst/>
                <a:latin typeface="Microsoft YaHei" panose="020B0503020204020204" pitchFamily="34" charset="-122"/>
                <a:ea typeface="Microsoft YaHei" panose="020B0503020204020204" pitchFamily="34" charset="-122"/>
                <a:cs typeface="Arial" panose="020B0604020202020204" pitchFamily="34" charset="0"/>
              </a:rPr>
              <a:t> </a:t>
            </a:r>
            <a:r>
              <a:rPr lang="en-US" altLang="zh-CN" sz="1200" dirty="0">
                <a:solidFill>
                  <a:srgbClr val="002060"/>
                </a:solidFill>
                <a:effectLst/>
                <a:latin typeface="Microsoft YaHei" panose="020B0503020204020204" pitchFamily="34" charset="-122"/>
                <a:ea typeface="Microsoft YaHei" panose="020B0503020204020204" pitchFamily="34" charset="-122"/>
                <a:cs typeface="Arial" panose="020B0604020202020204" pitchFamily="34" charset="0"/>
              </a:rPr>
              <a:t>Machine</a:t>
            </a:r>
            <a:r>
              <a:rPr lang="zh-CN" altLang="en-US" sz="1200" dirty="0">
                <a:solidFill>
                  <a:srgbClr val="002060"/>
                </a:solidFill>
                <a:effectLst/>
                <a:latin typeface="Microsoft YaHei" panose="020B0503020204020204" pitchFamily="34" charset="-122"/>
                <a:ea typeface="Microsoft YaHei" panose="020B0503020204020204" pitchFamily="34" charset="-122"/>
                <a:cs typeface="Arial" panose="020B0604020202020204" pitchFamily="34" charset="0"/>
              </a:rPr>
              <a:t> </a:t>
            </a:r>
            <a:r>
              <a:rPr lang="en-US" altLang="zh-CN" sz="1200" dirty="0">
                <a:solidFill>
                  <a:srgbClr val="002060"/>
                </a:solidFill>
                <a:effectLst/>
                <a:latin typeface="Microsoft YaHei" panose="020B0503020204020204" pitchFamily="34" charset="-122"/>
                <a:ea typeface="Microsoft YaHei" panose="020B0503020204020204" pitchFamily="34" charset="-122"/>
                <a:cs typeface="Arial" panose="020B0604020202020204" pitchFamily="34" charset="0"/>
              </a:rPr>
              <a:t>Lab</a:t>
            </a:r>
            <a:endParaRPr lang="en" altLang="zh-CN" sz="1200" dirty="0">
              <a:solidFill>
                <a:srgbClr val="002060"/>
              </a:solidFill>
              <a:effectLst/>
              <a:latin typeface="Microsoft YaHei" panose="020B0503020204020204" pitchFamily="34" charset="-122"/>
              <a:ea typeface="Microsoft YaHei" panose="020B0503020204020204" pitchFamily="34" charset="-122"/>
              <a:cs typeface="Arial" panose="020B0604020202020204" pitchFamily="34" charset="0"/>
            </a:endParaRPr>
          </a:p>
          <a:p>
            <a:pPr algn="r">
              <a:lnSpc>
                <a:spcPct val="150000"/>
              </a:lnSpc>
            </a:pPr>
            <a:r>
              <a:rPr lang="en" altLang="zh-CN" sz="1200" b="0" i="0" dirty="0">
                <a:effectLst/>
                <a:latin typeface="Microsoft YaHei" panose="020B0503020204020204" pitchFamily="34" charset="-122"/>
                <a:ea typeface="Microsoft YaHei" panose="020B0503020204020204" pitchFamily="34" charset="-122"/>
                <a:cs typeface="Arial" panose="020B0604020202020204" pitchFamily="34" charset="0"/>
              </a:rPr>
              <a:t>—— </a:t>
            </a:r>
            <a:r>
              <a:rPr lang="zh-CN" altLang="en-US" sz="1200" b="0" i="0" dirty="0">
                <a:effectLst/>
                <a:latin typeface="Microsoft YaHei" panose="020B0503020204020204" pitchFamily="34" charset="-122"/>
                <a:ea typeface="Microsoft YaHei" panose="020B0503020204020204" pitchFamily="34" charset="-122"/>
                <a:cs typeface="Arial" panose="020B0604020202020204" pitchFamily="34" charset="0"/>
              </a:rPr>
              <a:t>用户没法一次性说清所有需求然后走人</a:t>
            </a:r>
            <a:r>
              <a:rPr lang="en-US" altLang="zh-CN" sz="1200" b="0" i="0" dirty="0">
                <a:effectLst/>
                <a:latin typeface="Microsoft YaHei" panose="020B0503020204020204" pitchFamily="34" charset="-122"/>
                <a:ea typeface="Microsoft YaHei" panose="020B0503020204020204" pitchFamily="34" charset="-122"/>
                <a:cs typeface="Arial" panose="020B0604020202020204" pitchFamily="34" charset="0"/>
              </a:rPr>
              <a:t>——</a:t>
            </a:r>
            <a:r>
              <a:rPr lang="zh-CN" altLang="en-US" sz="1200" i="0" dirty="0">
                <a:effectLst/>
                <a:latin typeface="Microsoft YaHei" panose="020B0503020204020204" pitchFamily="34" charset="-122"/>
                <a:ea typeface="Microsoft YaHei" panose="020B0503020204020204" pitchFamily="34" charset="-122"/>
                <a:cs typeface="Arial" panose="020B0604020202020204" pitchFamily="34" charset="0"/>
              </a:rPr>
              <a:t>好的结果来自协作过程。</a:t>
            </a:r>
          </a:p>
        </p:txBody>
      </p:sp>
      <p:pic>
        <p:nvPicPr>
          <p:cNvPr id="14" name="图片 13">
            <a:extLst>
              <a:ext uri="{FF2B5EF4-FFF2-40B4-BE49-F238E27FC236}">
                <a16:creationId xmlns:a16="http://schemas.microsoft.com/office/drawing/2014/main" id="{005E12F9-12CD-5A7A-2CA1-B156F8D3697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08765" y="2361220"/>
            <a:ext cx="5352842" cy="4071900"/>
          </a:xfrm>
          <a:prstGeom prst="rect">
            <a:avLst/>
          </a:prstGeom>
        </p:spPr>
      </p:pic>
    </p:spTree>
    <p:extLst>
      <p:ext uri="{BB962C8B-B14F-4D97-AF65-F5344CB8AC3E}">
        <p14:creationId xmlns:p14="http://schemas.microsoft.com/office/powerpoint/2010/main" val="358118484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EF198204-ADF4-88D6-9AD4-F893C349970B}"/>
              </a:ext>
            </a:extLst>
          </p:cNvPr>
          <p:cNvSpPr>
            <a:spLocks noGrp="1"/>
          </p:cNvSpPr>
          <p:nvPr>
            <p:ph type="sldNum" sz="quarter" idx="12"/>
          </p:nvPr>
        </p:nvSpPr>
        <p:spPr/>
        <p:txBody>
          <a:bodyPr/>
          <a:lstStyle/>
          <a:p>
            <a:fld id="{F109C2AD-CA39-43E2-BBEF-768E308D7275}" type="slidenum">
              <a:rPr lang="zh-CN" altLang="en-US" smtClean="0"/>
              <a:pPr/>
              <a:t>11</a:t>
            </a:fld>
            <a:endParaRPr lang="zh-CN" altLang="en-US"/>
          </a:p>
        </p:txBody>
      </p:sp>
      <p:sp>
        <p:nvSpPr>
          <p:cNvPr id="6" name="标题 2">
            <a:extLst>
              <a:ext uri="{FF2B5EF4-FFF2-40B4-BE49-F238E27FC236}">
                <a16:creationId xmlns:a16="http://schemas.microsoft.com/office/drawing/2014/main" id="{D6E2B498-1FA7-A928-6D11-0E2C0F029D17}"/>
              </a:ext>
            </a:extLst>
          </p:cNvPr>
          <p:cNvSpPr>
            <a:spLocks noGrp="1"/>
          </p:cNvSpPr>
          <p:nvPr>
            <p:ph type="title"/>
          </p:nvPr>
        </p:nvSpPr>
        <p:spPr>
          <a:xfrm>
            <a:off x="145162" y="71735"/>
            <a:ext cx="10369868" cy="868993"/>
          </a:xfrm>
        </p:spPr>
        <p:txBody>
          <a:bodyPr/>
          <a:lstStyle/>
          <a:p>
            <a:r>
              <a:rPr kumimoji="1" lang="en-US" altLang="zh-CN" dirty="0"/>
              <a:t>Keep</a:t>
            </a:r>
            <a:r>
              <a:rPr kumimoji="1" lang="zh-CN" altLang="en-US" dirty="0"/>
              <a:t> </a:t>
            </a:r>
            <a:r>
              <a:rPr kumimoji="1" lang="en-US" altLang="zh-CN" dirty="0"/>
              <a:t>Human</a:t>
            </a:r>
            <a:r>
              <a:rPr kumimoji="1" lang="zh-CN" altLang="en-US" dirty="0"/>
              <a:t> </a:t>
            </a:r>
            <a:r>
              <a:rPr kumimoji="1" lang="en-US" altLang="zh-CN" dirty="0"/>
              <a:t>in</a:t>
            </a:r>
            <a:r>
              <a:rPr kumimoji="1" lang="zh-CN" altLang="en-US" dirty="0"/>
              <a:t> </a:t>
            </a:r>
            <a:r>
              <a:rPr kumimoji="1" lang="en-US" altLang="zh-CN" dirty="0"/>
              <a:t>the Loop</a:t>
            </a:r>
            <a:endParaRPr kumimoji="1" lang="zh-CN" altLang="en-US" dirty="0"/>
          </a:p>
        </p:txBody>
      </p:sp>
      <p:sp>
        <p:nvSpPr>
          <p:cNvPr id="7" name="文本框 6">
            <a:extLst>
              <a:ext uri="{FF2B5EF4-FFF2-40B4-BE49-F238E27FC236}">
                <a16:creationId xmlns:a16="http://schemas.microsoft.com/office/drawing/2014/main" id="{33CFA3A9-31FC-BD9B-6916-70E9D4A78FC3}"/>
              </a:ext>
            </a:extLst>
          </p:cNvPr>
          <p:cNvSpPr txBox="1"/>
          <p:nvPr/>
        </p:nvSpPr>
        <p:spPr>
          <a:xfrm>
            <a:off x="1152525" y="719807"/>
            <a:ext cx="5256584" cy="307777"/>
          </a:xfrm>
          <a:prstGeom prst="rect">
            <a:avLst/>
          </a:prstGeom>
          <a:noFill/>
        </p:spPr>
        <p:txBody>
          <a:bodyPr wrap="square">
            <a:spAutoFit/>
          </a:bodyPr>
          <a:lstStyle/>
          <a:p>
            <a:r>
              <a:rPr lang="zh-CN" altLang="en-US" sz="1400" dirty="0">
                <a:solidFill>
                  <a:schemeClr val="accent2">
                    <a:lumMod val="75000"/>
                  </a:schemeClr>
                </a:solidFill>
                <a:latin typeface="Microsoft YaHei" panose="020B0503020204020204" pitchFamily="34" charset="-122"/>
                <a:ea typeface="Microsoft YaHei" panose="020B0503020204020204" pitchFamily="34" charset="-122"/>
              </a:rPr>
              <a:t>除了科研，在其他任务中 </a:t>
            </a:r>
            <a:r>
              <a:rPr lang="en-US" altLang="zh-CN" sz="1400" dirty="0">
                <a:solidFill>
                  <a:schemeClr val="accent2">
                    <a:lumMod val="75000"/>
                  </a:schemeClr>
                </a:solidFill>
                <a:latin typeface="Microsoft YaHei" panose="020B0503020204020204" pitchFamily="34" charset="-122"/>
                <a:ea typeface="Microsoft YaHei" panose="020B0503020204020204" pitchFamily="34" charset="-122"/>
              </a:rPr>
              <a:t>AI</a:t>
            </a:r>
            <a:r>
              <a:rPr lang="zh-CN" altLang="en-US" sz="1400" dirty="0">
                <a:solidFill>
                  <a:schemeClr val="accent2">
                    <a:lumMod val="75000"/>
                  </a:schemeClr>
                </a:solidFill>
                <a:latin typeface="Microsoft YaHei" panose="020B0503020204020204" pitchFamily="34" charset="-122"/>
                <a:ea typeface="Microsoft YaHei" panose="020B0503020204020204" pitchFamily="34" charset="-122"/>
              </a:rPr>
              <a:t> 距离彻底取代人类也存在距离</a:t>
            </a:r>
          </a:p>
        </p:txBody>
      </p:sp>
      <p:pic>
        <p:nvPicPr>
          <p:cNvPr id="11" name="图片 10">
            <a:extLst>
              <a:ext uri="{FF2B5EF4-FFF2-40B4-BE49-F238E27FC236}">
                <a16:creationId xmlns:a16="http://schemas.microsoft.com/office/drawing/2014/main" id="{0C99370F-4634-34C7-17FC-A6CCBC6010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8517" y="1045112"/>
            <a:ext cx="5244567" cy="2399728"/>
          </a:xfrm>
          <a:prstGeom prst="rect">
            <a:avLst/>
          </a:prstGeom>
        </p:spPr>
      </p:pic>
      <p:pic>
        <p:nvPicPr>
          <p:cNvPr id="13" name="图片 12">
            <a:extLst>
              <a:ext uri="{FF2B5EF4-FFF2-40B4-BE49-F238E27FC236}">
                <a16:creationId xmlns:a16="http://schemas.microsoft.com/office/drawing/2014/main" id="{9CC0BEE8-0224-5504-ABDD-765DCE9B588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89029" y="963470"/>
            <a:ext cx="4519800" cy="2481370"/>
          </a:xfrm>
          <a:prstGeom prst="rect">
            <a:avLst/>
          </a:prstGeom>
        </p:spPr>
      </p:pic>
      <p:sp>
        <p:nvSpPr>
          <p:cNvPr id="9" name="文本框 8">
            <a:extLst>
              <a:ext uri="{FF2B5EF4-FFF2-40B4-BE49-F238E27FC236}">
                <a16:creationId xmlns:a16="http://schemas.microsoft.com/office/drawing/2014/main" id="{C97B25B2-BFD3-86A7-1297-FAF3BE695981}"/>
              </a:ext>
            </a:extLst>
          </p:cNvPr>
          <p:cNvSpPr txBox="1"/>
          <p:nvPr/>
        </p:nvSpPr>
        <p:spPr>
          <a:xfrm>
            <a:off x="6409109" y="792422"/>
            <a:ext cx="3096344" cy="276999"/>
          </a:xfrm>
          <a:prstGeom prst="rect">
            <a:avLst/>
          </a:prstGeom>
          <a:noFill/>
        </p:spPr>
        <p:txBody>
          <a:bodyPr wrap="square">
            <a:spAutoFit/>
          </a:bodyPr>
          <a:lstStyle/>
          <a:p>
            <a:r>
              <a:rPr lang="zh-CN" altLang="en-US" sz="1200" dirty="0">
                <a:solidFill>
                  <a:schemeClr val="bg1">
                    <a:lumMod val="50000"/>
                  </a:schemeClr>
                </a:solidFill>
              </a:rPr>
              <a:t>https://arxiv.org/html/2605.20668v1</a:t>
            </a:r>
          </a:p>
        </p:txBody>
      </p:sp>
      <p:pic>
        <p:nvPicPr>
          <p:cNvPr id="15" name="图片 14">
            <a:extLst>
              <a:ext uri="{FF2B5EF4-FFF2-40B4-BE49-F238E27FC236}">
                <a16:creationId xmlns:a16="http://schemas.microsoft.com/office/drawing/2014/main" id="{CDD588AF-4805-192C-5842-E71B7881750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4573" y="3810807"/>
            <a:ext cx="10832740" cy="1868805"/>
          </a:xfrm>
          <a:prstGeom prst="rect">
            <a:avLst/>
          </a:prstGeom>
        </p:spPr>
      </p:pic>
      <p:sp>
        <p:nvSpPr>
          <p:cNvPr id="16" name="文本框 15">
            <a:extLst>
              <a:ext uri="{FF2B5EF4-FFF2-40B4-BE49-F238E27FC236}">
                <a16:creationId xmlns:a16="http://schemas.microsoft.com/office/drawing/2014/main" id="{8F018253-BFF1-C4EB-D421-12E67C372D99}"/>
              </a:ext>
            </a:extLst>
          </p:cNvPr>
          <p:cNvSpPr txBox="1"/>
          <p:nvPr/>
        </p:nvSpPr>
        <p:spPr>
          <a:xfrm>
            <a:off x="184573" y="3528119"/>
            <a:ext cx="4032448" cy="358881"/>
          </a:xfrm>
          <a:prstGeom prst="rect">
            <a:avLst/>
          </a:prstGeom>
          <a:noFill/>
        </p:spPr>
        <p:txBody>
          <a:bodyPr wrap="square">
            <a:spAutoFit/>
          </a:bodyPr>
          <a:lstStyle/>
          <a:p>
            <a:pPr marL="285750" indent="-285750">
              <a:lnSpc>
                <a:spcPts val="2160"/>
              </a:lnSpc>
              <a:buClr>
                <a:srgbClr val="C8161E"/>
              </a:buClr>
              <a:buFont typeface="Wingdings" pitchFamily="2" charset="2"/>
              <a:buChar char="Ø"/>
            </a:pPr>
            <a:r>
              <a:rPr lang="en-US" altLang="zh-CN" b="1" dirty="0">
                <a:solidFill>
                  <a:srgbClr val="9A0000"/>
                </a:solidFill>
                <a:latin typeface="微软雅黑" panose="020B0503020204020204" pitchFamily="34" charset="-122"/>
                <a:ea typeface="微软雅黑" panose="020B0503020204020204" pitchFamily="34" charset="-122"/>
              </a:rPr>
              <a:t>Findings</a:t>
            </a:r>
            <a:r>
              <a:rPr lang="zh-CN" altLang="en-US" b="1" dirty="0">
                <a:solidFill>
                  <a:srgbClr val="9A0000"/>
                </a:solidFill>
                <a:latin typeface="微软雅黑" panose="020B0503020204020204" pitchFamily="34" charset="-122"/>
                <a:ea typeface="微软雅黑" panose="020B0503020204020204" pitchFamily="34" charset="-122"/>
              </a:rPr>
              <a:t>：</a:t>
            </a:r>
            <a:endParaRPr lang="en-US" altLang="zh-CN" b="1" dirty="0">
              <a:solidFill>
                <a:srgbClr val="9A0000"/>
              </a:solidFill>
              <a:latin typeface="微软雅黑" panose="020B0503020204020204" pitchFamily="34" charset="-122"/>
              <a:ea typeface="微软雅黑" panose="020B0503020204020204" pitchFamily="34" charset="-122"/>
            </a:endParaRPr>
          </a:p>
        </p:txBody>
      </p:sp>
      <p:sp>
        <p:nvSpPr>
          <p:cNvPr id="17" name="圆角矩形 16">
            <a:extLst>
              <a:ext uri="{FF2B5EF4-FFF2-40B4-BE49-F238E27FC236}">
                <a16:creationId xmlns:a16="http://schemas.microsoft.com/office/drawing/2014/main" id="{D4DE77D6-8A91-81F2-46F1-B7A6363D7969}"/>
              </a:ext>
            </a:extLst>
          </p:cNvPr>
          <p:cNvSpPr/>
          <p:nvPr/>
        </p:nvSpPr>
        <p:spPr>
          <a:xfrm>
            <a:off x="864493" y="5794132"/>
            <a:ext cx="9865096" cy="503739"/>
          </a:xfrm>
          <a:prstGeom prst="roundRect">
            <a:avLst>
              <a:gd name="adj" fmla="val 24134"/>
            </a:avLst>
          </a:prstGeom>
          <a:solidFill>
            <a:srgbClr val="EEEFF2"/>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18" name="图片 17">
            <a:extLst>
              <a:ext uri="{FF2B5EF4-FFF2-40B4-BE49-F238E27FC236}">
                <a16:creationId xmlns:a16="http://schemas.microsoft.com/office/drawing/2014/main" id="{275F0375-6B09-C066-ACD0-888C8B79A477}"/>
              </a:ext>
            </a:extLst>
          </p:cNvPr>
          <p:cNvPicPr>
            <a:picLocks noChangeAspect="1"/>
          </p:cNvPicPr>
          <p:nvPr/>
        </p:nvPicPr>
        <p:blipFill>
          <a:blip r:embed="rId6"/>
          <a:stretch>
            <a:fillRect/>
          </a:stretch>
        </p:blipFill>
        <p:spPr>
          <a:xfrm>
            <a:off x="1136320" y="5876833"/>
            <a:ext cx="372937" cy="363002"/>
          </a:xfrm>
          <a:prstGeom prst="rect">
            <a:avLst/>
          </a:prstGeom>
        </p:spPr>
      </p:pic>
      <p:sp>
        <p:nvSpPr>
          <p:cNvPr id="19" name="文本框 18">
            <a:extLst>
              <a:ext uri="{FF2B5EF4-FFF2-40B4-BE49-F238E27FC236}">
                <a16:creationId xmlns:a16="http://schemas.microsoft.com/office/drawing/2014/main" id="{CC1E8AC0-A305-1C42-B3E9-FBDB1D85F72E}"/>
              </a:ext>
            </a:extLst>
          </p:cNvPr>
          <p:cNvSpPr txBox="1"/>
          <p:nvPr/>
        </p:nvSpPr>
        <p:spPr>
          <a:xfrm>
            <a:off x="1640376" y="5868740"/>
            <a:ext cx="8463441" cy="369332"/>
          </a:xfrm>
          <a:prstGeom prst="rect">
            <a:avLst/>
          </a:prstGeom>
          <a:noFill/>
        </p:spPr>
        <p:txBody>
          <a:bodyPr wrap="square">
            <a:spAutoFit/>
          </a:bodyPr>
          <a:lstStyle/>
          <a:p>
            <a:r>
              <a:rPr kumimoji="1" lang="en-US" altLang="zh-CN" sz="1600" b="1" dirty="0">
                <a:solidFill>
                  <a:schemeClr val="accent1">
                    <a:lumMod val="50000"/>
                  </a:schemeClr>
                </a:solidFill>
                <a:latin typeface="Microsoft YaHei" panose="020B0503020204020204" pitchFamily="34" charset="-122"/>
                <a:ea typeface="Microsoft YaHei" panose="020B0503020204020204" pitchFamily="34" charset="-122"/>
              </a:rPr>
              <a:t>AI</a:t>
            </a:r>
            <a:r>
              <a:rPr kumimoji="1" lang="zh-CN" altLang="en-US" sz="1600" b="1" dirty="0">
                <a:solidFill>
                  <a:schemeClr val="accent1">
                    <a:lumMod val="50000"/>
                  </a:schemeClr>
                </a:solidFill>
                <a:latin typeface="Microsoft YaHei" panose="020B0503020204020204" pitchFamily="34" charset="-122"/>
                <a:ea typeface="Microsoft YaHei" panose="020B0503020204020204" pitchFamily="34" charset="-122"/>
              </a:rPr>
              <a:t> </a:t>
            </a:r>
            <a:r>
              <a:rPr kumimoji="1" lang="en-US" altLang="zh-CN" sz="1600" b="1" dirty="0">
                <a:solidFill>
                  <a:schemeClr val="accent1">
                    <a:lumMod val="50000"/>
                  </a:schemeClr>
                </a:solidFill>
                <a:latin typeface="Microsoft YaHei" panose="020B0503020204020204" pitchFamily="34" charset="-122"/>
                <a:ea typeface="Microsoft YaHei" panose="020B0503020204020204" pitchFamily="34" charset="-122"/>
              </a:rPr>
              <a:t>reviewers</a:t>
            </a:r>
            <a:r>
              <a:rPr kumimoji="1" lang="zh-CN" altLang="en-US" sz="1600" b="1" dirty="0">
                <a:solidFill>
                  <a:schemeClr val="accent1">
                    <a:lumMod val="50000"/>
                  </a:schemeClr>
                </a:solidFill>
                <a:latin typeface="Microsoft YaHei" panose="020B0503020204020204" pitchFamily="34" charset="-122"/>
                <a:ea typeface="Microsoft YaHei" panose="020B0503020204020204" pitchFamily="34" charset="-122"/>
              </a:rPr>
              <a:t> </a:t>
            </a:r>
            <a:r>
              <a:rPr kumimoji="1" lang="en-US" altLang="zh-CN" sz="1600" b="1" dirty="0">
                <a:solidFill>
                  <a:schemeClr val="accent1">
                    <a:lumMod val="50000"/>
                  </a:schemeClr>
                </a:solidFill>
                <a:latin typeface="Microsoft YaHei" panose="020B0503020204020204" pitchFamily="34" charset="-122"/>
                <a:ea typeface="Microsoft YaHei" panose="020B0503020204020204" pitchFamily="34" charset="-122"/>
              </a:rPr>
              <a:t>are </a:t>
            </a:r>
            <a:r>
              <a:rPr kumimoji="1" lang="en-US" altLang="zh-CN" b="1" dirty="0">
                <a:solidFill>
                  <a:srgbClr val="990301"/>
                </a:solidFill>
                <a:latin typeface="Microsoft YaHei" panose="020B0503020204020204" pitchFamily="34" charset="-122"/>
                <a:ea typeface="Microsoft YaHei" panose="020B0503020204020204" pitchFamily="34" charset="-122"/>
              </a:rPr>
              <a:t>complements to, not substitutes for</a:t>
            </a:r>
            <a:r>
              <a:rPr kumimoji="1" lang="en-US" altLang="zh-CN" sz="1600" b="1" dirty="0">
                <a:solidFill>
                  <a:schemeClr val="accent1">
                    <a:lumMod val="50000"/>
                  </a:schemeClr>
                </a:solidFill>
                <a:latin typeface="Microsoft YaHei" panose="020B0503020204020204" pitchFamily="34" charset="-122"/>
                <a:ea typeface="Microsoft YaHei" panose="020B0503020204020204" pitchFamily="34" charset="-122"/>
              </a:rPr>
              <a:t>, human reviewers.</a:t>
            </a:r>
            <a:endParaRPr kumimoji="1" lang="zh-CN" altLang="en-US" b="1" dirty="0">
              <a:solidFill>
                <a:schemeClr val="accent1">
                  <a:lumMod val="50000"/>
                </a:schemeClr>
              </a:solidFill>
              <a:latin typeface="Microsoft YaHei" panose="020B0503020204020204" pitchFamily="34" charset="-122"/>
              <a:ea typeface="Microsoft YaHei" panose="020B0503020204020204" pitchFamily="34" charset="-122"/>
            </a:endParaRPr>
          </a:p>
        </p:txBody>
      </p:sp>
    </p:spTree>
    <p:extLst>
      <p:ext uri="{BB962C8B-B14F-4D97-AF65-F5344CB8AC3E}">
        <p14:creationId xmlns:p14="http://schemas.microsoft.com/office/powerpoint/2010/main" val="292357425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a:extLst>
              <a:ext uri="{FF2B5EF4-FFF2-40B4-BE49-F238E27FC236}">
                <a16:creationId xmlns:a16="http://schemas.microsoft.com/office/drawing/2014/main" id="{C55C2C63-63E0-AFF7-DAFA-241313101270}"/>
              </a:ext>
            </a:extLst>
          </p:cNvPr>
          <p:cNvSpPr>
            <a:spLocks noGrp="1"/>
          </p:cNvSpPr>
          <p:nvPr>
            <p:ph type="title"/>
          </p:nvPr>
        </p:nvSpPr>
        <p:spPr/>
        <p:txBody>
          <a:bodyPr>
            <a:normAutofit/>
          </a:bodyPr>
          <a:lstStyle/>
          <a:p>
            <a:r>
              <a:rPr lang="zh-CN" altLang="en-US" sz="3200" dirty="0"/>
              <a:t>“让</a:t>
            </a:r>
            <a:r>
              <a:rPr lang="en-US" altLang="zh-CN" sz="3200" dirty="0"/>
              <a:t>AI</a:t>
            </a:r>
            <a:r>
              <a:rPr lang="zh-CN" altLang="en-US" sz="3200" dirty="0"/>
              <a:t>打架，人当裁判”如何指导我们使用</a:t>
            </a:r>
            <a:r>
              <a:rPr lang="en-US" altLang="zh-CN" sz="3200" dirty="0"/>
              <a:t>AI</a:t>
            </a:r>
            <a:endParaRPr lang="zh-CN" altLang="en-US" dirty="0"/>
          </a:p>
        </p:txBody>
      </p:sp>
      <p:sp>
        <p:nvSpPr>
          <p:cNvPr id="2" name="灯片编号占位符 1">
            <a:extLst>
              <a:ext uri="{FF2B5EF4-FFF2-40B4-BE49-F238E27FC236}">
                <a16:creationId xmlns:a16="http://schemas.microsoft.com/office/drawing/2014/main" id="{AA975C40-E919-8677-6464-7457957823BE}"/>
              </a:ext>
            </a:extLst>
          </p:cNvPr>
          <p:cNvSpPr>
            <a:spLocks noGrp="1"/>
          </p:cNvSpPr>
          <p:nvPr>
            <p:ph type="sldNum" sz="quarter" idx="12"/>
          </p:nvPr>
        </p:nvSpPr>
        <p:spPr/>
        <p:txBody>
          <a:bodyPr/>
          <a:lstStyle/>
          <a:p>
            <a:fld id="{F109C2AD-CA39-43E2-BBEF-768E308D7275}" type="slidenum">
              <a:rPr lang="zh-CN" altLang="en-US" smtClean="0"/>
              <a:pPr/>
              <a:t>12</a:t>
            </a:fld>
            <a:endParaRPr lang="zh-CN" altLang="en-US"/>
          </a:p>
        </p:txBody>
      </p:sp>
      <p:sp>
        <p:nvSpPr>
          <p:cNvPr id="12" name="Rectangle 6">
            <a:extLst>
              <a:ext uri="{FF2B5EF4-FFF2-40B4-BE49-F238E27FC236}">
                <a16:creationId xmlns:a16="http://schemas.microsoft.com/office/drawing/2014/main" id="{24AF9783-74C4-692D-4E2B-C60B97D7B81B}"/>
              </a:ext>
            </a:extLst>
          </p:cNvPr>
          <p:cNvSpPr>
            <a:spLocks noChangeArrowheads="1"/>
          </p:cNvSpPr>
          <p:nvPr/>
        </p:nvSpPr>
        <p:spPr bwMode="auto">
          <a:xfrm>
            <a:off x="0" y="0"/>
            <a:ext cx="115220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10">
            <a:extLst>
              <a:ext uri="{FF2B5EF4-FFF2-40B4-BE49-F238E27FC236}">
                <a16:creationId xmlns:a16="http://schemas.microsoft.com/office/drawing/2014/main" id="{B0C47A9A-450D-4B0A-6310-EEF8522CB35E}"/>
              </a:ext>
            </a:extLst>
          </p:cNvPr>
          <p:cNvSpPr>
            <a:spLocks noChangeArrowheads="1"/>
          </p:cNvSpPr>
          <p:nvPr/>
        </p:nvSpPr>
        <p:spPr bwMode="auto">
          <a:xfrm>
            <a:off x="152400" y="152400"/>
            <a:ext cx="115220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文本框 2">
            <a:extLst>
              <a:ext uri="{FF2B5EF4-FFF2-40B4-BE49-F238E27FC236}">
                <a16:creationId xmlns:a16="http://schemas.microsoft.com/office/drawing/2014/main" id="{F495D6EF-F6DA-464B-606B-FC9F8F2EE684}"/>
              </a:ext>
            </a:extLst>
          </p:cNvPr>
          <p:cNvSpPr txBox="1"/>
          <p:nvPr/>
        </p:nvSpPr>
        <p:spPr>
          <a:xfrm>
            <a:off x="288429" y="966419"/>
            <a:ext cx="2656309" cy="358881"/>
          </a:xfrm>
          <a:prstGeom prst="rect">
            <a:avLst/>
          </a:prstGeom>
          <a:noFill/>
        </p:spPr>
        <p:txBody>
          <a:bodyPr wrap="square">
            <a:spAutoFit/>
          </a:bodyPr>
          <a:lstStyle/>
          <a:p>
            <a:pPr>
              <a:lnSpc>
                <a:spcPts val="2160"/>
              </a:lnSpc>
              <a:buClr>
                <a:srgbClr val="C8161E"/>
              </a:buClr>
            </a:pPr>
            <a:r>
              <a:rPr lang="en-US" altLang="zh-CN" b="1" dirty="0">
                <a:solidFill>
                  <a:srgbClr val="9A0000"/>
                </a:solidFill>
                <a:latin typeface="微软雅黑" panose="020B0503020204020204" pitchFamily="34" charset="-122"/>
                <a:ea typeface="微软雅黑" panose="020B0503020204020204" pitchFamily="34" charset="-122"/>
              </a:rPr>
              <a:t>——</a:t>
            </a:r>
            <a:r>
              <a:rPr lang="zh-CN" altLang="en-US" b="1" dirty="0">
                <a:solidFill>
                  <a:srgbClr val="9A0000"/>
                </a:solidFill>
                <a:latin typeface="微软雅黑" panose="020B0503020204020204" pitchFamily="34" charset="-122"/>
                <a:ea typeface="微软雅黑" panose="020B0503020204020204" pitchFamily="34" charset="-122"/>
              </a:rPr>
              <a:t> 我的</a:t>
            </a:r>
            <a:r>
              <a:rPr lang="en-US" altLang="zh-CN" b="1" dirty="0">
                <a:solidFill>
                  <a:srgbClr val="9A0000"/>
                </a:solidFill>
                <a:latin typeface="微软雅黑" panose="020B0503020204020204" pitchFamily="34" charset="-122"/>
                <a:ea typeface="微软雅黑" panose="020B0503020204020204" pitchFamily="34" charset="-122"/>
              </a:rPr>
              <a:t>AI</a:t>
            </a:r>
            <a:r>
              <a:rPr lang="zh-CN" altLang="en-US" b="1" dirty="0">
                <a:solidFill>
                  <a:srgbClr val="9A0000"/>
                </a:solidFill>
                <a:latin typeface="微软雅黑" panose="020B0503020204020204" pitchFamily="34" charset="-122"/>
                <a:ea typeface="微软雅黑" panose="020B0503020204020204" pitchFamily="34" charset="-122"/>
              </a:rPr>
              <a:t>写作工作流</a:t>
            </a:r>
            <a:endParaRPr lang="en-US" altLang="zh-CN" b="1" dirty="0">
              <a:solidFill>
                <a:srgbClr val="9A0000"/>
              </a:solidFill>
              <a:latin typeface="微软雅黑" panose="020B0503020204020204" pitchFamily="34" charset="-122"/>
              <a:ea typeface="微软雅黑" panose="020B0503020204020204" pitchFamily="34" charset="-122"/>
            </a:endParaRPr>
          </a:p>
        </p:txBody>
      </p:sp>
      <p:pic>
        <p:nvPicPr>
          <p:cNvPr id="9" name="图片 8">
            <a:extLst>
              <a:ext uri="{FF2B5EF4-FFF2-40B4-BE49-F238E27FC236}">
                <a16:creationId xmlns:a16="http://schemas.microsoft.com/office/drawing/2014/main" id="{0D8392A7-F182-DBE7-4E44-DBE77F8BC3E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8430" y="1380274"/>
            <a:ext cx="8712968" cy="4986831"/>
          </a:xfrm>
          <a:prstGeom prst="rect">
            <a:avLst/>
          </a:prstGeom>
        </p:spPr>
      </p:pic>
      <p:sp>
        <p:nvSpPr>
          <p:cNvPr id="10" name="文本框 9">
            <a:extLst>
              <a:ext uri="{FF2B5EF4-FFF2-40B4-BE49-F238E27FC236}">
                <a16:creationId xmlns:a16="http://schemas.microsoft.com/office/drawing/2014/main" id="{639379A7-7E27-01C8-315F-5EF70B9AC713}"/>
              </a:ext>
            </a:extLst>
          </p:cNvPr>
          <p:cNvSpPr txBox="1"/>
          <p:nvPr/>
        </p:nvSpPr>
        <p:spPr>
          <a:xfrm>
            <a:off x="720477" y="4248199"/>
            <a:ext cx="1152128" cy="358881"/>
          </a:xfrm>
          <a:prstGeom prst="rect">
            <a:avLst/>
          </a:prstGeom>
          <a:noFill/>
        </p:spPr>
        <p:txBody>
          <a:bodyPr wrap="square">
            <a:spAutoFit/>
          </a:bodyPr>
          <a:lstStyle/>
          <a:p>
            <a:pPr>
              <a:lnSpc>
                <a:spcPts val="2160"/>
              </a:lnSpc>
              <a:buClr>
                <a:srgbClr val="C8161E"/>
              </a:buClr>
            </a:pPr>
            <a:r>
              <a:rPr lang="zh-CN" altLang="en-US" b="1" dirty="0">
                <a:solidFill>
                  <a:schemeClr val="bg1"/>
                </a:solidFill>
                <a:latin typeface="微软雅黑" panose="020B0503020204020204" pitchFamily="34" charset="-122"/>
                <a:ea typeface="微软雅黑" panose="020B0503020204020204" pitchFamily="34" charset="-122"/>
              </a:rPr>
              <a:t>工作目录</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11" name="文本框 10">
            <a:extLst>
              <a:ext uri="{FF2B5EF4-FFF2-40B4-BE49-F238E27FC236}">
                <a16:creationId xmlns:a16="http://schemas.microsoft.com/office/drawing/2014/main" id="{A1964F71-0F28-A568-51F8-D47EEBE0E37F}"/>
              </a:ext>
            </a:extLst>
          </p:cNvPr>
          <p:cNvSpPr txBox="1"/>
          <p:nvPr/>
        </p:nvSpPr>
        <p:spPr>
          <a:xfrm>
            <a:off x="288429" y="4633861"/>
            <a:ext cx="1872207" cy="1104533"/>
          </a:xfrm>
          <a:prstGeom prst="rect">
            <a:avLst/>
          </a:prstGeom>
          <a:noFill/>
        </p:spPr>
        <p:txBody>
          <a:bodyPr wrap="square">
            <a:spAutoFit/>
          </a:bodyPr>
          <a:lstStyle/>
          <a:p>
            <a:pPr>
              <a:lnSpc>
                <a:spcPct val="120000"/>
              </a:lnSpc>
            </a:pPr>
            <a:r>
              <a:rPr lang="zh-CN" altLang="en-US" sz="1400" dirty="0">
                <a:solidFill>
                  <a:schemeClr val="bg1"/>
                </a:solidFill>
                <a:effectLst/>
                <a:latin typeface="Microsoft YaHei" panose="020B0503020204020204" pitchFamily="34" charset="-122"/>
                <a:ea typeface="Microsoft YaHei" panose="020B0503020204020204" pitchFamily="34" charset="-122"/>
              </a:rPr>
              <a:t>存放所有跟项目相关的文件</a:t>
            </a:r>
            <a:r>
              <a:rPr lang="en-US" altLang="zh-CN" sz="1400" dirty="0">
                <a:solidFill>
                  <a:schemeClr val="bg1"/>
                </a:solidFill>
                <a:latin typeface="Microsoft YaHei" panose="020B0503020204020204" pitchFamily="34" charset="-122"/>
                <a:ea typeface="Microsoft YaHei" panose="020B0503020204020204" pitchFamily="34" charset="-122"/>
              </a:rPr>
              <a:t>.</a:t>
            </a:r>
          </a:p>
          <a:p>
            <a:pPr>
              <a:lnSpc>
                <a:spcPct val="120000"/>
              </a:lnSpc>
            </a:pPr>
            <a:r>
              <a:rPr lang="zh-CN" altLang="en-US" sz="1400" dirty="0">
                <a:solidFill>
                  <a:schemeClr val="bg1"/>
                </a:solidFill>
                <a:effectLst/>
                <a:latin typeface="Microsoft YaHei" panose="020B0503020204020204" pitchFamily="34" charset="-122"/>
                <a:ea typeface="Microsoft YaHei" panose="020B0503020204020204" pitchFamily="34" charset="-122"/>
              </a:rPr>
              <a:t>这是</a:t>
            </a:r>
            <a:r>
              <a:rPr lang="en-US" altLang="zh-CN" sz="1400" dirty="0">
                <a:solidFill>
                  <a:schemeClr val="bg1"/>
                </a:solidFill>
                <a:effectLst/>
                <a:latin typeface="Microsoft YaHei" panose="020B0503020204020204" pitchFamily="34" charset="-122"/>
                <a:ea typeface="Microsoft YaHei" panose="020B0503020204020204" pitchFamily="34" charset="-122"/>
              </a:rPr>
              <a:t>CC</a:t>
            </a:r>
            <a:r>
              <a:rPr lang="zh-CN" altLang="en-US" sz="1400" dirty="0">
                <a:solidFill>
                  <a:schemeClr val="bg1"/>
                </a:solidFill>
                <a:effectLst/>
                <a:latin typeface="Microsoft YaHei" panose="020B0503020204020204" pitchFamily="34" charset="-122"/>
                <a:ea typeface="Microsoft YaHei" panose="020B0503020204020204" pitchFamily="34" charset="-122"/>
              </a:rPr>
              <a:t>比起 </a:t>
            </a:r>
            <a:r>
              <a:rPr lang="en-US" altLang="zh-CN" sz="1400" dirty="0">
                <a:solidFill>
                  <a:schemeClr val="bg1"/>
                </a:solidFill>
                <a:effectLst/>
                <a:latin typeface="Microsoft YaHei" panose="020B0503020204020204" pitchFamily="34" charset="-122"/>
                <a:ea typeface="Microsoft YaHei" panose="020B0503020204020204" pitchFamily="34" charset="-122"/>
              </a:rPr>
              <a:t>chatbox</a:t>
            </a:r>
            <a:r>
              <a:rPr lang="zh-CN" altLang="en-US" sz="1400" dirty="0">
                <a:solidFill>
                  <a:schemeClr val="bg1"/>
                </a:solidFill>
                <a:effectLst/>
                <a:latin typeface="Microsoft YaHei" panose="020B0503020204020204" pitchFamily="34" charset="-122"/>
                <a:ea typeface="Microsoft YaHei" panose="020B0503020204020204" pitchFamily="34" charset="-122"/>
              </a:rPr>
              <a:t>好的核心原因之一</a:t>
            </a:r>
            <a:endParaRPr lang="en" altLang="zh-CN" sz="1400" dirty="0">
              <a:solidFill>
                <a:schemeClr val="bg1"/>
              </a:solidFill>
              <a:effectLst/>
              <a:latin typeface="Microsoft YaHei" panose="020B0503020204020204" pitchFamily="34" charset="-122"/>
              <a:ea typeface="Microsoft YaHei" panose="020B0503020204020204" pitchFamily="34" charset="-122"/>
            </a:endParaRPr>
          </a:p>
        </p:txBody>
      </p:sp>
      <p:sp>
        <p:nvSpPr>
          <p:cNvPr id="14" name="文本框 13">
            <a:extLst>
              <a:ext uri="{FF2B5EF4-FFF2-40B4-BE49-F238E27FC236}">
                <a16:creationId xmlns:a16="http://schemas.microsoft.com/office/drawing/2014/main" id="{F626E3C8-7C3C-6EC0-9A93-67722B462BA8}"/>
              </a:ext>
            </a:extLst>
          </p:cNvPr>
          <p:cNvSpPr txBox="1"/>
          <p:nvPr/>
        </p:nvSpPr>
        <p:spPr>
          <a:xfrm>
            <a:off x="2664693" y="4248198"/>
            <a:ext cx="936104" cy="358881"/>
          </a:xfrm>
          <a:prstGeom prst="rect">
            <a:avLst/>
          </a:prstGeom>
          <a:noFill/>
        </p:spPr>
        <p:txBody>
          <a:bodyPr wrap="square">
            <a:spAutoFit/>
          </a:bodyPr>
          <a:lstStyle/>
          <a:p>
            <a:pPr>
              <a:lnSpc>
                <a:spcPts val="2160"/>
              </a:lnSpc>
              <a:buClr>
                <a:srgbClr val="C8161E"/>
              </a:buClr>
            </a:pPr>
            <a:r>
              <a:rPr lang="zh-CN" altLang="en-US" b="1" dirty="0">
                <a:solidFill>
                  <a:schemeClr val="bg1"/>
                </a:solidFill>
                <a:latin typeface="微软雅黑" panose="020B0503020204020204" pitchFamily="34" charset="-122"/>
                <a:ea typeface="微软雅黑" panose="020B0503020204020204" pitchFamily="34" charset="-122"/>
              </a:rPr>
              <a:t>代码区</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15" name="文本框 14">
            <a:extLst>
              <a:ext uri="{FF2B5EF4-FFF2-40B4-BE49-F238E27FC236}">
                <a16:creationId xmlns:a16="http://schemas.microsoft.com/office/drawing/2014/main" id="{9A923F80-15AB-897D-9362-9801123588A6}"/>
              </a:ext>
            </a:extLst>
          </p:cNvPr>
          <p:cNvSpPr txBox="1"/>
          <p:nvPr/>
        </p:nvSpPr>
        <p:spPr>
          <a:xfrm>
            <a:off x="2240193" y="4633861"/>
            <a:ext cx="1872207" cy="587469"/>
          </a:xfrm>
          <a:prstGeom prst="rect">
            <a:avLst/>
          </a:prstGeom>
          <a:noFill/>
        </p:spPr>
        <p:txBody>
          <a:bodyPr wrap="square">
            <a:spAutoFit/>
          </a:bodyPr>
          <a:lstStyle/>
          <a:p>
            <a:pPr>
              <a:lnSpc>
                <a:spcPct val="120000"/>
              </a:lnSpc>
            </a:pPr>
            <a:r>
              <a:rPr lang="zh-CN" altLang="en-US" sz="1400" dirty="0">
                <a:solidFill>
                  <a:schemeClr val="bg1"/>
                </a:solidFill>
                <a:effectLst/>
                <a:latin typeface="Microsoft YaHei" panose="020B0503020204020204" pitchFamily="34" charset="-122"/>
                <a:ea typeface="Microsoft YaHei" panose="020B0503020204020204" pitchFamily="34" charset="-122"/>
              </a:rPr>
              <a:t>能转化成代码的东西太适合</a:t>
            </a:r>
            <a:r>
              <a:rPr lang="en-US" altLang="zh-CN" sz="1400" dirty="0">
                <a:solidFill>
                  <a:schemeClr val="bg1"/>
                </a:solidFill>
                <a:effectLst/>
                <a:latin typeface="Microsoft YaHei" panose="020B0503020204020204" pitchFamily="34" charset="-122"/>
                <a:ea typeface="Microsoft YaHei" panose="020B0503020204020204" pitchFamily="34" charset="-122"/>
              </a:rPr>
              <a:t>CC</a:t>
            </a:r>
            <a:r>
              <a:rPr lang="zh-CN" altLang="en-US" sz="1400" dirty="0">
                <a:solidFill>
                  <a:schemeClr val="bg1"/>
                </a:solidFill>
                <a:effectLst/>
                <a:latin typeface="Microsoft YaHei" panose="020B0503020204020204" pitchFamily="34" charset="-122"/>
                <a:ea typeface="Microsoft YaHei" panose="020B0503020204020204" pitchFamily="34" charset="-122"/>
              </a:rPr>
              <a:t>了</a:t>
            </a:r>
            <a:endParaRPr lang="en" altLang="zh-CN" sz="1400" dirty="0">
              <a:solidFill>
                <a:schemeClr val="bg1"/>
              </a:solidFill>
              <a:effectLst/>
              <a:latin typeface="Microsoft YaHei" panose="020B0503020204020204" pitchFamily="34" charset="-122"/>
              <a:ea typeface="Microsoft YaHei" panose="020B0503020204020204" pitchFamily="34" charset="-122"/>
            </a:endParaRPr>
          </a:p>
        </p:txBody>
      </p:sp>
      <p:sp>
        <p:nvSpPr>
          <p:cNvPr id="16" name="文本框 15">
            <a:extLst>
              <a:ext uri="{FF2B5EF4-FFF2-40B4-BE49-F238E27FC236}">
                <a16:creationId xmlns:a16="http://schemas.microsoft.com/office/drawing/2014/main" id="{564EAE36-ECB5-4372-FC52-C2165CBB36AE}"/>
              </a:ext>
            </a:extLst>
          </p:cNvPr>
          <p:cNvSpPr txBox="1"/>
          <p:nvPr/>
        </p:nvSpPr>
        <p:spPr>
          <a:xfrm>
            <a:off x="5292985" y="4248198"/>
            <a:ext cx="936104" cy="358881"/>
          </a:xfrm>
          <a:prstGeom prst="rect">
            <a:avLst/>
          </a:prstGeom>
          <a:noFill/>
        </p:spPr>
        <p:txBody>
          <a:bodyPr wrap="square">
            <a:spAutoFit/>
          </a:bodyPr>
          <a:lstStyle/>
          <a:p>
            <a:pPr>
              <a:lnSpc>
                <a:spcPts val="2160"/>
              </a:lnSpc>
              <a:buClr>
                <a:srgbClr val="C8161E"/>
              </a:buClr>
            </a:pPr>
            <a:r>
              <a:rPr lang="zh-CN" altLang="en-US" b="1" dirty="0">
                <a:latin typeface="微软雅黑" panose="020B0503020204020204" pitchFamily="34" charset="-122"/>
                <a:ea typeface="微软雅黑" panose="020B0503020204020204" pitchFamily="34" charset="-122"/>
              </a:rPr>
              <a:t>预览区</a:t>
            </a:r>
            <a:endParaRPr lang="en-US" altLang="zh-CN" b="1" dirty="0">
              <a:latin typeface="微软雅黑" panose="020B0503020204020204" pitchFamily="34" charset="-122"/>
              <a:ea typeface="微软雅黑" panose="020B0503020204020204" pitchFamily="34" charset="-122"/>
            </a:endParaRPr>
          </a:p>
        </p:txBody>
      </p:sp>
      <p:sp>
        <p:nvSpPr>
          <p:cNvPr id="20" name="文本框 19">
            <a:extLst>
              <a:ext uri="{FF2B5EF4-FFF2-40B4-BE49-F238E27FC236}">
                <a16:creationId xmlns:a16="http://schemas.microsoft.com/office/drawing/2014/main" id="{6A8E0E12-E709-9A04-AE7C-E2FC4B4CA431}"/>
              </a:ext>
            </a:extLst>
          </p:cNvPr>
          <p:cNvSpPr txBox="1"/>
          <p:nvPr/>
        </p:nvSpPr>
        <p:spPr>
          <a:xfrm>
            <a:off x="7453225" y="4248197"/>
            <a:ext cx="936104" cy="358881"/>
          </a:xfrm>
          <a:prstGeom prst="rect">
            <a:avLst/>
          </a:prstGeom>
          <a:noFill/>
        </p:spPr>
        <p:txBody>
          <a:bodyPr wrap="square">
            <a:spAutoFit/>
          </a:bodyPr>
          <a:lstStyle/>
          <a:p>
            <a:pPr>
              <a:lnSpc>
                <a:spcPts val="2160"/>
              </a:lnSpc>
              <a:buClr>
                <a:srgbClr val="C8161E"/>
              </a:buClr>
            </a:pPr>
            <a:r>
              <a:rPr lang="zh-CN" altLang="en-US" b="1" dirty="0">
                <a:solidFill>
                  <a:schemeClr val="bg1"/>
                </a:solidFill>
                <a:latin typeface="微软雅黑" panose="020B0503020204020204" pitchFamily="34" charset="-122"/>
                <a:ea typeface="微软雅黑" panose="020B0503020204020204" pitchFamily="34" charset="-122"/>
              </a:rPr>
              <a:t>打架区</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22" name="文本框 21">
            <a:extLst>
              <a:ext uri="{FF2B5EF4-FFF2-40B4-BE49-F238E27FC236}">
                <a16:creationId xmlns:a16="http://schemas.microsoft.com/office/drawing/2014/main" id="{83B23E8D-F0D3-5146-77F5-EC6316ED9713}"/>
              </a:ext>
            </a:extLst>
          </p:cNvPr>
          <p:cNvSpPr txBox="1"/>
          <p:nvPr/>
        </p:nvSpPr>
        <p:spPr>
          <a:xfrm>
            <a:off x="7118588" y="4633861"/>
            <a:ext cx="1872207" cy="846001"/>
          </a:xfrm>
          <a:prstGeom prst="rect">
            <a:avLst/>
          </a:prstGeom>
          <a:noFill/>
        </p:spPr>
        <p:txBody>
          <a:bodyPr wrap="square">
            <a:spAutoFit/>
          </a:bodyPr>
          <a:lstStyle/>
          <a:p>
            <a:pPr>
              <a:lnSpc>
                <a:spcPct val="120000"/>
              </a:lnSpc>
            </a:pPr>
            <a:r>
              <a:rPr lang="en-US" altLang="zh-CN" sz="1400" dirty="0">
                <a:solidFill>
                  <a:schemeClr val="bg1"/>
                </a:solidFill>
                <a:effectLst/>
                <a:latin typeface="Microsoft YaHei" panose="020B0503020204020204" pitchFamily="34" charset="-122"/>
                <a:ea typeface="Microsoft YaHei" panose="020B0503020204020204" pitchFamily="34" charset="-122"/>
              </a:rPr>
              <a:t>CC</a:t>
            </a:r>
            <a:r>
              <a:rPr lang="zh-CN" altLang="en-US" sz="1400" dirty="0">
                <a:solidFill>
                  <a:schemeClr val="bg1"/>
                </a:solidFill>
                <a:latin typeface="Microsoft YaHei" panose="020B0503020204020204" pitchFamily="34" charset="-122"/>
                <a:ea typeface="Microsoft YaHei" panose="020B0503020204020204" pitchFamily="34" charset="-122"/>
              </a:rPr>
              <a:t> 和 </a:t>
            </a:r>
            <a:r>
              <a:rPr lang="en-US" altLang="zh-CN" sz="1400" dirty="0">
                <a:solidFill>
                  <a:schemeClr val="bg1"/>
                </a:solidFill>
                <a:latin typeface="Microsoft YaHei" panose="020B0503020204020204" pitchFamily="34" charset="-122"/>
                <a:ea typeface="Microsoft YaHei" panose="020B0503020204020204" pitchFamily="34" charset="-122"/>
              </a:rPr>
              <a:t>Codex</a:t>
            </a:r>
            <a:r>
              <a:rPr lang="zh-CN" altLang="en-US" sz="1400" dirty="0">
                <a:solidFill>
                  <a:schemeClr val="bg1"/>
                </a:solidFill>
                <a:latin typeface="Microsoft YaHei" panose="020B0503020204020204" pitchFamily="34" charset="-122"/>
                <a:ea typeface="Microsoft YaHei" panose="020B0503020204020204" pitchFamily="34" charset="-122"/>
              </a:rPr>
              <a:t> 都有</a:t>
            </a:r>
            <a:endParaRPr lang="en-US" altLang="zh-CN" sz="1400" dirty="0">
              <a:solidFill>
                <a:schemeClr val="bg1"/>
              </a:solidFill>
              <a:latin typeface="Microsoft YaHei" panose="020B0503020204020204" pitchFamily="34" charset="-122"/>
              <a:ea typeface="Microsoft YaHei" panose="020B0503020204020204" pitchFamily="34" charset="-122"/>
            </a:endParaRPr>
          </a:p>
          <a:p>
            <a:pPr>
              <a:lnSpc>
                <a:spcPct val="120000"/>
              </a:lnSpc>
            </a:pPr>
            <a:r>
              <a:rPr lang="en-US" altLang="zh-CN" sz="1400" dirty="0" err="1">
                <a:solidFill>
                  <a:schemeClr val="bg1"/>
                </a:solidFill>
                <a:effectLst/>
                <a:latin typeface="Microsoft YaHei" panose="020B0503020204020204" pitchFamily="34" charset="-122"/>
                <a:ea typeface="Microsoft YaHei" panose="020B0503020204020204" pitchFamily="34" charset="-122"/>
              </a:rPr>
              <a:t>VSCode</a:t>
            </a:r>
            <a:r>
              <a:rPr lang="zh-CN" altLang="en-US" sz="1400" dirty="0">
                <a:solidFill>
                  <a:schemeClr val="bg1"/>
                </a:solidFill>
                <a:effectLst/>
                <a:latin typeface="Microsoft YaHei" panose="020B0503020204020204" pitchFamily="34" charset="-122"/>
                <a:ea typeface="Microsoft YaHei" panose="020B0503020204020204" pitchFamily="34" charset="-122"/>
              </a:rPr>
              <a:t> 插件，在这里两头调用</a:t>
            </a:r>
            <a:endParaRPr lang="en" altLang="zh-CN" sz="1400" dirty="0">
              <a:solidFill>
                <a:schemeClr val="bg1"/>
              </a:solidFill>
              <a:effectLst/>
              <a:latin typeface="Microsoft YaHei" panose="020B0503020204020204" pitchFamily="34" charset="-122"/>
              <a:ea typeface="Microsoft YaHei" panose="020B0503020204020204" pitchFamily="34" charset="-122"/>
            </a:endParaRPr>
          </a:p>
        </p:txBody>
      </p:sp>
      <p:sp>
        <p:nvSpPr>
          <p:cNvPr id="23" name="圆角矩形 22">
            <a:extLst>
              <a:ext uri="{FF2B5EF4-FFF2-40B4-BE49-F238E27FC236}">
                <a16:creationId xmlns:a16="http://schemas.microsoft.com/office/drawing/2014/main" id="{41FB5153-BE24-78A1-0A40-30323BB5B78C}"/>
              </a:ext>
            </a:extLst>
          </p:cNvPr>
          <p:cNvSpPr/>
          <p:nvPr/>
        </p:nvSpPr>
        <p:spPr>
          <a:xfrm>
            <a:off x="9054379" y="1403435"/>
            <a:ext cx="2467696" cy="2242269"/>
          </a:xfrm>
          <a:prstGeom prst="roundRect">
            <a:avLst>
              <a:gd name="adj" fmla="val 3869"/>
            </a:avLst>
          </a:prstGeom>
          <a:solidFill>
            <a:srgbClr val="F4F9FC"/>
          </a:solidFill>
          <a:ln>
            <a:solidFill>
              <a:srgbClr val="D4E2F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4" name="圆角矩形 23">
            <a:extLst>
              <a:ext uri="{FF2B5EF4-FFF2-40B4-BE49-F238E27FC236}">
                <a16:creationId xmlns:a16="http://schemas.microsoft.com/office/drawing/2014/main" id="{96FB896E-3542-2372-74AE-1276D9EECB72}"/>
              </a:ext>
            </a:extLst>
          </p:cNvPr>
          <p:cNvSpPr/>
          <p:nvPr/>
        </p:nvSpPr>
        <p:spPr>
          <a:xfrm>
            <a:off x="9054996" y="3754174"/>
            <a:ext cx="2467079" cy="2459676"/>
          </a:xfrm>
          <a:prstGeom prst="roundRect">
            <a:avLst>
              <a:gd name="adj" fmla="val 6326"/>
            </a:avLst>
          </a:prstGeom>
          <a:solidFill>
            <a:srgbClr val="FCF8F4"/>
          </a:solidFill>
          <a:ln>
            <a:solidFill>
              <a:srgbClr val="FADDC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5" name="文本框 24">
            <a:extLst>
              <a:ext uri="{FF2B5EF4-FFF2-40B4-BE49-F238E27FC236}">
                <a16:creationId xmlns:a16="http://schemas.microsoft.com/office/drawing/2014/main" id="{0925C53A-5880-A70F-382F-410AB3600BFC}"/>
              </a:ext>
            </a:extLst>
          </p:cNvPr>
          <p:cNvSpPr txBox="1"/>
          <p:nvPr/>
        </p:nvSpPr>
        <p:spPr>
          <a:xfrm>
            <a:off x="9833414" y="1503184"/>
            <a:ext cx="1606169" cy="584775"/>
          </a:xfrm>
          <a:prstGeom prst="rect">
            <a:avLst/>
          </a:prstGeom>
          <a:noFill/>
        </p:spPr>
        <p:txBody>
          <a:bodyPr wrap="square">
            <a:spAutoFit/>
          </a:bodyPr>
          <a:lstStyle/>
          <a:p>
            <a:r>
              <a:rPr kumimoji="1" lang="zh-CN" altLang="en-US" sz="1600" b="1" dirty="0">
                <a:solidFill>
                  <a:srgbClr val="1A58B4"/>
                </a:solidFill>
                <a:latin typeface="Microsoft YaHei" panose="020B0503020204020204" pitchFamily="34" charset="-122"/>
                <a:ea typeface="Microsoft YaHei" panose="020B0503020204020204" pitchFamily="34" charset="-122"/>
              </a:rPr>
              <a:t>任务</a:t>
            </a:r>
            <a:endParaRPr kumimoji="1" lang="en-US" altLang="zh-CN" sz="1600" b="1" dirty="0">
              <a:solidFill>
                <a:srgbClr val="1A58B4"/>
              </a:solidFill>
              <a:latin typeface="Microsoft YaHei" panose="020B0503020204020204" pitchFamily="34" charset="-122"/>
              <a:ea typeface="Microsoft YaHei" panose="020B0503020204020204" pitchFamily="34" charset="-122"/>
            </a:endParaRPr>
          </a:p>
          <a:p>
            <a:r>
              <a:rPr kumimoji="1" lang="zh-CN" altLang="en-US" sz="1600" b="1" dirty="0">
                <a:solidFill>
                  <a:srgbClr val="1A58B4"/>
                </a:solidFill>
                <a:latin typeface="Microsoft YaHei" panose="020B0503020204020204" pitchFamily="34" charset="-122"/>
                <a:ea typeface="Microsoft YaHei" panose="020B0503020204020204" pitchFamily="34" charset="-122"/>
              </a:rPr>
              <a:t>大纲化</a:t>
            </a:r>
            <a:r>
              <a:rPr kumimoji="1" lang="en-US" altLang="zh-CN" sz="1600" b="1" dirty="0">
                <a:solidFill>
                  <a:srgbClr val="1A58B4"/>
                </a:solidFill>
                <a:latin typeface="Microsoft YaHei" panose="020B0503020204020204" pitchFamily="34" charset="-122"/>
                <a:ea typeface="Microsoft YaHei" panose="020B0503020204020204" pitchFamily="34" charset="-122"/>
              </a:rPr>
              <a:t>+</a:t>
            </a:r>
            <a:r>
              <a:rPr kumimoji="1" lang="zh-CN" altLang="en-US" sz="1600" b="1" dirty="0">
                <a:solidFill>
                  <a:srgbClr val="1A58B4"/>
                </a:solidFill>
                <a:latin typeface="Microsoft YaHei" panose="020B0503020204020204" pitchFamily="34" charset="-122"/>
                <a:ea typeface="Microsoft YaHei" panose="020B0503020204020204" pitchFamily="34" charset="-122"/>
              </a:rPr>
              <a:t>模块化</a:t>
            </a:r>
            <a:endParaRPr lang="zh-CN" altLang="en-US" sz="1600" b="1" dirty="0">
              <a:solidFill>
                <a:srgbClr val="1A58B4"/>
              </a:solidFill>
            </a:endParaRPr>
          </a:p>
        </p:txBody>
      </p:sp>
      <p:sp>
        <p:nvSpPr>
          <p:cNvPr id="26" name="文本框 25">
            <a:extLst>
              <a:ext uri="{FF2B5EF4-FFF2-40B4-BE49-F238E27FC236}">
                <a16:creationId xmlns:a16="http://schemas.microsoft.com/office/drawing/2014/main" id="{F75CE772-648A-EE83-D659-5379C01EE964}"/>
              </a:ext>
            </a:extLst>
          </p:cNvPr>
          <p:cNvSpPr txBox="1"/>
          <p:nvPr/>
        </p:nvSpPr>
        <p:spPr>
          <a:xfrm>
            <a:off x="9842142" y="3816151"/>
            <a:ext cx="1606169" cy="584775"/>
          </a:xfrm>
          <a:prstGeom prst="rect">
            <a:avLst/>
          </a:prstGeom>
          <a:noFill/>
        </p:spPr>
        <p:txBody>
          <a:bodyPr wrap="square">
            <a:spAutoFit/>
          </a:bodyPr>
          <a:lstStyle/>
          <a:p>
            <a:r>
              <a:rPr kumimoji="1" lang="zh-CN" altLang="en-US" sz="1600" b="1" dirty="0">
                <a:solidFill>
                  <a:srgbClr val="E56124"/>
                </a:solidFill>
                <a:latin typeface="Microsoft YaHei" panose="020B0503020204020204" pitchFamily="34" charset="-122"/>
                <a:ea typeface="Microsoft YaHei" panose="020B0503020204020204" pitchFamily="34" charset="-122"/>
              </a:rPr>
              <a:t>依据大纲任务让模型互相批判</a:t>
            </a:r>
            <a:endParaRPr lang="zh-CN" altLang="en-US" sz="1600" b="1" dirty="0">
              <a:solidFill>
                <a:srgbClr val="E56124"/>
              </a:solidFill>
            </a:endParaRPr>
          </a:p>
        </p:txBody>
      </p:sp>
      <p:sp>
        <p:nvSpPr>
          <p:cNvPr id="27" name="文本框 26">
            <a:extLst>
              <a:ext uri="{FF2B5EF4-FFF2-40B4-BE49-F238E27FC236}">
                <a16:creationId xmlns:a16="http://schemas.microsoft.com/office/drawing/2014/main" id="{B7B3E91B-9732-961F-A8E6-3CBD73B5C385}"/>
              </a:ext>
            </a:extLst>
          </p:cNvPr>
          <p:cNvSpPr txBox="1"/>
          <p:nvPr/>
        </p:nvSpPr>
        <p:spPr>
          <a:xfrm>
            <a:off x="9112990" y="2087959"/>
            <a:ext cx="2350474" cy="1497013"/>
          </a:xfrm>
          <a:prstGeom prst="rect">
            <a:avLst/>
          </a:prstGeom>
          <a:noFill/>
        </p:spPr>
        <p:txBody>
          <a:bodyPr wrap="square">
            <a:spAutoFit/>
          </a:bodyPr>
          <a:lstStyle/>
          <a:p>
            <a:pPr marL="171450" indent="-171450">
              <a:lnSpc>
                <a:spcPct val="120000"/>
              </a:lnSpc>
              <a:buFont typeface="Wingdings" pitchFamily="2" charset="2"/>
              <a:buChar char="Ø"/>
            </a:pPr>
            <a:r>
              <a:rPr kumimoji="1" lang="zh-CN" altLang="en-US" sz="1100" dirty="0">
                <a:solidFill>
                  <a:schemeClr val="accent1">
                    <a:lumMod val="50000"/>
                  </a:schemeClr>
                </a:solidFill>
                <a:latin typeface="Microsoft YaHei" panose="020B0503020204020204" pitchFamily="34" charset="-122"/>
                <a:ea typeface="Microsoft YaHei" panose="020B0503020204020204" pitchFamily="34" charset="-122"/>
              </a:rPr>
              <a:t>在开始任务之前，一定要制定任务大纲（通常是一个 </a:t>
            </a:r>
            <a:r>
              <a:rPr kumimoji="1" lang="en-US" altLang="zh-CN" sz="1100" dirty="0">
                <a:solidFill>
                  <a:schemeClr val="accent1">
                    <a:lumMod val="50000"/>
                  </a:schemeClr>
                </a:solidFill>
                <a:latin typeface="Microsoft YaHei" panose="020B0503020204020204" pitchFamily="34" charset="-122"/>
                <a:ea typeface="Microsoft YaHei" panose="020B0503020204020204" pitchFamily="34" charset="-122"/>
              </a:rPr>
              <a:t>md</a:t>
            </a:r>
            <a:r>
              <a:rPr kumimoji="1" lang="zh-CN" altLang="en-US" sz="1100" dirty="0">
                <a:solidFill>
                  <a:schemeClr val="accent1">
                    <a:lumMod val="50000"/>
                  </a:schemeClr>
                </a:solidFill>
                <a:latin typeface="Microsoft YaHei" panose="020B0503020204020204" pitchFamily="34" charset="-122"/>
                <a:ea typeface="Microsoft YaHei" panose="020B0503020204020204" pitchFamily="34" charset="-122"/>
              </a:rPr>
              <a:t> 文件）后续这个大纲将作为最重要的 </a:t>
            </a:r>
            <a:r>
              <a:rPr kumimoji="1" lang="en-US" altLang="zh-CN" sz="1100" dirty="0">
                <a:solidFill>
                  <a:schemeClr val="accent1">
                    <a:lumMod val="50000"/>
                  </a:schemeClr>
                </a:solidFill>
                <a:latin typeface="Microsoft YaHei" panose="020B0503020204020204" pitchFamily="34" charset="-122"/>
                <a:ea typeface="Microsoft YaHei" panose="020B0503020204020204" pitchFamily="34" charset="-122"/>
              </a:rPr>
              <a:t>memory</a:t>
            </a:r>
            <a:r>
              <a:rPr kumimoji="1" lang="zh-CN" altLang="en-US" sz="1100" dirty="0">
                <a:solidFill>
                  <a:schemeClr val="accent1">
                    <a:lumMod val="50000"/>
                  </a:schemeClr>
                </a:solidFill>
                <a:latin typeface="Microsoft YaHei" panose="020B0503020204020204" pitchFamily="34" charset="-122"/>
                <a:ea typeface="Microsoft YaHei" panose="020B0503020204020204" pitchFamily="34" charset="-122"/>
              </a:rPr>
              <a:t> 被模型反复回顾。</a:t>
            </a:r>
            <a:endParaRPr kumimoji="1" lang="en-US" altLang="zh-CN" sz="1100" dirty="0">
              <a:solidFill>
                <a:schemeClr val="accent1">
                  <a:lumMod val="50000"/>
                </a:schemeClr>
              </a:solidFill>
              <a:latin typeface="Microsoft YaHei" panose="020B0503020204020204" pitchFamily="34" charset="-122"/>
              <a:ea typeface="Microsoft YaHei" panose="020B0503020204020204" pitchFamily="34" charset="-122"/>
            </a:endParaRPr>
          </a:p>
          <a:p>
            <a:pPr marL="171450" indent="-171450">
              <a:lnSpc>
                <a:spcPct val="120000"/>
              </a:lnSpc>
              <a:buFont typeface="Wingdings" pitchFamily="2" charset="2"/>
              <a:buChar char="Ø"/>
            </a:pPr>
            <a:r>
              <a:rPr kumimoji="1" lang="zh-CN" altLang="en-US" sz="1100" dirty="0">
                <a:solidFill>
                  <a:schemeClr val="accent1">
                    <a:lumMod val="50000"/>
                  </a:schemeClr>
                </a:solidFill>
                <a:latin typeface="Microsoft YaHei" panose="020B0503020204020204" pitchFamily="34" charset="-122"/>
                <a:ea typeface="Microsoft YaHei" panose="020B0503020204020204" pitchFamily="34" charset="-122"/>
              </a:rPr>
              <a:t>将任务进行拆解，每次模型专注完成一项，防止模型被过长的</a:t>
            </a:r>
            <a:r>
              <a:rPr kumimoji="1" lang="en-US" altLang="zh-CN" sz="1100" dirty="0">
                <a:solidFill>
                  <a:schemeClr val="accent1">
                    <a:lumMod val="50000"/>
                  </a:schemeClr>
                </a:solidFill>
                <a:latin typeface="Microsoft YaHei" panose="020B0503020204020204" pitchFamily="34" charset="-122"/>
                <a:ea typeface="Microsoft YaHei" panose="020B0503020204020204" pitchFamily="34" charset="-122"/>
              </a:rPr>
              <a:t>context</a:t>
            </a:r>
            <a:r>
              <a:rPr kumimoji="1" lang="zh-CN" altLang="en-US" sz="1100" dirty="0">
                <a:solidFill>
                  <a:schemeClr val="accent1">
                    <a:lumMod val="50000"/>
                  </a:schemeClr>
                </a:solidFill>
                <a:latin typeface="Microsoft YaHei" panose="020B0503020204020204" pitchFamily="34" charset="-122"/>
                <a:ea typeface="Microsoft YaHei" panose="020B0503020204020204" pitchFamily="34" charset="-122"/>
              </a:rPr>
              <a:t> 冲击变笨。</a:t>
            </a:r>
            <a:endParaRPr kumimoji="1" lang="en-US" altLang="zh-CN" sz="1100" dirty="0">
              <a:solidFill>
                <a:schemeClr val="accent1">
                  <a:lumMod val="50000"/>
                </a:schemeClr>
              </a:solidFill>
              <a:latin typeface="Microsoft YaHei" panose="020B0503020204020204" pitchFamily="34" charset="-122"/>
              <a:ea typeface="Microsoft YaHei" panose="020B0503020204020204" pitchFamily="34" charset="-122"/>
            </a:endParaRPr>
          </a:p>
        </p:txBody>
      </p:sp>
      <p:sp>
        <p:nvSpPr>
          <p:cNvPr id="28" name="文本框 27">
            <a:extLst>
              <a:ext uri="{FF2B5EF4-FFF2-40B4-BE49-F238E27FC236}">
                <a16:creationId xmlns:a16="http://schemas.microsoft.com/office/drawing/2014/main" id="{D1A059B3-398C-EB31-9BC1-E6D1080AF069}"/>
              </a:ext>
            </a:extLst>
          </p:cNvPr>
          <p:cNvSpPr txBox="1"/>
          <p:nvPr/>
        </p:nvSpPr>
        <p:spPr>
          <a:xfrm>
            <a:off x="9159144" y="4464223"/>
            <a:ext cx="2258166" cy="1700145"/>
          </a:xfrm>
          <a:prstGeom prst="rect">
            <a:avLst/>
          </a:prstGeom>
          <a:noFill/>
        </p:spPr>
        <p:txBody>
          <a:bodyPr wrap="square">
            <a:spAutoFit/>
          </a:bodyPr>
          <a:lstStyle/>
          <a:p>
            <a:pPr>
              <a:lnSpc>
                <a:spcPct val="120000"/>
              </a:lnSpc>
            </a:pPr>
            <a:r>
              <a:rPr kumimoji="1" lang="zh-CN" altLang="en-US" sz="1100" dirty="0">
                <a:solidFill>
                  <a:schemeClr val="accent1">
                    <a:lumMod val="50000"/>
                  </a:schemeClr>
                </a:solidFill>
                <a:latin typeface="Microsoft YaHei" panose="020B0503020204020204" pitchFamily="34" charset="-122"/>
                <a:ea typeface="Microsoft YaHei" panose="020B0503020204020204" pitchFamily="34" charset="-122"/>
              </a:rPr>
              <a:t>告诉模型某一章节你想表达的观点然后开始干架：</a:t>
            </a:r>
            <a:endParaRPr kumimoji="1" lang="en-US" altLang="zh-CN" sz="1100" dirty="0">
              <a:solidFill>
                <a:schemeClr val="accent1">
                  <a:lumMod val="50000"/>
                </a:schemeClr>
              </a:solidFill>
              <a:latin typeface="Microsoft YaHei" panose="020B0503020204020204" pitchFamily="34" charset="-122"/>
              <a:ea typeface="Microsoft YaHei" panose="020B0503020204020204" pitchFamily="34" charset="-122"/>
            </a:endParaRPr>
          </a:p>
          <a:p>
            <a:pPr marL="171450" indent="-171450">
              <a:lnSpc>
                <a:spcPct val="120000"/>
              </a:lnSpc>
              <a:buFont typeface="Wingdings" pitchFamily="2" charset="2"/>
              <a:buChar char="Ø"/>
            </a:pPr>
            <a:r>
              <a:rPr kumimoji="1" lang="en-US" altLang="zh-CN" sz="1100" dirty="0">
                <a:solidFill>
                  <a:schemeClr val="accent1">
                    <a:lumMod val="50000"/>
                  </a:schemeClr>
                </a:solidFill>
                <a:latin typeface="Microsoft YaHei" panose="020B0503020204020204" pitchFamily="34" charset="-122"/>
                <a:ea typeface="Microsoft YaHei" panose="020B0503020204020204" pitchFamily="34" charset="-122"/>
              </a:rPr>
              <a:t>CC</a:t>
            </a:r>
            <a:r>
              <a:rPr kumimoji="1" lang="zh-CN" altLang="en-US" sz="1100" dirty="0">
                <a:solidFill>
                  <a:schemeClr val="accent1">
                    <a:lumMod val="50000"/>
                  </a:schemeClr>
                </a:solidFill>
                <a:latin typeface="Microsoft YaHei" panose="020B0503020204020204" pitchFamily="34" charset="-122"/>
                <a:ea typeface="Microsoft YaHei" panose="020B0503020204020204" pitchFamily="34" charset="-122"/>
              </a:rPr>
              <a:t> 写一个版本；</a:t>
            </a:r>
            <a:endParaRPr kumimoji="1" lang="en-US" altLang="zh-CN" sz="1100" dirty="0">
              <a:solidFill>
                <a:schemeClr val="accent1">
                  <a:lumMod val="50000"/>
                </a:schemeClr>
              </a:solidFill>
              <a:latin typeface="Microsoft YaHei" panose="020B0503020204020204" pitchFamily="34" charset="-122"/>
              <a:ea typeface="Microsoft YaHei" panose="020B0503020204020204" pitchFamily="34" charset="-122"/>
            </a:endParaRPr>
          </a:p>
          <a:p>
            <a:pPr marL="171450" indent="-171450">
              <a:lnSpc>
                <a:spcPct val="120000"/>
              </a:lnSpc>
              <a:buFont typeface="Wingdings" pitchFamily="2" charset="2"/>
              <a:buChar char="Ø"/>
            </a:pPr>
            <a:r>
              <a:rPr kumimoji="1" lang="en-US" altLang="zh-CN" sz="1100" dirty="0" err="1">
                <a:solidFill>
                  <a:schemeClr val="accent1">
                    <a:lumMod val="50000"/>
                  </a:schemeClr>
                </a:solidFill>
                <a:latin typeface="Microsoft YaHei" panose="020B0503020204020204" pitchFamily="34" charset="-122"/>
                <a:ea typeface="Microsoft YaHei" panose="020B0503020204020204" pitchFamily="34" charset="-122"/>
              </a:rPr>
              <a:t>CodeX</a:t>
            </a:r>
            <a:r>
              <a:rPr kumimoji="1" lang="zh-CN" altLang="en-US" sz="1100" dirty="0">
                <a:solidFill>
                  <a:schemeClr val="accent1">
                    <a:lumMod val="50000"/>
                  </a:schemeClr>
                </a:solidFill>
                <a:latin typeface="Microsoft YaHei" panose="020B0503020204020204" pitchFamily="34" charset="-122"/>
                <a:ea typeface="Microsoft YaHei" panose="020B0503020204020204" pitchFamily="34" charset="-122"/>
              </a:rPr>
              <a:t> 检查一遍有什么问题；</a:t>
            </a:r>
            <a:endParaRPr kumimoji="1" lang="en-US" altLang="zh-CN" sz="1100" dirty="0">
              <a:solidFill>
                <a:schemeClr val="accent1">
                  <a:lumMod val="50000"/>
                </a:schemeClr>
              </a:solidFill>
              <a:latin typeface="Microsoft YaHei" panose="020B0503020204020204" pitchFamily="34" charset="-122"/>
              <a:ea typeface="Microsoft YaHei" panose="020B0503020204020204" pitchFamily="34" charset="-122"/>
            </a:endParaRPr>
          </a:p>
          <a:p>
            <a:pPr marL="171450" indent="-171450">
              <a:lnSpc>
                <a:spcPct val="120000"/>
              </a:lnSpc>
              <a:buFont typeface="Wingdings" pitchFamily="2" charset="2"/>
              <a:buChar char="Ø"/>
            </a:pPr>
            <a:r>
              <a:rPr kumimoji="1" lang="en-US" altLang="zh-CN" sz="1100" dirty="0">
                <a:solidFill>
                  <a:schemeClr val="accent1">
                    <a:lumMod val="50000"/>
                  </a:schemeClr>
                </a:solidFill>
                <a:latin typeface="Microsoft YaHei" panose="020B0503020204020204" pitchFamily="34" charset="-122"/>
                <a:ea typeface="Microsoft YaHei" panose="020B0503020204020204" pitchFamily="34" charset="-122"/>
              </a:rPr>
              <a:t>Human</a:t>
            </a:r>
            <a:r>
              <a:rPr kumimoji="1" lang="zh-CN" altLang="en-US" sz="1100" dirty="0">
                <a:solidFill>
                  <a:schemeClr val="accent1">
                    <a:lumMod val="50000"/>
                  </a:schemeClr>
                </a:solidFill>
                <a:latin typeface="Microsoft YaHei" panose="020B0503020204020204" pitchFamily="34" charset="-122"/>
                <a:ea typeface="Microsoft YaHei" panose="020B0503020204020204" pitchFamily="34" charset="-122"/>
              </a:rPr>
              <a:t> 选择性接纳问题；</a:t>
            </a:r>
            <a:endParaRPr kumimoji="1" lang="en-US" altLang="zh-CN" sz="1100" dirty="0">
              <a:solidFill>
                <a:schemeClr val="accent1">
                  <a:lumMod val="50000"/>
                </a:schemeClr>
              </a:solidFill>
              <a:latin typeface="Microsoft YaHei" panose="020B0503020204020204" pitchFamily="34" charset="-122"/>
              <a:ea typeface="Microsoft YaHei" panose="020B0503020204020204" pitchFamily="34" charset="-122"/>
            </a:endParaRPr>
          </a:p>
          <a:p>
            <a:pPr marL="171450" indent="-171450">
              <a:lnSpc>
                <a:spcPct val="120000"/>
              </a:lnSpc>
              <a:buFont typeface="Wingdings" pitchFamily="2" charset="2"/>
              <a:buChar char="Ø"/>
            </a:pPr>
            <a:r>
              <a:rPr kumimoji="1" lang="en-US" altLang="zh-CN" sz="1100" dirty="0" err="1">
                <a:solidFill>
                  <a:schemeClr val="accent1">
                    <a:lumMod val="50000"/>
                  </a:schemeClr>
                </a:solidFill>
                <a:latin typeface="Microsoft YaHei" panose="020B0503020204020204" pitchFamily="34" charset="-122"/>
                <a:ea typeface="Microsoft YaHei" panose="020B0503020204020204" pitchFamily="34" charset="-122"/>
              </a:rPr>
              <a:t>CodeX</a:t>
            </a:r>
            <a:r>
              <a:rPr kumimoji="1" lang="zh-CN" altLang="en-US" sz="1100" dirty="0">
                <a:solidFill>
                  <a:schemeClr val="accent1">
                    <a:lumMod val="50000"/>
                  </a:schemeClr>
                </a:solidFill>
                <a:latin typeface="Microsoft YaHei" panose="020B0503020204020204" pitchFamily="34" charset="-122"/>
                <a:ea typeface="Microsoft YaHei" panose="020B0503020204020204" pitchFamily="34" charset="-122"/>
              </a:rPr>
              <a:t> 进行修改；</a:t>
            </a:r>
            <a:endParaRPr kumimoji="1" lang="en-US" altLang="zh-CN" sz="1100" dirty="0">
              <a:solidFill>
                <a:schemeClr val="accent1">
                  <a:lumMod val="50000"/>
                </a:schemeClr>
              </a:solidFill>
              <a:latin typeface="Microsoft YaHei" panose="020B0503020204020204" pitchFamily="34" charset="-122"/>
              <a:ea typeface="Microsoft YaHei" panose="020B0503020204020204" pitchFamily="34" charset="-122"/>
            </a:endParaRPr>
          </a:p>
          <a:p>
            <a:pPr marL="171450" indent="-171450">
              <a:lnSpc>
                <a:spcPct val="120000"/>
              </a:lnSpc>
              <a:buFont typeface="Wingdings" pitchFamily="2" charset="2"/>
              <a:buChar char="Ø"/>
            </a:pPr>
            <a:r>
              <a:rPr kumimoji="1" lang="en-US" altLang="zh-CN" sz="1100" dirty="0">
                <a:solidFill>
                  <a:schemeClr val="accent1">
                    <a:lumMod val="50000"/>
                  </a:schemeClr>
                </a:solidFill>
                <a:latin typeface="Microsoft YaHei" panose="020B0503020204020204" pitchFamily="34" charset="-122"/>
                <a:ea typeface="Microsoft YaHei" panose="020B0503020204020204" pitchFamily="34" charset="-122"/>
              </a:rPr>
              <a:t>CC</a:t>
            </a:r>
            <a:r>
              <a:rPr kumimoji="1" lang="zh-CN" altLang="en-US" sz="1100" dirty="0">
                <a:solidFill>
                  <a:schemeClr val="accent1">
                    <a:lumMod val="50000"/>
                  </a:schemeClr>
                </a:solidFill>
                <a:latin typeface="Microsoft YaHei" panose="020B0503020204020204" pitchFamily="34" charset="-122"/>
                <a:ea typeface="Microsoft YaHei" panose="020B0503020204020204" pitchFamily="34" charset="-122"/>
              </a:rPr>
              <a:t> 检查一遍新版本的问题；</a:t>
            </a:r>
            <a:endParaRPr kumimoji="1" lang="en-US" altLang="zh-CN" sz="1100" dirty="0">
              <a:solidFill>
                <a:schemeClr val="accent1">
                  <a:lumMod val="50000"/>
                </a:schemeClr>
              </a:solidFill>
              <a:latin typeface="Microsoft YaHei" panose="020B0503020204020204" pitchFamily="34" charset="-122"/>
              <a:ea typeface="Microsoft YaHei" panose="020B0503020204020204" pitchFamily="34" charset="-122"/>
            </a:endParaRPr>
          </a:p>
          <a:p>
            <a:pPr marL="171450" indent="-171450">
              <a:lnSpc>
                <a:spcPct val="120000"/>
              </a:lnSpc>
              <a:buFont typeface="Wingdings" pitchFamily="2" charset="2"/>
              <a:buChar char="Ø"/>
            </a:pPr>
            <a:r>
              <a:rPr kumimoji="1" lang="en-US" altLang="zh-CN" sz="1100" dirty="0">
                <a:solidFill>
                  <a:schemeClr val="accent1">
                    <a:lumMod val="50000"/>
                  </a:schemeClr>
                </a:solidFill>
                <a:latin typeface="Microsoft YaHei" panose="020B0503020204020204" pitchFamily="34" charset="-122"/>
                <a:ea typeface="Microsoft YaHei" panose="020B0503020204020204" pitchFamily="34" charset="-122"/>
              </a:rPr>
              <a:t>Human</a:t>
            </a:r>
            <a:r>
              <a:rPr kumimoji="1" lang="zh-CN" altLang="en-US" sz="1100" dirty="0">
                <a:solidFill>
                  <a:schemeClr val="accent1">
                    <a:lumMod val="50000"/>
                  </a:schemeClr>
                </a:solidFill>
                <a:latin typeface="Microsoft YaHei" panose="020B0503020204020204" pitchFamily="34" charset="-122"/>
                <a:ea typeface="Microsoft YaHei" panose="020B0503020204020204" pitchFamily="34" charset="-122"/>
              </a:rPr>
              <a:t> 选择性接纳问题</a:t>
            </a:r>
            <a:r>
              <a:rPr kumimoji="1" lang="en-US" altLang="zh-CN" sz="1100" dirty="0">
                <a:solidFill>
                  <a:schemeClr val="accent1">
                    <a:lumMod val="50000"/>
                  </a:schemeClr>
                </a:solidFill>
                <a:latin typeface="Microsoft YaHei" panose="020B0503020204020204" pitchFamily="34" charset="-122"/>
                <a:ea typeface="Microsoft YaHei" panose="020B0503020204020204" pitchFamily="34" charset="-122"/>
              </a:rPr>
              <a:t> ………</a:t>
            </a:r>
          </a:p>
        </p:txBody>
      </p:sp>
      <p:pic>
        <p:nvPicPr>
          <p:cNvPr id="29" name="图片 28">
            <a:extLst>
              <a:ext uri="{FF2B5EF4-FFF2-40B4-BE49-F238E27FC236}">
                <a16:creationId xmlns:a16="http://schemas.microsoft.com/office/drawing/2014/main" id="{49EE7459-493F-A97A-2CE4-574E5FB8DA3F}"/>
              </a:ext>
            </a:extLst>
          </p:cNvPr>
          <p:cNvPicPr>
            <a:picLocks noChangeAspect="1"/>
          </p:cNvPicPr>
          <p:nvPr/>
        </p:nvPicPr>
        <p:blipFill>
          <a:blip r:embed="rId4"/>
          <a:stretch>
            <a:fillRect/>
          </a:stretch>
        </p:blipFill>
        <p:spPr>
          <a:xfrm>
            <a:off x="9252065" y="3814160"/>
            <a:ext cx="516314" cy="591075"/>
          </a:xfrm>
          <a:prstGeom prst="rect">
            <a:avLst/>
          </a:prstGeom>
        </p:spPr>
      </p:pic>
      <p:pic>
        <p:nvPicPr>
          <p:cNvPr id="30" name="图片 29">
            <a:extLst>
              <a:ext uri="{FF2B5EF4-FFF2-40B4-BE49-F238E27FC236}">
                <a16:creationId xmlns:a16="http://schemas.microsoft.com/office/drawing/2014/main" id="{483CFD9B-D181-DED3-8093-8FFFF52FE42B}"/>
              </a:ext>
            </a:extLst>
          </p:cNvPr>
          <p:cNvPicPr>
            <a:picLocks noChangeAspect="1"/>
          </p:cNvPicPr>
          <p:nvPr/>
        </p:nvPicPr>
        <p:blipFill>
          <a:blip r:embed="rId5"/>
          <a:stretch>
            <a:fillRect/>
          </a:stretch>
        </p:blipFill>
        <p:spPr>
          <a:xfrm>
            <a:off x="9209781" y="1545007"/>
            <a:ext cx="605160" cy="481351"/>
          </a:xfrm>
          <a:prstGeom prst="rect">
            <a:avLst/>
          </a:prstGeom>
        </p:spPr>
      </p:pic>
    </p:spTree>
    <p:extLst>
      <p:ext uri="{BB962C8B-B14F-4D97-AF65-F5344CB8AC3E}">
        <p14:creationId xmlns:p14="http://schemas.microsoft.com/office/powerpoint/2010/main" val="425196389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a:extLst>
              <a:ext uri="{FF2B5EF4-FFF2-40B4-BE49-F238E27FC236}">
                <a16:creationId xmlns:a16="http://schemas.microsoft.com/office/drawing/2014/main" id="{6AD1D5C5-EC2F-BEB3-53E6-281188D592EF}"/>
              </a:ext>
            </a:extLst>
          </p:cNvPr>
          <p:cNvSpPr/>
          <p:nvPr/>
        </p:nvSpPr>
        <p:spPr bwMode="auto">
          <a:xfrm>
            <a:off x="432446" y="1325301"/>
            <a:ext cx="4176463" cy="5083482"/>
          </a:xfrm>
          <a:prstGeom prst="rect">
            <a:avLst/>
          </a:prstGeom>
          <a:solidFill>
            <a:schemeClr val="bg1"/>
          </a:solidFill>
          <a:ln w="19050">
            <a:noFill/>
          </a:ln>
          <a:effectLst>
            <a:outerShdw blurRad="63500" sx="101000" sy="101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a:endParaRPr kumimoji="1" lang="zh-CN" altLang="en-US"/>
          </a:p>
        </p:txBody>
      </p:sp>
      <p:sp>
        <p:nvSpPr>
          <p:cNvPr id="7" name="标题 6">
            <a:extLst>
              <a:ext uri="{FF2B5EF4-FFF2-40B4-BE49-F238E27FC236}">
                <a16:creationId xmlns:a16="http://schemas.microsoft.com/office/drawing/2014/main" id="{C55C2C63-63E0-AFF7-DAFA-241313101270}"/>
              </a:ext>
            </a:extLst>
          </p:cNvPr>
          <p:cNvSpPr>
            <a:spLocks noGrp="1"/>
          </p:cNvSpPr>
          <p:nvPr>
            <p:ph type="title"/>
          </p:nvPr>
        </p:nvSpPr>
        <p:spPr/>
        <p:txBody>
          <a:bodyPr>
            <a:normAutofit/>
          </a:bodyPr>
          <a:lstStyle/>
          <a:p>
            <a:r>
              <a:rPr lang="zh-CN" altLang="en-US" sz="3200" dirty="0"/>
              <a:t>“让</a:t>
            </a:r>
            <a:r>
              <a:rPr lang="en-US" altLang="zh-CN" sz="3200" dirty="0"/>
              <a:t>AI</a:t>
            </a:r>
            <a:r>
              <a:rPr lang="zh-CN" altLang="en-US" sz="3200" dirty="0"/>
              <a:t>打架，人当裁判”如何指导我们使用</a:t>
            </a:r>
            <a:r>
              <a:rPr lang="en-US" altLang="zh-CN" sz="3200" dirty="0"/>
              <a:t>AI</a:t>
            </a:r>
            <a:endParaRPr lang="zh-CN" altLang="en-US" dirty="0"/>
          </a:p>
        </p:txBody>
      </p:sp>
      <p:sp>
        <p:nvSpPr>
          <p:cNvPr id="2" name="灯片编号占位符 1">
            <a:extLst>
              <a:ext uri="{FF2B5EF4-FFF2-40B4-BE49-F238E27FC236}">
                <a16:creationId xmlns:a16="http://schemas.microsoft.com/office/drawing/2014/main" id="{AA975C40-E919-8677-6464-7457957823BE}"/>
              </a:ext>
            </a:extLst>
          </p:cNvPr>
          <p:cNvSpPr>
            <a:spLocks noGrp="1"/>
          </p:cNvSpPr>
          <p:nvPr>
            <p:ph type="sldNum" sz="quarter" idx="12"/>
          </p:nvPr>
        </p:nvSpPr>
        <p:spPr/>
        <p:txBody>
          <a:bodyPr/>
          <a:lstStyle/>
          <a:p>
            <a:fld id="{F109C2AD-CA39-43E2-BBEF-768E308D7275}" type="slidenum">
              <a:rPr lang="zh-CN" altLang="en-US" smtClean="0"/>
              <a:pPr/>
              <a:t>13</a:t>
            </a:fld>
            <a:endParaRPr lang="zh-CN" altLang="en-US"/>
          </a:p>
        </p:txBody>
      </p:sp>
      <p:sp>
        <p:nvSpPr>
          <p:cNvPr id="12" name="Rectangle 6">
            <a:extLst>
              <a:ext uri="{FF2B5EF4-FFF2-40B4-BE49-F238E27FC236}">
                <a16:creationId xmlns:a16="http://schemas.microsoft.com/office/drawing/2014/main" id="{24AF9783-74C4-692D-4E2B-C60B97D7B81B}"/>
              </a:ext>
            </a:extLst>
          </p:cNvPr>
          <p:cNvSpPr>
            <a:spLocks noChangeArrowheads="1"/>
          </p:cNvSpPr>
          <p:nvPr/>
        </p:nvSpPr>
        <p:spPr bwMode="auto">
          <a:xfrm>
            <a:off x="0" y="0"/>
            <a:ext cx="115220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10">
            <a:extLst>
              <a:ext uri="{FF2B5EF4-FFF2-40B4-BE49-F238E27FC236}">
                <a16:creationId xmlns:a16="http://schemas.microsoft.com/office/drawing/2014/main" id="{B0C47A9A-450D-4B0A-6310-EEF8522CB35E}"/>
              </a:ext>
            </a:extLst>
          </p:cNvPr>
          <p:cNvSpPr>
            <a:spLocks noChangeArrowheads="1"/>
          </p:cNvSpPr>
          <p:nvPr/>
        </p:nvSpPr>
        <p:spPr bwMode="auto">
          <a:xfrm>
            <a:off x="152400" y="152400"/>
            <a:ext cx="115220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文本框 2">
            <a:extLst>
              <a:ext uri="{FF2B5EF4-FFF2-40B4-BE49-F238E27FC236}">
                <a16:creationId xmlns:a16="http://schemas.microsoft.com/office/drawing/2014/main" id="{F495D6EF-F6DA-464B-606B-FC9F8F2EE684}"/>
              </a:ext>
            </a:extLst>
          </p:cNvPr>
          <p:cNvSpPr txBox="1"/>
          <p:nvPr/>
        </p:nvSpPr>
        <p:spPr>
          <a:xfrm>
            <a:off x="288428" y="966419"/>
            <a:ext cx="10226601" cy="358881"/>
          </a:xfrm>
          <a:prstGeom prst="rect">
            <a:avLst/>
          </a:prstGeom>
          <a:noFill/>
        </p:spPr>
        <p:txBody>
          <a:bodyPr wrap="square">
            <a:spAutoFit/>
          </a:bodyPr>
          <a:lstStyle/>
          <a:p>
            <a:pPr>
              <a:lnSpc>
                <a:spcPts val="2160"/>
              </a:lnSpc>
              <a:buClr>
                <a:srgbClr val="C8161E"/>
              </a:buClr>
            </a:pPr>
            <a:r>
              <a:rPr lang="en-US" altLang="zh-CN" b="1" dirty="0">
                <a:solidFill>
                  <a:srgbClr val="9A0000"/>
                </a:solidFill>
                <a:latin typeface="微软雅黑" panose="020B0503020204020204" pitchFamily="34" charset="-122"/>
                <a:ea typeface="微软雅黑" panose="020B0503020204020204" pitchFamily="34" charset="-122"/>
              </a:rPr>
              <a:t>——</a:t>
            </a:r>
            <a:r>
              <a:rPr lang="zh-CN" altLang="en-US" b="1" dirty="0">
                <a:solidFill>
                  <a:srgbClr val="9A0000"/>
                </a:solidFill>
                <a:latin typeface="微软雅黑" panose="020B0503020204020204" pitchFamily="34" charset="-122"/>
                <a:ea typeface="微软雅黑" panose="020B0503020204020204" pitchFamily="34" charset="-122"/>
              </a:rPr>
              <a:t> 我的</a:t>
            </a:r>
            <a:r>
              <a:rPr lang="en-US" altLang="zh-CN" b="1" dirty="0">
                <a:solidFill>
                  <a:srgbClr val="9A0000"/>
                </a:solidFill>
                <a:latin typeface="微软雅黑" panose="020B0503020204020204" pitchFamily="34" charset="-122"/>
                <a:ea typeface="微软雅黑" panose="020B0503020204020204" pitchFamily="34" charset="-122"/>
              </a:rPr>
              <a:t>AI</a:t>
            </a:r>
            <a:r>
              <a:rPr lang="zh-CN" altLang="en-US" b="1" dirty="0">
                <a:solidFill>
                  <a:srgbClr val="9A0000"/>
                </a:solidFill>
                <a:latin typeface="微软雅黑" panose="020B0503020204020204" pitchFamily="34" charset="-122"/>
                <a:ea typeface="微软雅黑" panose="020B0503020204020204" pitchFamily="34" charset="-122"/>
              </a:rPr>
              <a:t> </a:t>
            </a:r>
            <a:r>
              <a:rPr lang="en-US" altLang="zh-CN" b="1" dirty="0">
                <a:solidFill>
                  <a:srgbClr val="9A0000"/>
                </a:solidFill>
                <a:latin typeface="微软雅黑" panose="020B0503020204020204" pitchFamily="34" charset="-122"/>
                <a:ea typeface="微软雅黑" panose="020B0503020204020204" pitchFamily="34" charset="-122"/>
              </a:rPr>
              <a:t>PowerPoint</a:t>
            </a:r>
            <a:r>
              <a:rPr lang="zh-CN" altLang="en-US" b="1" dirty="0">
                <a:solidFill>
                  <a:srgbClr val="9A0000"/>
                </a:solidFill>
                <a:latin typeface="微软雅黑" panose="020B0503020204020204" pitchFamily="34" charset="-122"/>
                <a:ea typeface="微软雅黑" panose="020B0503020204020204" pitchFamily="34" charset="-122"/>
              </a:rPr>
              <a:t>工作流，“</a:t>
            </a:r>
            <a:r>
              <a:rPr lang="zh-CN" altLang="en-US" b="1" dirty="0">
                <a:solidFill>
                  <a:srgbClr val="002060"/>
                </a:solidFill>
                <a:latin typeface="微软雅黑" panose="020B0503020204020204" pitchFamily="34" charset="-122"/>
                <a:ea typeface="微软雅黑" panose="020B0503020204020204" pitchFamily="34" charset="-122"/>
              </a:rPr>
              <a:t>以前画图靠手，现在画图靠吼</a:t>
            </a:r>
            <a:r>
              <a:rPr lang="zh-CN" altLang="en-US" b="1" dirty="0">
                <a:solidFill>
                  <a:srgbClr val="9A0000"/>
                </a:solidFill>
                <a:latin typeface="微软雅黑" panose="020B0503020204020204" pitchFamily="34" charset="-122"/>
                <a:ea typeface="微软雅黑" panose="020B0503020204020204" pitchFamily="34" charset="-122"/>
              </a:rPr>
              <a:t>”</a:t>
            </a:r>
            <a:endParaRPr lang="en-US" altLang="zh-CN" b="1" dirty="0">
              <a:solidFill>
                <a:srgbClr val="9A0000"/>
              </a:solidFill>
              <a:latin typeface="微软雅黑" panose="020B0503020204020204" pitchFamily="34" charset="-122"/>
              <a:ea typeface="微软雅黑" panose="020B0503020204020204" pitchFamily="34" charset="-122"/>
            </a:endParaRPr>
          </a:p>
        </p:txBody>
      </p:sp>
      <p:sp>
        <p:nvSpPr>
          <p:cNvPr id="23" name="圆角矩形 22">
            <a:extLst>
              <a:ext uri="{FF2B5EF4-FFF2-40B4-BE49-F238E27FC236}">
                <a16:creationId xmlns:a16="http://schemas.microsoft.com/office/drawing/2014/main" id="{41FB5153-BE24-78A1-0A40-30323BB5B78C}"/>
              </a:ext>
            </a:extLst>
          </p:cNvPr>
          <p:cNvSpPr/>
          <p:nvPr/>
        </p:nvSpPr>
        <p:spPr>
          <a:xfrm>
            <a:off x="4818582" y="4643795"/>
            <a:ext cx="5451343" cy="1764645"/>
          </a:xfrm>
          <a:prstGeom prst="roundRect">
            <a:avLst>
              <a:gd name="adj" fmla="val 1484"/>
            </a:avLst>
          </a:prstGeom>
          <a:solidFill>
            <a:srgbClr val="F4F9FC"/>
          </a:solidFill>
          <a:ln>
            <a:solidFill>
              <a:srgbClr val="D4E2F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5" name="文本框 24">
            <a:extLst>
              <a:ext uri="{FF2B5EF4-FFF2-40B4-BE49-F238E27FC236}">
                <a16:creationId xmlns:a16="http://schemas.microsoft.com/office/drawing/2014/main" id="{0925C53A-5880-A70F-382F-410AB3600BFC}"/>
              </a:ext>
            </a:extLst>
          </p:cNvPr>
          <p:cNvSpPr txBox="1"/>
          <p:nvPr/>
        </p:nvSpPr>
        <p:spPr>
          <a:xfrm>
            <a:off x="5836051" y="4779996"/>
            <a:ext cx="998755" cy="338554"/>
          </a:xfrm>
          <a:prstGeom prst="rect">
            <a:avLst/>
          </a:prstGeom>
          <a:noFill/>
        </p:spPr>
        <p:txBody>
          <a:bodyPr wrap="square">
            <a:spAutoFit/>
          </a:bodyPr>
          <a:lstStyle/>
          <a:p>
            <a:r>
              <a:rPr kumimoji="1" lang="zh-CN" altLang="en-US" sz="1600" b="1" dirty="0">
                <a:solidFill>
                  <a:srgbClr val="1A58B4"/>
                </a:solidFill>
                <a:latin typeface="Microsoft YaHei" panose="020B0503020204020204" pitchFamily="34" charset="-122"/>
                <a:ea typeface="Microsoft YaHei" panose="020B0503020204020204" pitchFamily="34" charset="-122"/>
              </a:rPr>
              <a:t>制作步骤</a:t>
            </a:r>
            <a:endParaRPr lang="zh-CN" altLang="en-US" sz="1600" b="1" dirty="0">
              <a:solidFill>
                <a:srgbClr val="1A58B4"/>
              </a:solidFill>
            </a:endParaRPr>
          </a:p>
        </p:txBody>
      </p:sp>
      <p:sp>
        <p:nvSpPr>
          <p:cNvPr id="27" name="文本框 26">
            <a:extLst>
              <a:ext uri="{FF2B5EF4-FFF2-40B4-BE49-F238E27FC236}">
                <a16:creationId xmlns:a16="http://schemas.microsoft.com/office/drawing/2014/main" id="{B7B3E91B-9732-961F-A8E6-3CBD73B5C385}"/>
              </a:ext>
            </a:extLst>
          </p:cNvPr>
          <p:cNvSpPr txBox="1"/>
          <p:nvPr/>
        </p:nvSpPr>
        <p:spPr>
          <a:xfrm>
            <a:off x="5020798" y="5168052"/>
            <a:ext cx="5046910" cy="1190775"/>
          </a:xfrm>
          <a:prstGeom prst="rect">
            <a:avLst/>
          </a:prstGeom>
          <a:noFill/>
        </p:spPr>
        <p:txBody>
          <a:bodyPr wrap="square">
            <a:spAutoFit/>
          </a:bodyPr>
          <a:lstStyle/>
          <a:p>
            <a:pPr marL="171450" indent="-171450">
              <a:lnSpc>
                <a:spcPct val="120000"/>
              </a:lnSpc>
              <a:spcAft>
                <a:spcPts val="600"/>
              </a:spcAft>
              <a:buFont typeface="Wingdings" pitchFamily="2" charset="2"/>
              <a:buChar char="Ø"/>
            </a:pPr>
            <a:r>
              <a:rPr kumimoji="1" lang="zh-CN" altLang="en-US" sz="1200" dirty="0">
                <a:solidFill>
                  <a:schemeClr val="accent1">
                    <a:lumMod val="50000"/>
                  </a:schemeClr>
                </a:solidFill>
                <a:latin typeface="Microsoft YaHei" panose="020B0503020204020204" pitchFamily="34" charset="-122"/>
                <a:ea typeface="Microsoft YaHei" panose="020B0503020204020204" pitchFamily="34" charset="-122"/>
              </a:rPr>
              <a:t>创建新工作目录，收集素材（例如想囊括的 </a:t>
            </a:r>
            <a:r>
              <a:rPr kumimoji="1" lang="en-US" altLang="zh-CN" sz="1200" dirty="0">
                <a:solidFill>
                  <a:schemeClr val="accent1">
                    <a:lumMod val="50000"/>
                  </a:schemeClr>
                </a:solidFill>
                <a:latin typeface="Microsoft YaHei" panose="020B0503020204020204" pitchFamily="34" charset="-122"/>
                <a:ea typeface="Microsoft YaHei" panose="020B0503020204020204" pitchFamily="34" charset="-122"/>
              </a:rPr>
              <a:t>Papers</a:t>
            </a:r>
            <a:r>
              <a:rPr kumimoji="1" lang="zh-CN" altLang="en-US" sz="1200" dirty="0">
                <a:solidFill>
                  <a:schemeClr val="accent1">
                    <a:lumMod val="50000"/>
                  </a:schemeClr>
                </a:solidFill>
                <a:latin typeface="Microsoft YaHei" panose="020B0503020204020204" pitchFamily="34" charset="-122"/>
                <a:ea typeface="Microsoft YaHei" panose="020B0503020204020204" pitchFamily="34" charset="-122"/>
              </a:rPr>
              <a:t>）</a:t>
            </a:r>
            <a:endParaRPr kumimoji="1" lang="en-US" altLang="zh-CN" sz="1200" dirty="0">
              <a:solidFill>
                <a:schemeClr val="accent1">
                  <a:lumMod val="50000"/>
                </a:schemeClr>
              </a:solidFill>
              <a:latin typeface="Microsoft YaHei" panose="020B0503020204020204" pitchFamily="34" charset="-122"/>
              <a:ea typeface="Microsoft YaHei" panose="020B0503020204020204" pitchFamily="34" charset="-122"/>
            </a:endParaRPr>
          </a:p>
          <a:p>
            <a:pPr marL="171450" indent="-171450">
              <a:lnSpc>
                <a:spcPct val="120000"/>
              </a:lnSpc>
              <a:spcAft>
                <a:spcPts val="600"/>
              </a:spcAft>
              <a:buFont typeface="Wingdings" pitchFamily="2" charset="2"/>
              <a:buChar char="Ø"/>
            </a:pPr>
            <a:r>
              <a:rPr kumimoji="1" lang="zh-CN" altLang="en-US" sz="1200" dirty="0">
                <a:solidFill>
                  <a:schemeClr val="accent1">
                    <a:lumMod val="50000"/>
                  </a:schemeClr>
                </a:solidFill>
                <a:latin typeface="Microsoft YaHei" panose="020B0503020204020204" pitchFamily="34" charset="-122"/>
                <a:ea typeface="Microsoft YaHei" panose="020B0503020204020204" pitchFamily="34" charset="-122"/>
              </a:rPr>
              <a:t>确认大纲：把核心要求（</a:t>
            </a:r>
            <a:r>
              <a:rPr kumimoji="1" lang="en-US" altLang="zh-CN" sz="1200" dirty="0">
                <a:solidFill>
                  <a:schemeClr val="accent1">
                    <a:lumMod val="50000"/>
                  </a:schemeClr>
                </a:solidFill>
                <a:latin typeface="Microsoft YaHei" panose="020B0503020204020204" pitchFamily="34" charset="-122"/>
                <a:ea typeface="Microsoft YaHei" panose="020B0503020204020204" pitchFamily="34" charset="-122"/>
              </a:rPr>
              <a:t>PPT</a:t>
            </a:r>
            <a:r>
              <a:rPr kumimoji="1" lang="zh-CN" altLang="en-US" sz="1200" dirty="0">
                <a:solidFill>
                  <a:schemeClr val="accent1">
                    <a:lumMod val="50000"/>
                  </a:schemeClr>
                </a:solidFill>
                <a:latin typeface="Microsoft YaHei" panose="020B0503020204020204" pitchFamily="34" charset="-122"/>
                <a:ea typeface="Microsoft YaHei" panose="020B0503020204020204" pitchFamily="34" charset="-122"/>
              </a:rPr>
              <a:t>的用途、想表达的内容）</a:t>
            </a:r>
            <a:endParaRPr kumimoji="1" lang="en-US" altLang="zh-CN" sz="1200" dirty="0">
              <a:solidFill>
                <a:schemeClr val="accent1">
                  <a:lumMod val="50000"/>
                </a:schemeClr>
              </a:solidFill>
              <a:latin typeface="Microsoft YaHei" panose="020B0503020204020204" pitchFamily="34" charset="-122"/>
              <a:ea typeface="Microsoft YaHei" panose="020B0503020204020204" pitchFamily="34" charset="-122"/>
            </a:endParaRPr>
          </a:p>
          <a:p>
            <a:pPr marL="171450" indent="-171450">
              <a:lnSpc>
                <a:spcPct val="120000"/>
              </a:lnSpc>
              <a:spcAft>
                <a:spcPts val="600"/>
              </a:spcAft>
              <a:buFont typeface="Wingdings" pitchFamily="2" charset="2"/>
              <a:buChar char="Ø"/>
            </a:pPr>
            <a:r>
              <a:rPr kumimoji="1" lang="zh-CN" altLang="en-US" sz="1200" dirty="0">
                <a:solidFill>
                  <a:schemeClr val="accent1">
                    <a:lumMod val="50000"/>
                  </a:schemeClr>
                </a:solidFill>
                <a:latin typeface="Microsoft YaHei" panose="020B0503020204020204" pitchFamily="34" charset="-122"/>
                <a:ea typeface="Microsoft YaHei" panose="020B0503020204020204" pitchFamily="34" charset="-122"/>
              </a:rPr>
              <a:t>交给</a:t>
            </a:r>
            <a:r>
              <a:rPr kumimoji="1" lang="en-US" altLang="zh-CN" sz="1200" dirty="0">
                <a:solidFill>
                  <a:schemeClr val="accent1">
                    <a:lumMod val="50000"/>
                  </a:schemeClr>
                </a:solidFill>
                <a:latin typeface="Microsoft YaHei" panose="020B0503020204020204" pitchFamily="34" charset="-122"/>
                <a:ea typeface="Microsoft YaHei" panose="020B0503020204020204" pitchFamily="34" charset="-122"/>
              </a:rPr>
              <a:t>AI</a:t>
            </a:r>
            <a:r>
              <a:rPr kumimoji="1" lang="zh-CN" altLang="en-US" sz="1200" dirty="0">
                <a:solidFill>
                  <a:schemeClr val="accent1">
                    <a:lumMod val="50000"/>
                  </a:schemeClr>
                </a:solidFill>
                <a:latin typeface="Microsoft YaHei" panose="020B0503020204020204" pitchFamily="34" charset="-122"/>
                <a:ea typeface="Microsoft YaHei" panose="020B0503020204020204" pitchFamily="34" charset="-122"/>
              </a:rPr>
              <a:t>规划：最终形成每一页 </a:t>
            </a:r>
            <a:r>
              <a:rPr kumimoji="1" lang="en-US" altLang="zh-CN" sz="1200" dirty="0">
                <a:solidFill>
                  <a:schemeClr val="accent1">
                    <a:lumMod val="50000"/>
                  </a:schemeClr>
                </a:solidFill>
                <a:latin typeface="Microsoft YaHei" panose="020B0503020204020204" pitchFamily="34" charset="-122"/>
                <a:ea typeface="Microsoft YaHei" panose="020B0503020204020204" pitchFamily="34" charset="-122"/>
              </a:rPr>
              <a:t>PPT</a:t>
            </a:r>
            <a:r>
              <a:rPr kumimoji="1" lang="zh-CN" altLang="en-US" sz="1200" dirty="0">
                <a:solidFill>
                  <a:schemeClr val="accent1">
                    <a:lumMod val="50000"/>
                  </a:schemeClr>
                </a:solidFill>
                <a:latin typeface="Microsoft YaHei" panose="020B0503020204020204" pitchFamily="34" charset="-122"/>
                <a:ea typeface="Microsoft YaHei" panose="020B0503020204020204" pitchFamily="34" charset="-122"/>
              </a:rPr>
              <a:t> 的详细规划（这一步打架）</a:t>
            </a:r>
            <a:endParaRPr kumimoji="1" lang="en-US" altLang="zh-CN" sz="1200" dirty="0">
              <a:solidFill>
                <a:schemeClr val="accent1">
                  <a:lumMod val="50000"/>
                </a:schemeClr>
              </a:solidFill>
              <a:latin typeface="Microsoft YaHei" panose="020B0503020204020204" pitchFamily="34" charset="-122"/>
              <a:ea typeface="Microsoft YaHei" panose="020B0503020204020204" pitchFamily="34" charset="-122"/>
            </a:endParaRPr>
          </a:p>
          <a:p>
            <a:pPr marL="171450" indent="-171450">
              <a:lnSpc>
                <a:spcPct val="120000"/>
              </a:lnSpc>
              <a:spcAft>
                <a:spcPts val="600"/>
              </a:spcAft>
              <a:buFont typeface="Wingdings" pitchFamily="2" charset="2"/>
              <a:buChar char="Ø"/>
            </a:pPr>
            <a:r>
              <a:rPr kumimoji="1" lang="en-US" altLang="zh-CN" sz="1200" dirty="0">
                <a:solidFill>
                  <a:schemeClr val="accent1">
                    <a:lumMod val="50000"/>
                  </a:schemeClr>
                </a:solidFill>
                <a:latin typeface="Microsoft YaHei" panose="020B0503020204020204" pitchFamily="34" charset="-122"/>
                <a:ea typeface="Microsoft YaHei" panose="020B0503020204020204" pitchFamily="34" charset="-122"/>
              </a:rPr>
              <a:t>GPT</a:t>
            </a:r>
            <a:r>
              <a:rPr kumimoji="1" lang="zh-CN" altLang="en-US" sz="1200" dirty="0">
                <a:solidFill>
                  <a:schemeClr val="accent1">
                    <a:lumMod val="50000"/>
                  </a:schemeClr>
                </a:solidFill>
                <a:latin typeface="Microsoft YaHei" panose="020B0503020204020204" pitchFamily="34" charset="-122"/>
                <a:ea typeface="Microsoft YaHei" panose="020B0503020204020204" pitchFamily="34" charset="-122"/>
              </a:rPr>
              <a:t>生成</a:t>
            </a:r>
            <a:r>
              <a:rPr kumimoji="1" lang="en-US" altLang="zh-CN" sz="1200" dirty="0">
                <a:solidFill>
                  <a:schemeClr val="accent1">
                    <a:lumMod val="50000"/>
                  </a:schemeClr>
                </a:solidFill>
                <a:latin typeface="Microsoft YaHei" panose="020B0503020204020204" pitchFamily="34" charset="-122"/>
                <a:ea typeface="Microsoft YaHei" panose="020B0503020204020204" pitchFamily="34" charset="-122"/>
              </a:rPr>
              <a:t>+</a:t>
            </a:r>
            <a:r>
              <a:rPr kumimoji="1" lang="zh-CN" altLang="en-US" sz="1200" dirty="0">
                <a:solidFill>
                  <a:schemeClr val="accent1">
                    <a:lumMod val="50000"/>
                  </a:schemeClr>
                </a:solidFill>
                <a:latin typeface="Microsoft YaHei" panose="020B0503020204020204" pitchFamily="34" charset="-122"/>
                <a:ea typeface="Microsoft YaHei" panose="020B0503020204020204" pitchFamily="34" charset="-122"/>
              </a:rPr>
              <a:t>复刻：</a:t>
            </a:r>
            <a:r>
              <a:rPr kumimoji="1" lang="en-US" altLang="zh-CN" sz="1200" dirty="0">
                <a:solidFill>
                  <a:schemeClr val="accent1">
                    <a:lumMod val="50000"/>
                  </a:schemeClr>
                </a:solidFill>
                <a:latin typeface="Microsoft YaHei" panose="020B0503020204020204" pitchFamily="34" charset="-122"/>
                <a:ea typeface="Microsoft YaHei" panose="020B0503020204020204" pitchFamily="34" charset="-122"/>
              </a:rPr>
              <a:t>ppt2image</a:t>
            </a:r>
            <a:r>
              <a:rPr kumimoji="1" lang="zh-CN" altLang="en-US" sz="1200" dirty="0">
                <a:solidFill>
                  <a:schemeClr val="accent1">
                    <a:lumMod val="50000"/>
                  </a:schemeClr>
                </a:solidFill>
                <a:latin typeface="Microsoft YaHei" panose="020B0503020204020204" pitchFamily="34" charset="-122"/>
                <a:ea typeface="Microsoft YaHei" panose="020B0503020204020204" pitchFamily="34" charset="-122"/>
              </a:rPr>
              <a:t> </a:t>
            </a:r>
            <a:r>
              <a:rPr kumimoji="1" lang="en-US" altLang="zh-CN" sz="1200" dirty="0">
                <a:solidFill>
                  <a:schemeClr val="accent1">
                    <a:lumMod val="50000"/>
                  </a:schemeClr>
                </a:solidFill>
                <a:latin typeface="Microsoft YaHei" panose="020B0503020204020204" pitchFamily="34" charset="-122"/>
                <a:ea typeface="Microsoft YaHei" panose="020B0503020204020204" pitchFamily="34" charset="-122"/>
              </a:rPr>
              <a:t>skill</a:t>
            </a:r>
          </a:p>
        </p:txBody>
      </p:sp>
      <p:pic>
        <p:nvPicPr>
          <p:cNvPr id="30" name="图片 29">
            <a:extLst>
              <a:ext uri="{FF2B5EF4-FFF2-40B4-BE49-F238E27FC236}">
                <a16:creationId xmlns:a16="http://schemas.microsoft.com/office/drawing/2014/main" id="{483CFD9B-D181-DED3-8093-8FFFF52FE42B}"/>
              </a:ext>
            </a:extLst>
          </p:cNvPr>
          <p:cNvPicPr>
            <a:picLocks noChangeAspect="1"/>
          </p:cNvPicPr>
          <p:nvPr/>
        </p:nvPicPr>
        <p:blipFill>
          <a:blip r:embed="rId3"/>
          <a:stretch>
            <a:fillRect/>
          </a:stretch>
        </p:blipFill>
        <p:spPr>
          <a:xfrm>
            <a:off x="5097484" y="4680247"/>
            <a:ext cx="605160" cy="481351"/>
          </a:xfrm>
          <a:prstGeom prst="rect">
            <a:avLst/>
          </a:prstGeom>
        </p:spPr>
      </p:pic>
      <p:pic>
        <p:nvPicPr>
          <p:cNvPr id="10" name="图片 9">
            <a:extLst>
              <a:ext uri="{FF2B5EF4-FFF2-40B4-BE49-F238E27FC236}">
                <a16:creationId xmlns:a16="http://schemas.microsoft.com/office/drawing/2014/main" id="{BA8A283F-3B37-889A-6AAF-A4DAB6877E4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9419" y="1711231"/>
            <a:ext cx="3774996" cy="2173927"/>
          </a:xfrm>
          <a:prstGeom prst="rect">
            <a:avLst/>
          </a:prstGeom>
        </p:spPr>
      </p:pic>
      <p:pic>
        <p:nvPicPr>
          <p:cNvPr id="14" name="图片 13">
            <a:extLst>
              <a:ext uri="{FF2B5EF4-FFF2-40B4-BE49-F238E27FC236}">
                <a16:creationId xmlns:a16="http://schemas.microsoft.com/office/drawing/2014/main" id="{B1E5ACEB-AAEC-02E0-5EA1-0EE55B1BF03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9418" y="4185300"/>
            <a:ext cx="3774997" cy="2122306"/>
          </a:xfrm>
          <a:prstGeom prst="rect">
            <a:avLst/>
          </a:prstGeom>
        </p:spPr>
      </p:pic>
      <p:pic>
        <p:nvPicPr>
          <p:cNvPr id="16" name="图片 15">
            <a:extLst>
              <a:ext uri="{FF2B5EF4-FFF2-40B4-BE49-F238E27FC236}">
                <a16:creationId xmlns:a16="http://schemas.microsoft.com/office/drawing/2014/main" id="{794F18BE-59B0-4A01-BECD-CF4D0F72A1E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47506" y="1325300"/>
            <a:ext cx="5422420" cy="3091617"/>
          </a:xfrm>
          <a:prstGeom prst="rect">
            <a:avLst/>
          </a:prstGeom>
          <a:effectLst>
            <a:outerShdw blurRad="63500" sx="101000" sy="101000" algn="ctr" rotWithShape="0">
              <a:prstClr val="black">
                <a:alpha val="40000"/>
              </a:prstClr>
            </a:outerShdw>
          </a:effectLst>
        </p:spPr>
      </p:pic>
      <p:sp>
        <p:nvSpPr>
          <p:cNvPr id="19" name="文本框 18">
            <a:extLst>
              <a:ext uri="{FF2B5EF4-FFF2-40B4-BE49-F238E27FC236}">
                <a16:creationId xmlns:a16="http://schemas.microsoft.com/office/drawing/2014/main" id="{A55F843C-5319-0320-ED65-619DC0868282}"/>
              </a:ext>
            </a:extLst>
          </p:cNvPr>
          <p:cNvSpPr txBox="1"/>
          <p:nvPr/>
        </p:nvSpPr>
        <p:spPr>
          <a:xfrm>
            <a:off x="726679" y="1372737"/>
            <a:ext cx="1433958" cy="358881"/>
          </a:xfrm>
          <a:prstGeom prst="rect">
            <a:avLst/>
          </a:prstGeom>
          <a:noFill/>
        </p:spPr>
        <p:txBody>
          <a:bodyPr wrap="square">
            <a:spAutoFit/>
          </a:bodyPr>
          <a:lstStyle/>
          <a:p>
            <a:pPr marL="285750" indent="-285750">
              <a:lnSpc>
                <a:spcPts val="2160"/>
              </a:lnSpc>
              <a:buClr>
                <a:srgbClr val="C8161E"/>
              </a:buClr>
              <a:buFont typeface="Wingdings" pitchFamily="2" charset="2"/>
              <a:buChar char="Ø"/>
            </a:pPr>
            <a:r>
              <a:rPr lang="en-US" altLang="zh-CN" b="1" dirty="0">
                <a:solidFill>
                  <a:srgbClr val="002060"/>
                </a:solidFill>
                <a:latin typeface="微软雅黑" panose="020B0503020204020204" pitchFamily="34" charset="-122"/>
                <a:ea typeface="微软雅黑" panose="020B0503020204020204" pitchFamily="34" charset="-122"/>
              </a:rPr>
              <a:t>PPT</a:t>
            </a:r>
            <a:r>
              <a:rPr lang="zh-CN" altLang="en-US" b="1" dirty="0">
                <a:solidFill>
                  <a:srgbClr val="002060"/>
                </a:solidFill>
                <a:latin typeface="微软雅黑" panose="020B0503020204020204" pitchFamily="34" charset="-122"/>
                <a:ea typeface="微软雅黑" panose="020B0503020204020204" pitchFamily="34" charset="-122"/>
              </a:rPr>
              <a:t>润色</a:t>
            </a:r>
            <a:endParaRPr lang="en-US" altLang="zh-CN" b="1" dirty="0">
              <a:solidFill>
                <a:srgbClr val="002060"/>
              </a:solidFill>
              <a:latin typeface="微软雅黑" panose="020B0503020204020204" pitchFamily="34" charset="-122"/>
              <a:ea typeface="微软雅黑" panose="020B0503020204020204" pitchFamily="34" charset="-122"/>
            </a:endParaRPr>
          </a:p>
        </p:txBody>
      </p:sp>
      <p:sp>
        <p:nvSpPr>
          <p:cNvPr id="20" name="下箭头 19">
            <a:extLst>
              <a:ext uri="{FF2B5EF4-FFF2-40B4-BE49-F238E27FC236}">
                <a16:creationId xmlns:a16="http://schemas.microsoft.com/office/drawing/2014/main" id="{56F980DA-A0C1-BDCF-1FD0-43B9D5CAD68C}"/>
              </a:ext>
            </a:extLst>
          </p:cNvPr>
          <p:cNvSpPr/>
          <p:nvPr/>
        </p:nvSpPr>
        <p:spPr bwMode="auto">
          <a:xfrm>
            <a:off x="2248884" y="3923510"/>
            <a:ext cx="288032" cy="300142"/>
          </a:xfrm>
          <a:prstGeom prst="downArrow">
            <a:avLst/>
          </a:prstGeom>
          <a:solidFill>
            <a:srgbClr val="990301"/>
          </a:solidFill>
          <a:ln w="19050">
            <a:solidFill>
              <a:srgbClr val="871F20"/>
            </a:solidFill>
          </a:ln>
        </p:spPr>
        <p:txBody>
          <a:bodyPr vert="horz" wrap="square" lIns="91440" tIns="45720" rIns="91440" bIns="45720" numCol="1" rtlCol="0" anchor="t" anchorCtr="0" compatLnSpc="1">
            <a:prstTxWarp prst="textNoShape">
              <a:avLst/>
            </a:prstTxWarp>
          </a:bodyPr>
          <a:lstStyle/>
          <a:p>
            <a:pPr algn="ctr"/>
            <a:endParaRPr kumimoji="1" lang="zh-CN" altLang="en-US"/>
          </a:p>
        </p:txBody>
      </p:sp>
      <p:sp>
        <p:nvSpPr>
          <p:cNvPr id="26" name="文本框 25">
            <a:extLst>
              <a:ext uri="{FF2B5EF4-FFF2-40B4-BE49-F238E27FC236}">
                <a16:creationId xmlns:a16="http://schemas.microsoft.com/office/drawing/2014/main" id="{96423A96-2439-099A-ED46-A0EC062231D1}"/>
              </a:ext>
            </a:extLst>
          </p:cNvPr>
          <p:cNvSpPr txBox="1"/>
          <p:nvPr/>
        </p:nvSpPr>
        <p:spPr>
          <a:xfrm>
            <a:off x="6625133" y="3606198"/>
            <a:ext cx="3531948"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900" dirty="0">
                <a:solidFill>
                  <a:schemeClr val="accent6">
                    <a:lumMod val="50000"/>
                  </a:schemeClr>
                </a:solidFill>
              </a:rPr>
              <a:t>【</a:t>
            </a:r>
            <a:r>
              <a:rPr lang="zh-CN" altLang="en-US" sz="900" dirty="0">
                <a:solidFill>
                  <a:schemeClr val="accent6">
                    <a:lumMod val="50000"/>
                  </a:schemeClr>
                </a:solidFill>
              </a:rPr>
              <a:t>用</a:t>
            </a:r>
            <a:r>
              <a:rPr lang="en" altLang="zh-CN" sz="900" dirty="0">
                <a:solidFill>
                  <a:schemeClr val="accent6">
                    <a:lumMod val="50000"/>
                  </a:schemeClr>
                </a:solidFill>
              </a:rPr>
              <a:t>GPT-Image-2</a:t>
            </a:r>
            <a:r>
              <a:rPr lang="zh-CN" altLang="en-US" sz="900" dirty="0">
                <a:solidFill>
                  <a:schemeClr val="accent6">
                    <a:lumMod val="50000"/>
                  </a:schemeClr>
                </a:solidFill>
              </a:rPr>
              <a:t>做论文汇报</a:t>
            </a:r>
            <a:r>
              <a:rPr lang="en" altLang="zh-CN" sz="900" dirty="0">
                <a:solidFill>
                  <a:schemeClr val="accent6">
                    <a:lumMod val="50000"/>
                  </a:schemeClr>
                </a:solidFill>
              </a:rPr>
              <a:t>PPT</a:t>
            </a:r>
            <a:r>
              <a:rPr lang="zh-CN" altLang="en-US" sz="900" dirty="0">
                <a:solidFill>
                  <a:schemeClr val="accent6">
                    <a:lumMod val="50000"/>
                  </a:schemeClr>
                </a:solidFill>
              </a:rPr>
              <a:t>实用流程 </a:t>
            </a:r>
            <a:r>
              <a:rPr lang="en-US" altLang="zh-CN" sz="900" dirty="0">
                <a:solidFill>
                  <a:schemeClr val="accent6">
                    <a:lumMod val="50000"/>
                  </a:schemeClr>
                </a:solidFill>
              </a:rPr>
              <a:t>- </a:t>
            </a:r>
            <a:r>
              <a:rPr lang="zh-CN" altLang="en-US" sz="900" dirty="0">
                <a:solidFill>
                  <a:schemeClr val="accent6">
                    <a:lumMod val="50000"/>
                  </a:schemeClr>
                </a:solidFill>
              </a:rPr>
              <a:t>为面包打仗 </a:t>
            </a:r>
            <a:r>
              <a:rPr lang="en-US" altLang="zh-CN" sz="900" dirty="0">
                <a:solidFill>
                  <a:schemeClr val="accent6">
                    <a:lumMod val="50000"/>
                  </a:schemeClr>
                </a:solidFill>
              </a:rPr>
              <a:t>| </a:t>
            </a:r>
            <a:r>
              <a:rPr lang="zh-CN" altLang="en-US" sz="900" dirty="0">
                <a:solidFill>
                  <a:schemeClr val="accent6">
                    <a:lumMod val="50000"/>
                  </a:schemeClr>
                </a:solidFill>
              </a:rPr>
              <a:t>小红书 </a:t>
            </a:r>
            <a:r>
              <a:rPr lang="en-US" altLang="zh-CN" sz="900" dirty="0">
                <a:solidFill>
                  <a:schemeClr val="accent6">
                    <a:lumMod val="50000"/>
                  </a:schemeClr>
                </a:solidFill>
              </a:rPr>
              <a:t>】 </a:t>
            </a:r>
            <a:r>
              <a:rPr lang="en" altLang="zh-CN" sz="900" dirty="0">
                <a:solidFill>
                  <a:schemeClr val="accent6">
                    <a:lumMod val="50000"/>
                  </a:schemeClr>
                </a:solidFill>
              </a:rPr>
              <a:t>https://www.xiaohongshu.com/discovery/item/6a071872000000000603092d?source=webshare&amp;xhsshare=pc_web&amp;xsec_token=ABRTwtvDvuQPX7vlRprpRFtTlZNYfAU_oEUM2l8t1gXZE=&amp;xsec_source=pc_share</a:t>
            </a:r>
          </a:p>
        </p:txBody>
      </p:sp>
    </p:spTree>
    <p:extLst>
      <p:ext uri="{BB962C8B-B14F-4D97-AF65-F5344CB8AC3E}">
        <p14:creationId xmlns:p14="http://schemas.microsoft.com/office/powerpoint/2010/main" val="79267746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a:extLst>
              <a:ext uri="{FF2B5EF4-FFF2-40B4-BE49-F238E27FC236}">
                <a16:creationId xmlns:a16="http://schemas.microsoft.com/office/drawing/2014/main" id="{C55C2C63-63E0-AFF7-DAFA-241313101270}"/>
              </a:ext>
            </a:extLst>
          </p:cNvPr>
          <p:cNvSpPr>
            <a:spLocks noGrp="1"/>
          </p:cNvSpPr>
          <p:nvPr>
            <p:ph type="title"/>
          </p:nvPr>
        </p:nvSpPr>
        <p:spPr/>
        <p:txBody>
          <a:bodyPr>
            <a:normAutofit/>
          </a:bodyPr>
          <a:lstStyle/>
          <a:p>
            <a:r>
              <a:rPr lang="zh-CN" altLang="en-US" sz="3200" dirty="0"/>
              <a:t>“让</a:t>
            </a:r>
            <a:r>
              <a:rPr lang="en-US" altLang="zh-CN" sz="3200" dirty="0"/>
              <a:t>AI</a:t>
            </a:r>
            <a:r>
              <a:rPr lang="zh-CN" altLang="en-US" sz="3200" dirty="0"/>
              <a:t>打架，人当裁判”如何指导我们使用</a:t>
            </a:r>
            <a:r>
              <a:rPr lang="en-US" altLang="zh-CN" sz="3200" dirty="0"/>
              <a:t>AI</a:t>
            </a:r>
            <a:endParaRPr lang="zh-CN" altLang="en-US" dirty="0"/>
          </a:p>
        </p:txBody>
      </p:sp>
      <p:sp>
        <p:nvSpPr>
          <p:cNvPr id="2" name="灯片编号占位符 1">
            <a:extLst>
              <a:ext uri="{FF2B5EF4-FFF2-40B4-BE49-F238E27FC236}">
                <a16:creationId xmlns:a16="http://schemas.microsoft.com/office/drawing/2014/main" id="{AA975C40-E919-8677-6464-7457957823BE}"/>
              </a:ext>
            </a:extLst>
          </p:cNvPr>
          <p:cNvSpPr>
            <a:spLocks noGrp="1"/>
          </p:cNvSpPr>
          <p:nvPr>
            <p:ph type="sldNum" sz="quarter" idx="12"/>
          </p:nvPr>
        </p:nvSpPr>
        <p:spPr/>
        <p:txBody>
          <a:bodyPr/>
          <a:lstStyle/>
          <a:p>
            <a:fld id="{F109C2AD-CA39-43E2-BBEF-768E308D7275}" type="slidenum">
              <a:rPr lang="zh-CN" altLang="en-US" smtClean="0"/>
              <a:pPr/>
              <a:t>14</a:t>
            </a:fld>
            <a:endParaRPr lang="zh-CN" altLang="en-US"/>
          </a:p>
        </p:txBody>
      </p:sp>
      <p:sp>
        <p:nvSpPr>
          <p:cNvPr id="12" name="Rectangle 6">
            <a:extLst>
              <a:ext uri="{FF2B5EF4-FFF2-40B4-BE49-F238E27FC236}">
                <a16:creationId xmlns:a16="http://schemas.microsoft.com/office/drawing/2014/main" id="{24AF9783-74C4-692D-4E2B-C60B97D7B81B}"/>
              </a:ext>
            </a:extLst>
          </p:cNvPr>
          <p:cNvSpPr>
            <a:spLocks noChangeArrowheads="1"/>
          </p:cNvSpPr>
          <p:nvPr/>
        </p:nvSpPr>
        <p:spPr bwMode="auto">
          <a:xfrm>
            <a:off x="0" y="0"/>
            <a:ext cx="115220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10">
            <a:extLst>
              <a:ext uri="{FF2B5EF4-FFF2-40B4-BE49-F238E27FC236}">
                <a16:creationId xmlns:a16="http://schemas.microsoft.com/office/drawing/2014/main" id="{B0C47A9A-450D-4B0A-6310-EEF8522CB35E}"/>
              </a:ext>
            </a:extLst>
          </p:cNvPr>
          <p:cNvSpPr>
            <a:spLocks noChangeArrowheads="1"/>
          </p:cNvSpPr>
          <p:nvPr/>
        </p:nvSpPr>
        <p:spPr bwMode="auto">
          <a:xfrm>
            <a:off x="152400" y="152400"/>
            <a:ext cx="115220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文本框 2">
            <a:extLst>
              <a:ext uri="{FF2B5EF4-FFF2-40B4-BE49-F238E27FC236}">
                <a16:creationId xmlns:a16="http://schemas.microsoft.com/office/drawing/2014/main" id="{F495D6EF-F6DA-464B-606B-FC9F8F2EE684}"/>
              </a:ext>
            </a:extLst>
          </p:cNvPr>
          <p:cNvSpPr txBox="1"/>
          <p:nvPr/>
        </p:nvSpPr>
        <p:spPr>
          <a:xfrm>
            <a:off x="288429" y="966419"/>
            <a:ext cx="2656309" cy="358881"/>
          </a:xfrm>
          <a:prstGeom prst="rect">
            <a:avLst/>
          </a:prstGeom>
          <a:noFill/>
        </p:spPr>
        <p:txBody>
          <a:bodyPr wrap="square">
            <a:spAutoFit/>
          </a:bodyPr>
          <a:lstStyle/>
          <a:p>
            <a:pPr>
              <a:lnSpc>
                <a:spcPts val="2160"/>
              </a:lnSpc>
              <a:buClr>
                <a:srgbClr val="C8161E"/>
              </a:buClr>
            </a:pPr>
            <a:r>
              <a:rPr lang="en-US" altLang="zh-CN" b="1" dirty="0">
                <a:solidFill>
                  <a:srgbClr val="9A0000"/>
                </a:solidFill>
                <a:latin typeface="微软雅黑" panose="020B0503020204020204" pitchFamily="34" charset="-122"/>
                <a:ea typeface="微软雅黑" panose="020B0503020204020204" pitchFamily="34" charset="-122"/>
              </a:rPr>
              <a:t>——</a:t>
            </a:r>
            <a:r>
              <a:rPr lang="zh-CN" altLang="en-US" b="1" dirty="0">
                <a:solidFill>
                  <a:srgbClr val="9A0000"/>
                </a:solidFill>
                <a:latin typeface="微软雅黑" panose="020B0503020204020204" pitchFamily="34" charset="-122"/>
                <a:ea typeface="微软雅黑" panose="020B0503020204020204" pitchFamily="34" charset="-122"/>
              </a:rPr>
              <a:t> 我的</a:t>
            </a:r>
            <a:r>
              <a:rPr lang="en-US" altLang="zh-CN" b="1" dirty="0">
                <a:solidFill>
                  <a:srgbClr val="9A0000"/>
                </a:solidFill>
                <a:latin typeface="微软雅黑" panose="020B0503020204020204" pitchFamily="34" charset="-122"/>
                <a:ea typeface="微软雅黑" panose="020B0503020204020204" pitchFamily="34" charset="-122"/>
              </a:rPr>
              <a:t>AI</a:t>
            </a:r>
            <a:r>
              <a:rPr lang="zh-CN" altLang="en-US" b="1" dirty="0">
                <a:solidFill>
                  <a:srgbClr val="9A0000"/>
                </a:solidFill>
                <a:latin typeface="微软雅黑" panose="020B0503020204020204" pitchFamily="34" charset="-122"/>
                <a:ea typeface="微软雅黑" panose="020B0503020204020204" pitchFamily="34" charset="-122"/>
              </a:rPr>
              <a:t>简历工作流</a:t>
            </a:r>
            <a:endParaRPr lang="en-US" altLang="zh-CN" b="1" dirty="0">
              <a:solidFill>
                <a:srgbClr val="9A0000"/>
              </a:solidFill>
              <a:latin typeface="微软雅黑" panose="020B0503020204020204" pitchFamily="34" charset="-122"/>
              <a:ea typeface="微软雅黑" panose="020B0503020204020204" pitchFamily="34" charset="-122"/>
            </a:endParaRPr>
          </a:p>
        </p:txBody>
      </p:sp>
      <p:sp>
        <p:nvSpPr>
          <p:cNvPr id="23" name="圆角矩形 22">
            <a:extLst>
              <a:ext uri="{FF2B5EF4-FFF2-40B4-BE49-F238E27FC236}">
                <a16:creationId xmlns:a16="http://schemas.microsoft.com/office/drawing/2014/main" id="{41FB5153-BE24-78A1-0A40-30323BB5B78C}"/>
              </a:ext>
            </a:extLst>
          </p:cNvPr>
          <p:cNvSpPr/>
          <p:nvPr/>
        </p:nvSpPr>
        <p:spPr>
          <a:xfrm>
            <a:off x="5112965" y="1655911"/>
            <a:ext cx="3312766" cy="4389834"/>
          </a:xfrm>
          <a:prstGeom prst="roundRect">
            <a:avLst>
              <a:gd name="adj" fmla="val 1484"/>
            </a:avLst>
          </a:prstGeom>
          <a:solidFill>
            <a:srgbClr val="F4F9FC"/>
          </a:solidFill>
          <a:ln>
            <a:solidFill>
              <a:srgbClr val="D4E2F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5" name="文本框 24">
            <a:extLst>
              <a:ext uri="{FF2B5EF4-FFF2-40B4-BE49-F238E27FC236}">
                <a16:creationId xmlns:a16="http://schemas.microsoft.com/office/drawing/2014/main" id="{0925C53A-5880-A70F-382F-410AB3600BFC}"/>
              </a:ext>
            </a:extLst>
          </p:cNvPr>
          <p:cNvSpPr txBox="1"/>
          <p:nvPr/>
        </p:nvSpPr>
        <p:spPr>
          <a:xfrm>
            <a:off x="6130433" y="1877728"/>
            <a:ext cx="998755" cy="338554"/>
          </a:xfrm>
          <a:prstGeom prst="rect">
            <a:avLst/>
          </a:prstGeom>
          <a:noFill/>
        </p:spPr>
        <p:txBody>
          <a:bodyPr wrap="square">
            <a:spAutoFit/>
          </a:bodyPr>
          <a:lstStyle/>
          <a:p>
            <a:r>
              <a:rPr kumimoji="1" lang="zh-CN" altLang="en-US" sz="1600" b="1" dirty="0">
                <a:solidFill>
                  <a:srgbClr val="1A58B4"/>
                </a:solidFill>
                <a:latin typeface="Microsoft YaHei" panose="020B0503020204020204" pitchFamily="34" charset="-122"/>
                <a:ea typeface="Microsoft YaHei" panose="020B0503020204020204" pitchFamily="34" charset="-122"/>
              </a:rPr>
              <a:t>制作步骤</a:t>
            </a:r>
            <a:endParaRPr lang="zh-CN" altLang="en-US" sz="1600" b="1" dirty="0">
              <a:solidFill>
                <a:srgbClr val="1A58B4"/>
              </a:solidFill>
            </a:endParaRPr>
          </a:p>
        </p:txBody>
      </p:sp>
      <p:sp>
        <p:nvSpPr>
          <p:cNvPr id="27" name="文本框 26">
            <a:extLst>
              <a:ext uri="{FF2B5EF4-FFF2-40B4-BE49-F238E27FC236}">
                <a16:creationId xmlns:a16="http://schemas.microsoft.com/office/drawing/2014/main" id="{B7B3E91B-9732-961F-A8E6-3CBD73B5C385}"/>
              </a:ext>
            </a:extLst>
          </p:cNvPr>
          <p:cNvSpPr txBox="1"/>
          <p:nvPr/>
        </p:nvSpPr>
        <p:spPr>
          <a:xfrm>
            <a:off x="5256981" y="2340435"/>
            <a:ext cx="3096343" cy="3483711"/>
          </a:xfrm>
          <a:prstGeom prst="rect">
            <a:avLst/>
          </a:prstGeom>
          <a:noFill/>
        </p:spPr>
        <p:txBody>
          <a:bodyPr wrap="square">
            <a:spAutoFit/>
          </a:bodyPr>
          <a:lstStyle/>
          <a:p>
            <a:pPr marL="171450" indent="-171450">
              <a:lnSpc>
                <a:spcPct val="120000"/>
              </a:lnSpc>
              <a:spcAft>
                <a:spcPts val="600"/>
              </a:spcAft>
              <a:buFont typeface="Wingdings" pitchFamily="2" charset="2"/>
              <a:buChar char="Ø"/>
            </a:pPr>
            <a:r>
              <a:rPr kumimoji="1" lang="zh-CN" altLang="en-US" sz="1200" dirty="0">
                <a:solidFill>
                  <a:schemeClr val="accent1">
                    <a:lumMod val="50000"/>
                  </a:schemeClr>
                </a:solidFill>
                <a:latin typeface="Microsoft YaHei" panose="020B0503020204020204" pitchFamily="34" charset="-122"/>
                <a:ea typeface="Microsoft YaHei" panose="020B0503020204020204" pitchFamily="34" charset="-122"/>
              </a:rPr>
              <a:t>创新工作目录，把自己想放在简历里面的东西全部塞进目录（例如自己的 </a:t>
            </a:r>
            <a:r>
              <a:rPr kumimoji="1" lang="en-US" altLang="zh-CN" sz="1200" dirty="0">
                <a:solidFill>
                  <a:schemeClr val="accent1">
                    <a:lumMod val="50000"/>
                  </a:schemeClr>
                </a:solidFill>
                <a:latin typeface="Microsoft YaHei" panose="020B0503020204020204" pitchFamily="34" charset="-122"/>
                <a:ea typeface="Microsoft YaHei" panose="020B0503020204020204" pitchFamily="34" charset="-122"/>
              </a:rPr>
              <a:t>Papers</a:t>
            </a:r>
            <a:r>
              <a:rPr kumimoji="1" lang="zh-CN" altLang="en-US" sz="1200" dirty="0">
                <a:solidFill>
                  <a:schemeClr val="accent1">
                    <a:lumMod val="50000"/>
                  </a:schemeClr>
                </a:solidFill>
                <a:latin typeface="Microsoft YaHei" panose="020B0503020204020204" pitchFamily="34" charset="-122"/>
                <a:ea typeface="Microsoft YaHei" panose="020B0503020204020204" pitchFamily="34" charset="-122"/>
              </a:rPr>
              <a:t>，甚至之前的简历）</a:t>
            </a:r>
            <a:endParaRPr kumimoji="1" lang="en-US" altLang="zh-CN" sz="1200" dirty="0">
              <a:solidFill>
                <a:schemeClr val="accent1">
                  <a:lumMod val="50000"/>
                </a:schemeClr>
              </a:solidFill>
              <a:latin typeface="Microsoft YaHei" panose="020B0503020204020204" pitchFamily="34" charset="-122"/>
              <a:ea typeface="Microsoft YaHei" panose="020B0503020204020204" pitchFamily="34" charset="-122"/>
            </a:endParaRPr>
          </a:p>
          <a:p>
            <a:pPr marL="171450" indent="-171450">
              <a:lnSpc>
                <a:spcPct val="120000"/>
              </a:lnSpc>
              <a:spcAft>
                <a:spcPts val="600"/>
              </a:spcAft>
              <a:buFont typeface="Wingdings" pitchFamily="2" charset="2"/>
              <a:buChar char="Ø"/>
            </a:pPr>
            <a:r>
              <a:rPr kumimoji="1" lang="zh-CN" altLang="en-US" sz="1200" dirty="0">
                <a:solidFill>
                  <a:schemeClr val="accent1">
                    <a:lumMod val="50000"/>
                  </a:schemeClr>
                </a:solidFill>
                <a:latin typeface="Microsoft YaHei" panose="020B0503020204020204" pitchFamily="34" charset="-122"/>
                <a:ea typeface="Microsoft YaHei" panose="020B0503020204020204" pitchFamily="34" charset="-122"/>
              </a:rPr>
              <a:t>整理内容：告诉 </a:t>
            </a:r>
            <a:r>
              <a:rPr kumimoji="1" lang="en-US" altLang="zh-CN" sz="1200" dirty="0">
                <a:solidFill>
                  <a:schemeClr val="accent1">
                    <a:lumMod val="50000"/>
                  </a:schemeClr>
                </a:solidFill>
                <a:latin typeface="Microsoft YaHei" panose="020B0503020204020204" pitchFamily="34" charset="-122"/>
                <a:ea typeface="Microsoft YaHei" panose="020B0503020204020204" pitchFamily="34" charset="-122"/>
              </a:rPr>
              <a:t>CC</a:t>
            </a:r>
            <a:r>
              <a:rPr kumimoji="1" lang="zh-CN" altLang="en-US" sz="1200" dirty="0">
                <a:solidFill>
                  <a:schemeClr val="accent1">
                    <a:lumMod val="50000"/>
                  </a:schemeClr>
                </a:solidFill>
                <a:latin typeface="Microsoft YaHei" panose="020B0503020204020204" pitchFamily="34" charset="-122"/>
                <a:ea typeface="Microsoft YaHei" panose="020B0503020204020204" pitchFamily="34" charset="-122"/>
              </a:rPr>
              <a:t> 自己想把目录下面的内容整理成一份简历，让他做一份可编译的</a:t>
            </a:r>
            <a:r>
              <a:rPr kumimoji="1" lang="en-US" altLang="zh-CN" sz="1200" dirty="0" err="1">
                <a:solidFill>
                  <a:schemeClr val="accent1">
                    <a:lumMod val="50000"/>
                  </a:schemeClr>
                </a:solidFill>
                <a:latin typeface="Microsoft YaHei" panose="020B0503020204020204" pitchFamily="34" charset="-122"/>
                <a:ea typeface="Microsoft YaHei" panose="020B0503020204020204" pitchFamily="34" charset="-122"/>
              </a:rPr>
              <a:t>TeX</a:t>
            </a:r>
            <a:r>
              <a:rPr kumimoji="1" lang="zh-CN" altLang="en-US" sz="1200" dirty="0">
                <a:solidFill>
                  <a:schemeClr val="accent1">
                    <a:lumMod val="50000"/>
                  </a:schemeClr>
                </a:solidFill>
                <a:latin typeface="Microsoft YaHei" panose="020B0503020204020204" pitchFamily="34" charset="-122"/>
                <a:ea typeface="Microsoft YaHei" panose="020B0503020204020204" pitchFamily="34" charset="-122"/>
              </a:rPr>
              <a:t> 文件</a:t>
            </a:r>
            <a:endParaRPr kumimoji="1" lang="en-US" altLang="zh-CN" sz="1200" dirty="0">
              <a:solidFill>
                <a:schemeClr val="accent1">
                  <a:lumMod val="50000"/>
                </a:schemeClr>
              </a:solidFill>
              <a:latin typeface="Microsoft YaHei" panose="020B0503020204020204" pitchFamily="34" charset="-122"/>
              <a:ea typeface="Microsoft YaHei" panose="020B0503020204020204" pitchFamily="34" charset="-122"/>
            </a:endParaRPr>
          </a:p>
          <a:p>
            <a:pPr marL="171450" indent="-171450">
              <a:lnSpc>
                <a:spcPct val="120000"/>
              </a:lnSpc>
              <a:spcAft>
                <a:spcPts val="600"/>
              </a:spcAft>
              <a:buFont typeface="Wingdings" pitchFamily="2" charset="2"/>
              <a:buChar char="Ø"/>
            </a:pPr>
            <a:r>
              <a:rPr kumimoji="1" lang="zh-CN" altLang="en-US" sz="1200" dirty="0">
                <a:solidFill>
                  <a:schemeClr val="accent1">
                    <a:lumMod val="50000"/>
                  </a:schemeClr>
                </a:solidFill>
                <a:latin typeface="Microsoft YaHei" panose="020B0503020204020204" pitchFamily="34" charset="-122"/>
                <a:ea typeface="Microsoft YaHei" panose="020B0503020204020204" pitchFamily="34" charset="-122"/>
              </a:rPr>
              <a:t>润色内容：</a:t>
            </a:r>
            <a:r>
              <a:rPr kumimoji="1" lang="zh-CN" altLang="en-US" sz="1200" b="1" dirty="0">
                <a:solidFill>
                  <a:srgbClr val="9A0000"/>
                </a:solidFill>
                <a:latin typeface="Microsoft YaHei" panose="020B0503020204020204" pitchFamily="34" charset="-122"/>
                <a:ea typeface="Microsoft YaHei" panose="020B0503020204020204" pitchFamily="34" charset="-122"/>
              </a:rPr>
              <a:t>人工制定这份简历中你最想凸显的部分</a:t>
            </a:r>
            <a:r>
              <a:rPr kumimoji="1" lang="zh-CN" altLang="en-US" sz="1200" dirty="0">
                <a:solidFill>
                  <a:schemeClr val="accent1">
                    <a:lumMod val="50000"/>
                  </a:schemeClr>
                </a:solidFill>
                <a:latin typeface="Microsoft YaHei" panose="020B0503020204020204" pitchFamily="34" charset="-122"/>
                <a:ea typeface="Microsoft YaHei" panose="020B0503020204020204" pitchFamily="34" charset="-122"/>
              </a:rPr>
              <a:t>（通常和面试岗位相关），接下来以它为大纲让 </a:t>
            </a:r>
            <a:r>
              <a:rPr kumimoji="1" lang="en-US" altLang="zh-CN" sz="1200" dirty="0">
                <a:solidFill>
                  <a:schemeClr val="accent1">
                    <a:lumMod val="50000"/>
                  </a:schemeClr>
                </a:solidFill>
                <a:latin typeface="Microsoft YaHei" panose="020B0503020204020204" pitchFamily="34" charset="-122"/>
                <a:ea typeface="Microsoft YaHei" panose="020B0503020204020204" pitchFamily="34" charset="-122"/>
              </a:rPr>
              <a:t>LLMs</a:t>
            </a:r>
            <a:r>
              <a:rPr kumimoji="1" lang="zh-CN" altLang="en-US" sz="1200" dirty="0">
                <a:solidFill>
                  <a:schemeClr val="accent1">
                    <a:lumMod val="50000"/>
                  </a:schemeClr>
                </a:solidFill>
                <a:latin typeface="Microsoft YaHei" panose="020B0503020204020204" pitchFamily="34" charset="-122"/>
                <a:ea typeface="Microsoft YaHei" panose="020B0503020204020204" pitchFamily="34" charset="-122"/>
              </a:rPr>
              <a:t> 打架</a:t>
            </a:r>
            <a:endParaRPr kumimoji="1" lang="en-US" altLang="zh-CN" sz="1200" dirty="0">
              <a:solidFill>
                <a:schemeClr val="accent1">
                  <a:lumMod val="50000"/>
                </a:schemeClr>
              </a:solidFill>
              <a:latin typeface="Microsoft YaHei" panose="020B0503020204020204" pitchFamily="34" charset="-122"/>
              <a:ea typeface="Microsoft YaHei" panose="020B0503020204020204" pitchFamily="34" charset="-122"/>
            </a:endParaRPr>
          </a:p>
          <a:p>
            <a:pPr marL="171450" indent="-171450">
              <a:lnSpc>
                <a:spcPct val="120000"/>
              </a:lnSpc>
              <a:spcAft>
                <a:spcPts val="600"/>
              </a:spcAft>
              <a:buFont typeface="Wingdings" pitchFamily="2" charset="2"/>
              <a:buChar char="Ø"/>
            </a:pPr>
            <a:r>
              <a:rPr kumimoji="1" lang="zh-CN" altLang="en-US" sz="1200" dirty="0">
                <a:solidFill>
                  <a:schemeClr val="accent1">
                    <a:lumMod val="50000"/>
                  </a:schemeClr>
                </a:solidFill>
                <a:latin typeface="Microsoft YaHei" panose="020B0503020204020204" pitchFamily="34" charset="-122"/>
                <a:ea typeface="Microsoft YaHei" panose="020B0503020204020204" pitchFamily="34" charset="-122"/>
              </a:rPr>
              <a:t>美化页面：把现有简历内容发给 </a:t>
            </a:r>
            <a:r>
              <a:rPr kumimoji="1" lang="en-US" altLang="zh-CN" sz="1200" dirty="0">
                <a:solidFill>
                  <a:srgbClr val="990301"/>
                </a:solidFill>
                <a:latin typeface="Microsoft YaHei" panose="020B0503020204020204" pitchFamily="34" charset="-122"/>
                <a:ea typeface="Microsoft YaHei" panose="020B0503020204020204" pitchFamily="34" charset="-122"/>
              </a:rPr>
              <a:t>GPT-Image-2</a:t>
            </a:r>
            <a:r>
              <a:rPr kumimoji="1" lang="zh-CN" altLang="en-US" sz="1200" dirty="0">
                <a:solidFill>
                  <a:schemeClr val="accent1">
                    <a:lumMod val="50000"/>
                  </a:schemeClr>
                </a:solidFill>
                <a:latin typeface="Microsoft YaHei" panose="020B0503020204020204" pitchFamily="34" charset="-122"/>
                <a:ea typeface="Microsoft YaHei" panose="020B0503020204020204" pitchFamily="34" charset="-122"/>
              </a:rPr>
              <a:t> ，让他生成一个更好看的简历模版，保存图片作为我们的目标</a:t>
            </a:r>
            <a:endParaRPr kumimoji="1" lang="en-US" altLang="zh-CN" sz="1200" dirty="0">
              <a:solidFill>
                <a:schemeClr val="accent1">
                  <a:lumMod val="50000"/>
                </a:schemeClr>
              </a:solidFill>
              <a:latin typeface="Microsoft YaHei" panose="020B0503020204020204" pitchFamily="34" charset="-122"/>
              <a:ea typeface="Microsoft YaHei" panose="020B0503020204020204" pitchFamily="34" charset="-122"/>
            </a:endParaRPr>
          </a:p>
          <a:p>
            <a:pPr marL="171450" indent="-171450">
              <a:lnSpc>
                <a:spcPct val="120000"/>
              </a:lnSpc>
              <a:spcAft>
                <a:spcPts val="600"/>
              </a:spcAft>
              <a:buFont typeface="Wingdings" pitchFamily="2" charset="2"/>
              <a:buChar char="Ø"/>
            </a:pPr>
            <a:r>
              <a:rPr kumimoji="1" lang="zh-CN" altLang="en-US" sz="1200" dirty="0">
                <a:solidFill>
                  <a:schemeClr val="accent1">
                    <a:lumMod val="50000"/>
                  </a:schemeClr>
                </a:solidFill>
                <a:latin typeface="Microsoft YaHei" panose="020B0503020204020204" pitchFamily="34" charset="-122"/>
                <a:ea typeface="Microsoft YaHei" panose="020B0503020204020204" pitchFamily="34" charset="-122"/>
              </a:rPr>
              <a:t>向目标迈进：把目标图片发给 </a:t>
            </a:r>
            <a:r>
              <a:rPr kumimoji="1" lang="en-US" altLang="zh-CN" sz="1200" dirty="0">
                <a:solidFill>
                  <a:schemeClr val="accent1">
                    <a:lumMod val="50000"/>
                  </a:schemeClr>
                </a:solidFill>
                <a:latin typeface="Microsoft YaHei" panose="020B0503020204020204" pitchFamily="34" charset="-122"/>
                <a:ea typeface="Microsoft YaHei" panose="020B0503020204020204" pitchFamily="34" charset="-122"/>
              </a:rPr>
              <a:t>CC</a:t>
            </a:r>
            <a:r>
              <a:rPr kumimoji="1" lang="zh-CN" altLang="en-US" sz="1200" dirty="0">
                <a:solidFill>
                  <a:schemeClr val="accent1">
                    <a:lumMod val="50000"/>
                  </a:schemeClr>
                </a:solidFill>
                <a:latin typeface="Microsoft YaHei" panose="020B0503020204020204" pitchFamily="34" charset="-122"/>
                <a:ea typeface="Microsoft YaHei" panose="020B0503020204020204" pitchFamily="34" charset="-122"/>
              </a:rPr>
              <a:t> 让他按照这个目标的版式把 </a:t>
            </a:r>
            <a:r>
              <a:rPr kumimoji="1" lang="en-US" altLang="zh-CN" sz="1200" dirty="0" err="1">
                <a:solidFill>
                  <a:schemeClr val="accent1">
                    <a:lumMod val="50000"/>
                  </a:schemeClr>
                </a:solidFill>
                <a:latin typeface="Microsoft YaHei" panose="020B0503020204020204" pitchFamily="34" charset="-122"/>
                <a:ea typeface="Microsoft YaHei" panose="020B0503020204020204" pitchFamily="34" charset="-122"/>
              </a:rPr>
              <a:t>TeX</a:t>
            </a:r>
            <a:r>
              <a:rPr kumimoji="1" lang="zh-CN" altLang="en-US" sz="1200" dirty="0">
                <a:solidFill>
                  <a:schemeClr val="accent1">
                    <a:lumMod val="50000"/>
                  </a:schemeClr>
                </a:solidFill>
                <a:latin typeface="Microsoft YaHei" panose="020B0503020204020204" pitchFamily="34" charset="-122"/>
                <a:ea typeface="Microsoft YaHei" panose="020B0503020204020204" pitchFamily="34" charset="-122"/>
              </a:rPr>
              <a:t> 文件改过去</a:t>
            </a:r>
            <a:endParaRPr kumimoji="1" lang="en-US" altLang="zh-CN" sz="1200" dirty="0">
              <a:solidFill>
                <a:schemeClr val="accent1">
                  <a:lumMod val="50000"/>
                </a:schemeClr>
              </a:solidFill>
              <a:latin typeface="Microsoft YaHei" panose="020B0503020204020204" pitchFamily="34" charset="-122"/>
              <a:ea typeface="Microsoft YaHei" panose="020B0503020204020204" pitchFamily="34" charset="-122"/>
            </a:endParaRPr>
          </a:p>
        </p:txBody>
      </p:sp>
      <p:pic>
        <p:nvPicPr>
          <p:cNvPr id="30" name="图片 29">
            <a:extLst>
              <a:ext uri="{FF2B5EF4-FFF2-40B4-BE49-F238E27FC236}">
                <a16:creationId xmlns:a16="http://schemas.microsoft.com/office/drawing/2014/main" id="{483CFD9B-D181-DED3-8093-8FFFF52FE42B}"/>
              </a:ext>
            </a:extLst>
          </p:cNvPr>
          <p:cNvPicPr>
            <a:picLocks noChangeAspect="1"/>
          </p:cNvPicPr>
          <p:nvPr/>
        </p:nvPicPr>
        <p:blipFill>
          <a:blip r:embed="rId3"/>
          <a:stretch>
            <a:fillRect/>
          </a:stretch>
        </p:blipFill>
        <p:spPr>
          <a:xfrm>
            <a:off x="5391866" y="1777979"/>
            <a:ext cx="605160" cy="481351"/>
          </a:xfrm>
          <a:prstGeom prst="rect">
            <a:avLst/>
          </a:prstGeom>
        </p:spPr>
      </p:pic>
      <p:pic>
        <p:nvPicPr>
          <p:cNvPr id="4" name="图片 3">
            <a:extLst>
              <a:ext uri="{FF2B5EF4-FFF2-40B4-BE49-F238E27FC236}">
                <a16:creationId xmlns:a16="http://schemas.microsoft.com/office/drawing/2014/main" id="{4A106D8E-E9C4-FC95-5D23-F620946C433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8816" y="1329331"/>
            <a:ext cx="4680520" cy="5034352"/>
          </a:xfrm>
          <a:prstGeom prst="rect">
            <a:avLst/>
          </a:prstGeom>
          <a:effectLst>
            <a:outerShdw blurRad="50800" dist="38100" dir="2700000" algn="tl" rotWithShape="0">
              <a:prstClr val="black">
                <a:alpha val="40000"/>
              </a:prstClr>
            </a:outerShdw>
          </a:effectLst>
        </p:spPr>
      </p:pic>
      <p:sp>
        <p:nvSpPr>
          <p:cNvPr id="5" name="圆角矩形 4">
            <a:extLst>
              <a:ext uri="{FF2B5EF4-FFF2-40B4-BE49-F238E27FC236}">
                <a16:creationId xmlns:a16="http://schemas.microsoft.com/office/drawing/2014/main" id="{96FB896E-3542-2372-74AE-1276D9EECB72}"/>
              </a:ext>
            </a:extLst>
          </p:cNvPr>
          <p:cNvSpPr/>
          <p:nvPr/>
        </p:nvSpPr>
        <p:spPr>
          <a:xfrm>
            <a:off x="8559138" y="1655911"/>
            <a:ext cx="2664121" cy="2160240"/>
          </a:xfrm>
          <a:prstGeom prst="roundRect">
            <a:avLst>
              <a:gd name="adj" fmla="val 1665"/>
            </a:avLst>
          </a:prstGeom>
          <a:solidFill>
            <a:srgbClr val="FCF8F4"/>
          </a:solidFill>
          <a:ln>
            <a:solidFill>
              <a:srgbClr val="FADDC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a:p>
        </p:txBody>
      </p:sp>
      <p:sp>
        <p:nvSpPr>
          <p:cNvPr id="6" name="文本框 25">
            <a:extLst>
              <a:ext uri="{FF2B5EF4-FFF2-40B4-BE49-F238E27FC236}">
                <a16:creationId xmlns:a16="http://schemas.microsoft.com/office/drawing/2014/main" id="{F75CE772-648A-EE83-D659-5379C01EE964}"/>
              </a:ext>
            </a:extLst>
          </p:cNvPr>
          <p:cNvSpPr txBox="1"/>
          <p:nvPr/>
        </p:nvSpPr>
        <p:spPr>
          <a:xfrm>
            <a:off x="9454896" y="1877728"/>
            <a:ext cx="1606169" cy="338554"/>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1" lang="zh-CN" altLang="en-US" sz="1600" b="1" dirty="0">
                <a:solidFill>
                  <a:srgbClr val="E56124"/>
                </a:solidFill>
                <a:latin typeface="Microsoft YaHei" panose="020B0503020204020204" pitchFamily="34" charset="-122"/>
                <a:ea typeface="Microsoft YaHei" panose="020B0503020204020204" pitchFamily="34" charset="-122"/>
              </a:rPr>
              <a:t>优点</a:t>
            </a:r>
            <a:endParaRPr lang="zh-CN" altLang="en-US" sz="1600" b="1" dirty="0">
              <a:solidFill>
                <a:srgbClr val="E56124"/>
              </a:solidFill>
            </a:endParaRPr>
          </a:p>
        </p:txBody>
      </p:sp>
      <p:pic>
        <p:nvPicPr>
          <p:cNvPr id="8" name="图片 7">
            <a:extLst>
              <a:ext uri="{FF2B5EF4-FFF2-40B4-BE49-F238E27FC236}">
                <a16:creationId xmlns:a16="http://schemas.microsoft.com/office/drawing/2014/main" id="{49EE7459-493F-A97A-2CE4-574E5FB8DA3F}"/>
              </a:ext>
            </a:extLst>
          </p:cNvPr>
          <p:cNvPicPr>
            <a:picLocks noChangeAspect="1"/>
          </p:cNvPicPr>
          <p:nvPr/>
        </p:nvPicPr>
        <p:blipFill>
          <a:blip r:embed="rId5"/>
          <a:stretch>
            <a:fillRect/>
          </a:stretch>
        </p:blipFill>
        <p:spPr>
          <a:xfrm>
            <a:off x="8756207" y="1715897"/>
            <a:ext cx="516314" cy="591075"/>
          </a:xfrm>
          <a:prstGeom prst="rect">
            <a:avLst/>
          </a:prstGeom>
        </p:spPr>
      </p:pic>
      <p:sp>
        <p:nvSpPr>
          <p:cNvPr id="13" name="文本框 12">
            <a:extLst>
              <a:ext uri="{FF2B5EF4-FFF2-40B4-BE49-F238E27FC236}">
                <a16:creationId xmlns:a16="http://schemas.microsoft.com/office/drawing/2014/main" id="{FFA96BE4-3987-A4CC-81EF-46C914791694}"/>
              </a:ext>
            </a:extLst>
          </p:cNvPr>
          <p:cNvSpPr txBox="1"/>
          <p:nvPr/>
        </p:nvSpPr>
        <p:spPr>
          <a:xfrm>
            <a:off x="8569748" y="2374599"/>
            <a:ext cx="2591889" cy="1335430"/>
          </a:xfrm>
          <a:prstGeom prst="rect">
            <a:avLst/>
          </a:prstGeom>
          <a:noFill/>
        </p:spPr>
        <p:txBody>
          <a:bodyPr wrap="square">
            <a:spAutoFit/>
          </a:bodyPr>
          <a:lstStyle/>
          <a:p>
            <a:pPr marL="171450" indent="-171450">
              <a:lnSpc>
                <a:spcPct val="120000"/>
              </a:lnSpc>
              <a:spcAft>
                <a:spcPts val="600"/>
              </a:spcAft>
              <a:buFont typeface="Wingdings" pitchFamily="2" charset="2"/>
              <a:buChar char="Ø"/>
            </a:pPr>
            <a:r>
              <a:rPr kumimoji="1" lang="zh-CN" altLang="en-US" sz="1200" dirty="0">
                <a:solidFill>
                  <a:schemeClr val="accent1">
                    <a:lumMod val="50000"/>
                  </a:schemeClr>
                </a:solidFill>
                <a:latin typeface="Microsoft YaHei" panose="020B0503020204020204" pitchFamily="34" charset="-122"/>
                <a:ea typeface="Microsoft YaHei" panose="020B0503020204020204" pitchFamily="34" charset="-122"/>
              </a:rPr>
              <a:t>相当结构化。把和目标岗位最相关的项目写在项目经历前两条，能很快让人看到匹配度；</a:t>
            </a:r>
            <a:endParaRPr kumimoji="1" lang="en-US" altLang="zh-CN" sz="1200" dirty="0">
              <a:solidFill>
                <a:schemeClr val="accent1">
                  <a:lumMod val="50000"/>
                </a:schemeClr>
              </a:solidFill>
              <a:latin typeface="Microsoft YaHei" panose="020B0503020204020204" pitchFamily="34" charset="-122"/>
              <a:ea typeface="Microsoft YaHei" panose="020B0503020204020204" pitchFamily="34" charset="-122"/>
            </a:endParaRPr>
          </a:p>
          <a:p>
            <a:pPr marL="171450" indent="-171450">
              <a:lnSpc>
                <a:spcPct val="120000"/>
              </a:lnSpc>
              <a:spcAft>
                <a:spcPts val="600"/>
              </a:spcAft>
              <a:buFont typeface="Wingdings" pitchFamily="2" charset="2"/>
              <a:buChar char="Ø"/>
            </a:pPr>
            <a:r>
              <a:rPr kumimoji="1" lang="zh-CN" altLang="en-US" sz="1200" dirty="0">
                <a:solidFill>
                  <a:schemeClr val="accent1">
                    <a:lumMod val="50000"/>
                  </a:schemeClr>
                </a:solidFill>
                <a:latin typeface="Microsoft YaHei" panose="020B0503020204020204" pitchFamily="34" charset="-122"/>
                <a:ea typeface="Microsoft YaHei" panose="020B0503020204020204" pitchFamily="34" charset="-122"/>
              </a:rPr>
              <a:t>视觉上更加清楚；</a:t>
            </a:r>
            <a:endParaRPr kumimoji="1" lang="en-US" altLang="zh-CN" sz="1200" dirty="0">
              <a:solidFill>
                <a:schemeClr val="accent1">
                  <a:lumMod val="50000"/>
                </a:schemeClr>
              </a:solidFill>
              <a:latin typeface="Microsoft YaHei" panose="020B0503020204020204" pitchFamily="34" charset="-122"/>
              <a:ea typeface="Microsoft YaHei" panose="020B0503020204020204" pitchFamily="34" charset="-122"/>
            </a:endParaRPr>
          </a:p>
          <a:p>
            <a:pPr marL="171450" indent="-171450">
              <a:lnSpc>
                <a:spcPct val="120000"/>
              </a:lnSpc>
              <a:spcAft>
                <a:spcPts val="600"/>
              </a:spcAft>
              <a:buFont typeface="Wingdings" pitchFamily="2" charset="2"/>
              <a:buChar char="Ø"/>
            </a:pPr>
            <a:r>
              <a:rPr kumimoji="1" lang="zh-CN" altLang="en-US" sz="1200" dirty="0">
                <a:solidFill>
                  <a:schemeClr val="accent1">
                    <a:lumMod val="50000"/>
                  </a:schemeClr>
                </a:solidFill>
                <a:latin typeface="Microsoft YaHei" panose="020B0503020204020204" pitchFamily="34" charset="-122"/>
                <a:ea typeface="Microsoft YaHei" panose="020B0503020204020204" pitchFamily="34" charset="-122"/>
              </a:rPr>
              <a:t>结构上更满了，不会有空间浪费</a:t>
            </a:r>
            <a:endParaRPr kumimoji="1" lang="en-US" altLang="zh-CN" sz="1200" dirty="0">
              <a:solidFill>
                <a:schemeClr val="accent1">
                  <a:lumMod val="50000"/>
                </a:schemeClr>
              </a:solidFill>
              <a:latin typeface="Microsoft YaHei" panose="020B0503020204020204" pitchFamily="34" charset="-122"/>
              <a:ea typeface="Microsoft YaHei" panose="020B0503020204020204" pitchFamily="34" charset="-122"/>
            </a:endParaRPr>
          </a:p>
        </p:txBody>
      </p:sp>
    </p:spTree>
    <p:extLst>
      <p:ext uri="{BB962C8B-B14F-4D97-AF65-F5344CB8AC3E}">
        <p14:creationId xmlns:p14="http://schemas.microsoft.com/office/powerpoint/2010/main" val="403526448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a:extLst>
              <a:ext uri="{FF2B5EF4-FFF2-40B4-BE49-F238E27FC236}">
                <a16:creationId xmlns:a16="http://schemas.microsoft.com/office/drawing/2014/main" id="{C55C2C63-63E0-AFF7-DAFA-241313101270}"/>
              </a:ext>
            </a:extLst>
          </p:cNvPr>
          <p:cNvSpPr>
            <a:spLocks noGrp="1"/>
          </p:cNvSpPr>
          <p:nvPr>
            <p:ph type="title"/>
          </p:nvPr>
        </p:nvSpPr>
        <p:spPr/>
        <p:txBody>
          <a:bodyPr>
            <a:normAutofit/>
          </a:bodyPr>
          <a:lstStyle/>
          <a:p>
            <a:r>
              <a:rPr lang="zh-CN" altLang="en-US" sz="3200" dirty="0"/>
              <a:t>“让</a:t>
            </a:r>
            <a:r>
              <a:rPr lang="en-US" altLang="zh-CN" sz="3200" dirty="0"/>
              <a:t>AI</a:t>
            </a:r>
            <a:r>
              <a:rPr lang="zh-CN" altLang="en-US" sz="3200" dirty="0"/>
              <a:t>打架，人当裁判”如何指导我们使用</a:t>
            </a:r>
            <a:r>
              <a:rPr lang="en-US" altLang="zh-CN" sz="3200" dirty="0"/>
              <a:t>AI</a:t>
            </a:r>
            <a:endParaRPr lang="zh-CN" altLang="en-US" dirty="0"/>
          </a:p>
        </p:txBody>
      </p:sp>
      <p:sp>
        <p:nvSpPr>
          <p:cNvPr id="2" name="灯片编号占位符 1">
            <a:extLst>
              <a:ext uri="{FF2B5EF4-FFF2-40B4-BE49-F238E27FC236}">
                <a16:creationId xmlns:a16="http://schemas.microsoft.com/office/drawing/2014/main" id="{AA975C40-E919-8677-6464-7457957823BE}"/>
              </a:ext>
            </a:extLst>
          </p:cNvPr>
          <p:cNvSpPr>
            <a:spLocks noGrp="1"/>
          </p:cNvSpPr>
          <p:nvPr>
            <p:ph type="sldNum" sz="quarter" idx="12"/>
          </p:nvPr>
        </p:nvSpPr>
        <p:spPr>
          <a:xfrm>
            <a:off x="9412693" y="6150179"/>
            <a:ext cx="1728192" cy="330268"/>
          </a:xfrm>
        </p:spPr>
        <p:txBody>
          <a:bodyPr/>
          <a:lstStyle/>
          <a:p>
            <a:fld id="{F109C2AD-CA39-43E2-BBEF-768E308D7275}" type="slidenum">
              <a:rPr lang="zh-CN" altLang="en-US" smtClean="0"/>
              <a:pPr/>
              <a:t>15</a:t>
            </a:fld>
            <a:endParaRPr lang="zh-CN" altLang="en-US"/>
          </a:p>
        </p:txBody>
      </p:sp>
      <p:sp>
        <p:nvSpPr>
          <p:cNvPr id="12" name="Rectangle 6">
            <a:extLst>
              <a:ext uri="{FF2B5EF4-FFF2-40B4-BE49-F238E27FC236}">
                <a16:creationId xmlns:a16="http://schemas.microsoft.com/office/drawing/2014/main" id="{24AF9783-74C4-692D-4E2B-C60B97D7B81B}"/>
              </a:ext>
            </a:extLst>
          </p:cNvPr>
          <p:cNvSpPr>
            <a:spLocks noChangeArrowheads="1"/>
          </p:cNvSpPr>
          <p:nvPr/>
        </p:nvSpPr>
        <p:spPr bwMode="auto">
          <a:xfrm>
            <a:off x="0" y="0"/>
            <a:ext cx="115220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10">
            <a:extLst>
              <a:ext uri="{FF2B5EF4-FFF2-40B4-BE49-F238E27FC236}">
                <a16:creationId xmlns:a16="http://schemas.microsoft.com/office/drawing/2014/main" id="{B0C47A9A-450D-4B0A-6310-EEF8522CB35E}"/>
              </a:ext>
            </a:extLst>
          </p:cNvPr>
          <p:cNvSpPr>
            <a:spLocks noChangeArrowheads="1"/>
          </p:cNvSpPr>
          <p:nvPr/>
        </p:nvSpPr>
        <p:spPr bwMode="auto">
          <a:xfrm>
            <a:off x="152400" y="152400"/>
            <a:ext cx="115220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文本框 2">
            <a:extLst>
              <a:ext uri="{FF2B5EF4-FFF2-40B4-BE49-F238E27FC236}">
                <a16:creationId xmlns:a16="http://schemas.microsoft.com/office/drawing/2014/main" id="{F495D6EF-F6DA-464B-606B-FC9F8F2EE684}"/>
              </a:ext>
            </a:extLst>
          </p:cNvPr>
          <p:cNvSpPr txBox="1"/>
          <p:nvPr/>
        </p:nvSpPr>
        <p:spPr>
          <a:xfrm>
            <a:off x="288429" y="935831"/>
            <a:ext cx="3888432" cy="358881"/>
          </a:xfrm>
          <a:prstGeom prst="rect">
            <a:avLst/>
          </a:prstGeom>
          <a:noFill/>
        </p:spPr>
        <p:txBody>
          <a:bodyPr wrap="square">
            <a:spAutoFit/>
          </a:bodyPr>
          <a:lstStyle/>
          <a:p>
            <a:pPr>
              <a:lnSpc>
                <a:spcPts val="2160"/>
              </a:lnSpc>
              <a:buClr>
                <a:srgbClr val="C8161E"/>
              </a:buClr>
            </a:pPr>
            <a:r>
              <a:rPr lang="en-US" altLang="zh-CN" b="1" dirty="0">
                <a:solidFill>
                  <a:srgbClr val="9A0000"/>
                </a:solidFill>
                <a:latin typeface="微软雅黑" panose="020B0503020204020204" pitchFamily="34" charset="-122"/>
                <a:ea typeface="微软雅黑" panose="020B0503020204020204" pitchFamily="34" charset="-122"/>
              </a:rPr>
              <a:t>——</a:t>
            </a:r>
            <a:r>
              <a:rPr lang="zh-CN" altLang="en-US" b="1" dirty="0">
                <a:solidFill>
                  <a:srgbClr val="9A0000"/>
                </a:solidFill>
                <a:latin typeface="微软雅黑" panose="020B0503020204020204" pitchFamily="34" charset="-122"/>
                <a:ea typeface="微软雅黑" panose="020B0503020204020204" pitchFamily="34" charset="-122"/>
              </a:rPr>
              <a:t> 我的</a:t>
            </a:r>
            <a:r>
              <a:rPr lang="en-US" altLang="zh-CN" b="1" dirty="0">
                <a:solidFill>
                  <a:srgbClr val="9A0000"/>
                </a:solidFill>
                <a:latin typeface="微软雅黑" panose="020B0503020204020204" pitchFamily="34" charset="-122"/>
                <a:ea typeface="微软雅黑" panose="020B0503020204020204" pitchFamily="34" charset="-122"/>
              </a:rPr>
              <a:t>AI</a:t>
            </a:r>
            <a:r>
              <a:rPr lang="zh-CN" altLang="en-US" b="1" dirty="0">
                <a:solidFill>
                  <a:srgbClr val="9A0000"/>
                </a:solidFill>
                <a:latin typeface="微软雅黑" panose="020B0503020204020204" pitchFamily="34" charset="-122"/>
                <a:ea typeface="微软雅黑" panose="020B0503020204020204" pitchFamily="34" charset="-122"/>
              </a:rPr>
              <a:t>审稿，</a:t>
            </a:r>
            <a:r>
              <a:rPr lang="en-US" altLang="zh-CN" b="1" dirty="0">
                <a:solidFill>
                  <a:srgbClr val="9A0000"/>
                </a:solidFill>
                <a:latin typeface="微软雅黑" panose="020B0503020204020204" pitchFamily="34" charset="-122"/>
                <a:ea typeface="微软雅黑" panose="020B0503020204020204" pitchFamily="34" charset="-122"/>
              </a:rPr>
              <a:t>Rebuttal</a:t>
            </a:r>
            <a:r>
              <a:rPr lang="zh-CN" altLang="en-US" b="1" dirty="0">
                <a:solidFill>
                  <a:srgbClr val="9A0000"/>
                </a:solidFill>
                <a:latin typeface="微软雅黑" panose="020B0503020204020204" pitchFamily="34" charset="-122"/>
                <a:ea typeface="微软雅黑" panose="020B0503020204020204" pitchFamily="34" charset="-122"/>
              </a:rPr>
              <a:t> 提示词</a:t>
            </a:r>
            <a:endParaRPr lang="en-US" altLang="zh-CN" b="1" dirty="0">
              <a:solidFill>
                <a:srgbClr val="9A0000"/>
              </a:solidFill>
              <a:latin typeface="微软雅黑" panose="020B0503020204020204" pitchFamily="34" charset="-122"/>
              <a:ea typeface="微软雅黑" panose="020B0503020204020204" pitchFamily="34" charset="-122"/>
            </a:endParaRPr>
          </a:p>
        </p:txBody>
      </p:sp>
      <p:sp>
        <p:nvSpPr>
          <p:cNvPr id="23" name="圆角矩形 22">
            <a:extLst>
              <a:ext uri="{FF2B5EF4-FFF2-40B4-BE49-F238E27FC236}">
                <a16:creationId xmlns:a16="http://schemas.microsoft.com/office/drawing/2014/main" id="{41FB5153-BE24-78A1-0A40-30323BB5B78C}"/>
              </a:ext>
            </a:extLst>
          </p:cNvPr>
          <p:cNvSpPr/>
          <p:nvPr/>
        </p:nvSpPr>
        <p:spPr>
          <a:xfrm>
            <a:off x="228909" y="1325300"/>
            <a:ext cx="5655391" cy="5083140"/>
          </a:xfrm>
          <a:prstGeom prst="roundRect">
            <a:avLst>
              <a:gd name="adj" fmla="val 0"/>
            </a:avLst>
          </a:prstGeom>
          <a:solidFill>
            <a:schemeClr val="bg1"/>
          </a:solidFill>
          <a:ln w="635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5" name="图片 4">
            <a:extLst>
              <a:ext uri="{FF2B5EF4-FFF2-40B4-BE49-F238E27FC236}">
                <a16:creationId xmlns:a16="http://schemas.microsoft.com/office/drawing/2014/main" id="{CD9ECFD5-261D-C9E4-AAEC-74EF2C1A6D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2903" y="1437826"/>
            <a:ext cx="3688013" cy="4970613"/>
          </a:xfrm>
          <a:prstGeom prst="rect">
            <a:avLst/>
          </a:prstGeom>
        </p:spPr>
      </p:pic>
      <p:sp>
        <p:nvSpPr>
          <p:cNvPr id="9" name="文本框 8">
            <a:extLst>
              <a:ext uri="{FF2B5EF4-FFF2-40B4-BE49-F238E27FC236}">
                <a16:creationId xmlns:a16="http://schemas.microsoft.com/office/drawing/2014/main" id="{37A33DA9-F8F9-7144-8D16-142824B4CCE5}"/>
              </a:ext>
            </a:extLst>
          </p:cNvPr>
          <p:cNvSpPr txBox="1"/>
          <p:nvPr/>
        </p:nvSpPr>
        <p:spPr>
          <a:xfrm>
            <a:off x="3970916" y="1459925"/>
            <a:ext cx="1913384" cy="1169551"/>
          </a:xfrm>
          <a:prstGeom prst="rect">
            <a:avLst/>
          </a:prstGeom>
          <a:noFill/>
        </p:spPr>
        <p:txBody>
          <a:bodyPr wrap="square">
            <a:spAutoFit/>
          </a:bodyPr>
          <a:lstStyle/>
          <a:p>
            <a:r>
              <a:rPr lang="zh-CN" altLang="en-US" sz="1400" b="1" dirty="0">
                <a:solidFill>
                  <a:srgbClr val="002060"/>
                </a:solidFill>
                <a:latin typeface="Microsoft YaHei" panose="020B0503020204020204" pitchFamily="34" charset="-122"/>
                <a:ea typeface="Microsoft YaHei" panose="020B0503020204020204" pitchFamily="34" charset="-122"/>
              </a:rPr>
              <a:t>飞书链接：</a:t>
            </a:r>
            <a:endParaRPr lang="en-US" altLang="zh-CN" sz="1400" b="1" dirty="0">
              <a:solidFill>
                <a:srgbClr val="002060"/>
              </a:solidFill>
              <a:latin typeface="Microsoft YaHei" panose="020B0503020204020204" pitchFamily="34" charset="-122"/>
              <a:ea typeface="Microsoft YaHei" panose="020B0503020204020204" pitchFamily="34" charset="-122"/>
            </a:endParaRPr>
          </a:p>
          <a:p>
            <a:r>
              <a:rPr lang="zh-CN" altLang="en-US" sz="1400" dirty="0"/>
              <a:t>https://qcni7poldf47.feishu.cn/wiki/C6ZWwpGvYiF4vDkGs86cUFZMnve?from=from_copylink</a:t>
            </a:r>
          </a:p>
        </p:txBody>
      </p:sp>
      <p:sp>
        <p:nvSpPr>
          <p:cNvPr id="11" name="文本框 10">
            <a:extLst>
              <a:ext uri="{FF2B5EF4-FFF2-40B4-BE49-F238E27FC236}">
                <a16:creationId xmlns:a16="http://schemas.microsoft.com/office/drawing/2014/main" id="{BAE36325-8AA8-966B-879E-FD9BF51764D1}"/>
              </a:ext>
            </a:extLst>
          </p:cNvPr>
          <p:cNvSpPr txBox="1"/>
          <p:nvPr/>
        </p:nvSpPr>
        <p:spPr>
          <a:xfrm>
            <a:off x="4024910" y="2829382"/>
            <a:ext cx="1787383" cy="307777"/>
          </a:xfrm>
          <a:prstGeom prst="rect">
            <a:avLst/>
          </a:prstGeom>
          <a:noFill/>
        </p:spPr>
        <p:txBody>
          <a:bodyPr wrap="square">
            <a:spAutoFit/>
          </a:bodyPr>
          <a:lstStyle/>
          <a:p>
            <a:r>
              <a:rPr lang="zh-CN" altLang="en-US" sz="1400" b="1" dirty="0">
                <a:solidFill>
                  <a:srgbClr val="002060"/>
                </a:solidFill>
                <a:latin typeface="Microsoft YaHei" panose="020B0503020204020204" pitchFamily="34" charset="-122"/>
                <a:ea typeface="Microsoft YaHei" panose="020B0503020204020204" pitchFamily="34" charset="-122"/>
              </a:rPr>
              <a:t>用途：</a:t>
            </a:r>
          </a:p>
        </p:txBody>
      </p:sp>
      <p:sp>
        <p:nvSpPr>
          <p:cNvPr id="13" name="文本框 12">
            <a:extLst>
              <a:ext uri="{FF2B5EF4-FFF2-40B4-BE49-F238E27FC236}">
                <a16:creationId xmlns:a16="http://schemas.microsoft.com/office/drawing/2014/main" id="{3F1B2EBD-431D-3A66-09D1-CEE7E564BBC7}"/>
              </a:ext>
            </a:extLst>
          </p:cNvPr>
          <p:cNvSpPr txBox="1"/>
          <p:nvPr/>
        </p:nvSpPr>
        <p:spPr>
          <a:xfrm>
            <a:off x="4024910" y="3083574"/>
            <a:ext cx="1787383" cy="1181542"/>
          </a:xfrm>
          <a:prstGeom prst="rect">
            <a:avLst/>
          </a:prstGeom>
          <a:noFill/>
        </p:spPr>
        <p:txBody>
          <a:bodyPr wrap="square">
            <a:spAutoFit/>
          </a:bodyPr>
          <a:lstStyle/>
          <a:p>
            <a:pPr>
              <a:lnSpc>
                <a:spcPct val="120000"/>
              </a:lnSpc>
            </a:pPr>
            <a:r>
              <a:rPr lang="zh-CN" altLang="en-US" sz="1200" dirty="0">
                <a:latin typeface="Microsoft YaHei" panose="020B0503020204020204" pitchFamily="34" charset="-122"/>
                <a:ea typeface="Microsoft YaHei" panose="020B0503020204020204" pitchFamily="34" charset="-122"/>
              </a:rPr>
              <a:t>在投稿前先用 </a:t>
            </a:r>
            <a:r>
              <a:rPr lang="en-US" altLang="zh-CN" sz="1200" dirty="0">
                <a:latin typeface="Microsoft YaHei" panose="020B0503020204020204" pitchFamily="34" charset="-122"/>
                <a:ea typeface="Microsoft YaHei" panose="020B0503020204020204" pitchFamily="34" charset="-122"/>
              </a:rPr>
              <a:t>AI</a:t>
            </a:r>
            <a:r>
              <a:rPr lang="zh-CN" altLang="en-US" sz="1200" dirty="0">
                <a:latin typeface="Microsoft YaHei" panose="020B0503020204020204" pitchFamily="34" charset="-122"/>
                <a:ea typeface="Microsoft YaHei" panose="020B0503020204020204" pitchFamily="34" charset="-122"/>
              </a:rPr>
              <a:t> 过一遍，把提到的问题都修改了，这样碰到 </a:t>
            </a:r>
            <a:r>
              <a:rPr lang="en-US" altLang="zh-CN" sz="1200" dirty="0">
                <a:latin typeface="Microsoft YaHei" panose="020B0503020204020204" pitchFamily="34" charset="-122"/>
                <a:ea typeface="Microsoft YaHei" panose="020B0503020204020204" pitchFamily="34" charset="-122"/>
              </a:rPr>
              <a:t>AI</a:t>
            </a:r>
            <a:r>
              <a:rPr lang="zh-CN" altLang="en-US" sz="1200" dirty="0">
                <a:latin typeface="Microsoft YaHei" panose="020B0503020204020204" pitchFamily="34" charset="-122"/>
                <a:ea typeface="Microsoft YaHei" panose="020B0503020204020204" pitchFamily="34" charset="-122"/>
              </a:rPr>
              <a:t> 审稿人至少大概率会给个不错的分数；</a:t>
            </a:r>
            <a:endParaRPr lang="en-US" altLang="zh-CN" sz="1200" dirty="0">
              <a:latin typeface="Microsoft YaHei" panose="020B0503020204020204" pitchFamily="34" charset="-122"/>
              <a:ea typeface="Microsoft YaHei" panose="020B0503020204020204" pitchFamily="34" charset="-122"/>
            </a:endParaRPr>
          </a:p>
        </p:txBody>
      </p:sp>
      <p:sp>
        <p:nvSpPr>
          <p:cNvPr id="15" name="文本框 14">
            <a:extLst>
              <a:ext uri="{FF2B5EF4-FFF2-40B4-BE49-F238E27FC236}">
                <a16:creationId xmlns:a16="http://schemas.microsoft.com/office/drawing/2014/main" id="{E22E1697-6377-1CCC-709B-FE8DF78D9C11}"/>
              </a:ext>
            </a:extLst>
          </p:cNvPr>
          <p:cNvSpPr txBox="1"/>
          <p:nvPr/>
        </p:nvSpPr>
        <p:spPr>
          <a:xfrm>
            <a:off x="4024910" y="4326768"/>
            <a:ext cx="1787383" cy="2067938"/>
          </a:xfrm>
          <a:prstGeom prst="rect">
            <a:avLst/>
          </a:prstGeom>
          <a:noFill/>
        </p:spPr>
        <p:txBody>
          <a:bodyPr wrap="square">
            <a:spAutoFit/>
          </a:bodyPr>
          <a:lstStyle/>
          <a:p>
            <a:pPr>
              <a:lnSpc>
                <a:spcPct val="120000"/>
              </a:lnSpc>
            </a:pPr>
            <a:r>
              <a:rPr lang="zh-CN" altLang="en-US" sz="1200" dirty="0">
                <a:latin typeface="Microsoft YaHei" panose="020B0503020204020204" pitchFamily="34" charset="-122"/>
                <a:ea typeface="Microsoft YaHei" panose="020B0503020204020204" pitchFamily="34" charset="-122"/>
              </a:rPr>
              <a:t>审稿任务重时使用。出来的结果依然可以靠</a:t>
            </a:r>
            <a:r>
              <a:rPr lang="en-US" altLang="zh-CN" sz="1200" dirty="0">
                <a:latin typeface="Microsoft YaHei" panose="020B0503020204020204" pitchFamily="34" charset="-122"/>
                <a:ea typeface="Microsoft YaHei" panose="020B0503020204020204" pitchFamily="34" charset="-122"/>
              </a:rPr>
              <a:t>LLM</a:t>
            </a:r>
            <a:r>
              <a:rPr lang="zh-CN" altLang="en-US" sz="1200" dirty="0">
                <a:latin typeface="Microsoft YaHei" panose="020B0503020204020204" pitchFamily="34" charset="-122"/>
                <a:ea typeface="Microsoft YaHei" panose="020B0503020204020204" pitchFamily="34" charset="-122"/>
              </a:rPr>
              <a:t>打架的方式获得幻觉最少，最可靠的审稿意见（</a:t>
            </a:r>
            <a:r>
              <a:rPr lang="zh-CN" altLang="en-US" sz="1100" dirty="0">
                <a:solidFill>
                  <a:srgbClr val="9A0000"/>
                </a:solidFill>
                <a:latin typeface="Microsoft YaHei" panose="020B0503020204020204" pitchFamily="34" charset="-122"/>
                <a:ea typeface="Microsoft YaHei" panose="020B0503020204020204" pitchFamily="34" charset="-122"/>
              </a:rPr>
              <a:t>叠个甲：一定要加入自己的思考，可以自己看完论文后，先用自己的审稿意见打个底，再让</a:t>
            </a:r>
            <a:r>
              <a:rPr lang="en-US" altLang="zh-CN" sz="1100" dirty="0">
                <a:solidFill>
                  <a:srgbClr val="9A0000"/>
                </a:solidFill>
                <a:latin typeface="Microsoft YaHei" panose="020B0503020204020204" pitchFamily="34" charset="-122"/>
                <a:ea typeface="Microsoft YaHei" panose="020B0503020204020204" pitchFamily="34" charset="-122"/>
              </a:rPr>
              <a:t>AI</a:t>
            </a:r>
            <a:r>
              <a:rPr lang="zh-CN" altLang="en-US" sz="1100" dirty="0">
                <a:solidFill>
                  <a:srgbClr val="9A0000"/>
                </a:solidFill>
                <a:latin typeface="Microsoft YaHei" panose="020B0503020204020204" pitchFamily="34" charset="-122"/>
                <a:ea typeface="Microsoft YaHei" panose="020B0503020204020204" pitchFamily="34" charset="-122"/>
              </a:rPr>
              <a:t>去生成</a:t>
            </a:r>
            <a:r>
              <a:rPr lang="zh-CN" altLang="en-US" sz="1200" dirty="0">
                <a:latin typeface="Microsoft YaHei" panose="020B0503020204020204" pitchFamily="34" charset="-122"/>
                <a:ea typeface="Microsoft YaHei" panose="020B0503020204020204" pitchFamily="34" charset="-122"/>
                <a:sym typeface="Wingdings" pitchFamily="2" charset="2"/>
              </a:rPr>
              <a:t>）</a:t>
            </a:r>
            <a:endParaRPr lang="en-US" altLang="zh-CN" sz="1200" dirty="0">
              <a:latin typeface="Microsoft YaHei" panose="020B0503020204020204" pitchFamily="34" charset="-122"/>
              <a:ea typeface="Microsoft YaHei" panose="020B0503020204020204" pitchFamily="34" charset="-122"/>
            </a:endParaRPr>
          </a:p>
        </p:txBody>
      </p:sp>
      <p:sp>
        <p:nvSpPr>
          <p:cNvPr id="19" name="圆角矩形 18">
            <a:extLst>
              <a:ext uri="{FF2B5EF4-FFF2-40B4-BE49-F238E27FC236}">
                <a16:creationId xmlns:a16="http://schemas.microsoft.com/office/drawing/2014/main" id="{A0829980-D9D2-AEA0-5BA5-63F342DC2B4D}"/>
              </a:ext>
            </a:extLst>
          </p:cNvPr>
          <p:cNvSpPr/>
          <p:nvPr/>
        </p:nvSpPr>
        <p:spPr>
          <a:xfrm>
            <a:off x="5927556" y="1325299"/>
            <a:ext cx="5439367" cy="5083140"/>
          </a:xfrm>
          <a:prstGeom prst="roundRect">
            <a:avLst>
              <a:gd name="adj" fmla="val 0"/>
            </a:avLst>
          </a:prstGeom>
          <a:solidFill>
            <a:schemeClr val="bg1"/>
          </a:solidFill>
          <a:ln w="635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0" name="文本框 19">
            <a:extLst>
              <a:ext uri="{FF2B5EF4-FFF2-40B4-BE49-F238E27FC236}">
                <a16:creationId xmlns:a16="http://schemas.microsoft.com/office/drawing/2014/main" id="{3F0802EA-607B-83D8-75B6-180054550167}"/>
              </a:ext>
            </a:extLst>
          </p:cNvPr>
          <p:cNvSpPr txBox="1"/>
          <p:nvPr/>
        </p:nvSpPr>
        <p:spPr>
          <a:xfrm>
            <a:off x="10225533" y="1472163"/>
            <a:ext cx="1067633" cy="2031325"/>
          </a:xfrm>
          <a:prstGeom prst="rect">
            <a:avLst/>
          </a:prstGeom>
          <a:noFill/>
        </p:spPr>
        <p:txBody>
          <a:bodyPr wrap="square">
            <a:spAutoFit/>
          </a:bodyPr>
          <a:lstStyle/>
          <a:p>
            <a:r>
              <a:rPr lang="zh-CN" altLang="en-US" sz="1400" b="1" dirty="0">
                <a:solidFill>
                  <a:srgbClr val="002060"/>
                </a:solidFill>
                <a:latin typeface="Microsoft YaHei" panose="020B0503020204020204" pitchFamily="34" charset="-122"/>
                <a:ea typeface="Microsoft YaHei" panose="020B0503020204020204" pitchFamily="34" charset="-122"/>
              </a:rPr>
              <a:t>飞书链接：</a:t>
            </a:r>
            <a:endParaRPr lang="en-US" altLang="zh-CN" sz="1400" b="1" dirty="0">
              <a:solidFill>
                <a:srgbClr val="002060"/>
              </a:solidFill>
              <a:latin typeface="Microsoft YaHei" panose="020B0503020204020204" pitchFamily="34" charset="-122"/>
              <a:ea typeface="Microsoft YaHei" panose="020B0503020204020204" pitchFamily="34" charset="-122"/>
            </a:endParaRPr>
          </a:p>
          <a:p>
            <a:r>
              <a:rPr lang="en" altLang="zh-CN" sz="1400" dirty="0"/>
              <a:t>https://qcni7poldf47.feishu.cn/wiki/D16iwFnyFi7SsLkgXogchyA1nvg?from=</a:t>
            </a:r>
            <a:r>
              <a:rPr lang="en" altLang="zh-CN" sz="1400" dirty="0" err="1"/>
              <a:t>from_copylink</a:t>
            </a:r>
            <a:endParaRPr lang="zh-CN" altLang="en-US" sz="1400" dirty="0"/>
          </a:p>
        </p:txBody>
      </p:sp>
      <p:sp>
        <p:nvSpPr>
          <p:cNvPr id="22" name="文本框 21">
            <a:extLst>
              <a:ext uri="{FF2B5EF4-FFF2-40B4-BE49-F238E27FC236}">
                <a16:creationId xmlns:a16="http://schemas.microsoft.com/office/drawing/2014/main" id="{F5EDFC85-B628-A6F8-A126-63E3A31BEFC2}"/>
              </a:ext>
            </a:extLst>
          </p:cNvPr>
          <p:cNvSpPr txBox="1"/>
          <p:nvPr/>
        </p:nvSpPr>
        <p:spPr>
          <a:xfrm>
            <a:off x="5975312" y="1450823"/>
            <a:ext cx="4176464" cy="4832092"/>
          </a:xfrm>
          <a:prstGeom prst="rect">
            <a:avLst/>
          </a:prstGeom>
          <a:noFill/>
        </p:spPr>
        <p:txBody>
          <a:bodyPr wrap="square">
            <a:spAutoFit/>
          </a:bodyPr>
          <a:lstStyle/>
          <a:p>
            <a:pPr marL="285750" indent="-285750">
              <a:buFont typeface="Wingdings" pitchFamily="2" charset="2"/>
              <a:buChar char="Ø"/>
            </a:pPr>
            <a:r>
              <a:rPr lang="en" altLang="zh-CN" sz="1400" dirty="0">
                <a:latin typeface="FangSong" panose="02010609060101010101" pitchFamily="49" charset="-122"/>
                <a:ea typeface="FangSong" panose="02010609060101010101" pitchFamily="49" charset="-122"/>
              </a:rPr>
              <a:t>rebuttal</a:t>
            </a:r>
            <a:r>
              <a:rPr lang="zh-CN" altLang="en-US" sz="1400" dirty="0">
                <a:latin typeface="FangSong" panose="02010609060101010101" pitchFamily="49" charset="-122"/>
                <a:ea typeface="FangSong" panose="02010609060101010101" pitchFamily="49" charset="-122"/>
              </a:rPr>
              <a:t>的核心在于，审稿人说的好，我们也没错，只是一开始没写清楚，</a:t>
            </a:r>
            <a:r>
              <a:rPr lang="en" altLang="zh-CN" sz="1400" dirty="0">
                <a:latin typeface="FangSong" panose="02010609060101010101" pitchFamily="49" charset="-122"/>
                <a:ea typeface="FangSong" panose="02010609060101010101" pitchFamily="49" charset="-122"/>
              </a:rPr>
              <a:t>let us clarify and make it a better paper! </a:t>
            </a:r>
          </a:p>
          <a:p>
            <a:pPr marL="285750" indent="-285750">
              <a:buFont typeface="Wingdings" pitchFamily="2" charset="2"/>
              <a:buChar char="Ø"/>
            </a:pPr>
            <a:r>
              <a:rPr lang="en" altLang="zh-CN" sz="1400" dirty="0">
                <a:latin typeface="FangSong" panose="02010609060101010101" pitchFamily="49" charset="-122"/>
                <a:ea typeface="FangSong" panose="02010609060101010101" pitchFamily="49" charset="-122"/>
              </a:rPr>
              <a:t>Rebuttal</a:t>
            </a:r>
            <a:r>
              <a:rPr lang="zh-CN" altLang="en-US" sz="1400" dirty="0">
                <a:latin typeface="FangSong" panose="02010609060101010101" pitchFamily="49" charset="-122"/>
                <a:ea typeface="FangSong" panose="02010609060101010101" pitchFamily="49" charset="-122"/>
              </a:rPr>
              <a:t>是解决</a:t>
            </a:r>
            <a:r>
              <a:rPr lang="en" altLang="zh-CN" sz="1400" dirty="0">
                <a:latin typeface="FangSong" panose="02010609060101010101" pitchFamily="49" charset="-122"/>
                <a:ea typeface="FangSong" panose="02010609060101010101" pitchFamily="49" charset="-122"/>
              </a:rPr>
              <a:t>concerns</a:t>
            </a:r>
            <a:r>
              <a:rPr lang="zh-CN" altLang="en" sz="1400" dirty="0">
                <a:latin typeface="FangSong" panose="02010609060101010101" pitchFamily="49" charset="-122"/>
                <a:ea typeface="FangSong" panose="02010609060101010101" pitchFamily="49" charset="-122"/>
              </a:rPr>
              <a:t>，</a:t>
            </a:r>
            <a:r>
              <a:rPr lang="zh-CN" altLang="en-US" sz="1400" dirty="0">
                <a:latin typeface="FangSong" panose="02010609060101010101" pitchFamily="49" charset="-122"/>
                <a:ea typeface="FangSong" panose="02010609060101010101" pitchFamily="49" charset="-122"/>
              </a:rPr>
              <a:t>不是解决</a:t>
            </a:r>
            <a:r>
              <a:rPr lang="en" altLang="zh-CN" sz="1400" dirty="0">
                <a:latin typeface="FangSong" panose="02010609060101010101" pitchFamily="49" charset="-122"/>
                <a:ea typeface="FangSong" panose="02010609060101010101" pitchFamily="49" charset="-122"/>
              </a:rPr>
              <a:t>weaknesses</a:t>
            </a:r>
            <a:r>
              <a:rPr lang="zh-CN" altLang="en" sz="1400" dirty="0">
                <a:latin typeface="FangSong" panose="02010609060101010101" pitchFamily="49" charset="-122"/>
                <a:ea typeface="FangSong" panose="02010609060101010101" pitchFamily="49" charset="-122"/>
              </a:rPr>
              <a:t>。</a:t>
            </a:r>
            <a:r>
              <a:rPr lang="zh-CN" altLang="en-US" sz="1400" dirty="0">
                <a:latin typeface="FangSong" panose="02010609060101010101" pitchFamily="49" charset="-122"/>
                <a:ea typeface="FangSong" panose="02010609060101010101" pitchFamily="49" charset="-122"/>
              </a:rPr>
              <a:t>审稿人写的</a:t>
            </a:r>
            <a:r>
              <a:rPr lang="en" altLang="zh-CN" sz="1400" dirty="0">
                <a:latin typeface="FangSong" panose="02010609060101010101" pitchFamily="49" charset="-122"/>
                <a:ea typeface="FangSong" panose="02010609060101010101" pitchFamily="49" charset="-122"/>
              </a:rPr>
              <a:t>w</a:t>
            </a:r>
            <a:r>
              <a:rPr lang="zh-CN" altLang="en-US" sz="1400" dirty="0">
                <a:latin typeface="FangSong" panose="02010609060101010101" pitchFamily="49" charset="-122"/>
                <a:ea typeface="FangSong" panose="02010609060101010101" pitchFamily="49" charset="-122"/>
              </a:rPr>
              <a:t>是表象，你需要理解审稿人为什么会提出这些</a:t>
            </a:r>
            <a:r>
              <a:rPr lang="en" altLang="zh-CN" sz="1400" dirty="0">
                <a:latin typeface="FangSong" panose="02010609060101010101" pitchFamily="49" charset="-122"/>
                <a:ea typeface="FangSong" panose="02010609060101010101" pitchFamily="49" charset="-122"/>
              </a:rPr>
              <a:t>w</a:t>
            </a:r>
            <a:r>
              <a:rPr lang="zh-CN" altLang="en" sz="1400" dirty="0">
                <a:latin typeface="FangSong" panose="02010609060101010101" pitchFamily="49" charset="-122"/>
                <a:ea typeface="FangSong" panose="02010609060101010101" pitchFamily="49" charset="-122"/>
              </a:rPr>
              <a:t>。</a:t>
            </a:r>
            <a:r>
              <a:rPr lang="zh-CN" altLang="en-US" sz="1400" dirty="0">
                <a:latin typeface="FangSong" panose="02010609060101010101" pitchFamily="49" charset="-122"/>
                <a:ea typeface="FangSong" panose="02010609060101010101" pitchFamily="49" charset="-122"/>
              </a:rPr>
              <a:t>因此在</a:t>
            </a:r>
            <a:r>
              <a:rPr lang="en" altLang="zh-CN" sz="1400" dirty="0">
                <a:latin typeface="FangSong" panose="02010609060101010101" pitchFamily="49" charset="-122"/>
                <a:ea typeface="FangSong" panose="02010609060101010101" pitchFamily="49" charset="-122"/>
              </a:rPr>
              <a:t>rebuttal</a:t>
            </a:r>
            <a:r>
              <a:rPr lang="zh-CN" altLang="en-US" sz="1400" dirty="0">
                <a:latin typeface="FangSong" panose="02010609060101010101" pitchFamily="49" charset="-122"/>
                <a:ea typeface="FangSong" panose="02010609060101010101" pitchFamily="49" charset="-122"/>
              </a:rPr>
              <a:t>的时候一定要解决审稿人真正的</a:t>
            </a:r>
            <a:r>
              <a:rPr lang="en" altLang="zh-CN" sz="1400" dirty="0">
                <a:latin typeface="FangSong" panose="02010609060101010101" pitchFamily="49" charset="-122"/>
                <a:ea typeface="FangSong" panose="02010609060101010101" pitchFamily="49" charset="-122"/>
              </a:rPr>
              <a:t>concerns</a:t>
            </a:r>
            <a:r>
              <a:rPr lang="zh-CN" altLang="en" sz="1400" dirty="0">
                <a:latin typeface="FangSong" panose="02010609060101010101" pitchFamily="49" charset="-122"/>
                <a:ea typeface="FangSong" panose="02010609060101010101" pitchFamily="49" charset="-122"/>
              </a:rPr>
              <a:t>。</a:t>
            </a:r>
          </a:p>
          <a:p>
            <a:pPr marL="285750" indent="-285750">
              <a:buFont typeface="Wingdings" pitchFamily="2" charset="2"/>
              <a:buChar char="Ø"/>
            </a:pPr>
            <a:r>
              <a:rPr lang="zh-CN" altLang="en" sz="1400" dirty="0">
                <a:latin typeface="FangSong" panose="02010609060101010101" pitchFamily="49" charset="-122"/>
                <a:ea typeface="FangSong" panose="02010609060101010101" pitchFamily="49" charset="-122"/>
              </a:rPr>
              <a:t>（</a:t>
            </a:r>
            <a:r>
              <a:rPr lang="zh-CN" altLang="en-US" sz="1400" dirty="0">
                <a:latin typeface="FangSong" panose="02010609060101010101" pitchFamily="49" charset="-122"/>
                <a:ea typeface="FangSong" panose="02010609060101010101" pitchFamily="49" charset="-122"/>
              </a:rPr>
              <a:t>简单举个例子，审稿人说话缺少和方法</a:t>
            </a:r>
            <a:r>
              <a:rPr lang="en" altLang="zh-CN" sz="1400" dirty="0">
                <a:latin typeface="FangSong" panose="02010609060101010101" pitchFamily="49" charset="-122"/>
                <a:ea typeface="FangSong" panose="02010609060101010101" pitchFamily="49" charset="-122"/>
              </a:rPr>
              <a:t>A</a:t>
            </a:r>
            <a:r>
              <a:rPr lang="zh-CN" altLang="en-US" sz="1400" dirty="0">
                <a:latin typeface="FangSong" panose="02010609060101010101" pitchFamily="49" charset="-122"/>
                <a:ea typeface="FangSong" panose="02010609060101010101" pitchFamily="49" charset="-122"/>
              </a:rPr>
              <a:t>的对比。有可能在实际当中，</a:t>
            </a:r>
            <a:r>
              <a:rPr lang="en" altLang="zh-CN" sz="1400" dirty="0">
                <a:latin typeface="FangSong" panose="02010609060101010101" pitchFamily="49" charset="-122"/>
                <a:ea typeface="FangSong" panose="02010609060101010101" pitchFamily="49" charset="-122"/>
              </a:rPr>
              <a:t>A</a:t>
            </a:r>
            <a:r>
              <a:rPr lang="zh-CN" altLang="en-US" sz="1400" dirty="0">
                <a:latin typeface="FangSong" panose="02010609060101010101" pitchFamily="49" charset="-122"/>
                <a:ea typeface="FangSong" panose="02010609060101010101" pitchFamily="49" charset="-122"/>
              </a:rPr>
              <a:t>没有开源没法对比，但如果你只是这么写有可能是不够的。</a:t>
            </a:r>
            <a:r>
              <a:rPr lang="en" altLang="zh-CN" sz="1400" dirty="0">
                <a:latin typeface="FangSong" panose="02010609060101010101" pitchFamily="49" charset="-122"/>
                <a:ea typeface="FangSong" panose="02010609060101010101" pitchFamily="49" charset="-122"/>
              </a:rPr>
              <a:t>A</a:t>
            </a:r>
            <a:r>
              <a:rPr lang="zh-CN" altLang="en-US" sz="1400" dirty="0">
                <a:latin typeface="FangSong" panose="02010609060101010101" pitchFamily="49" charset="-122"/>
                <a:ea typeface="FangSong" panose="02010609060101010101" pitchFamily="49" charset="-122"/>
              </a:rPr>
              <a:t>可能代表某一类方法，和</a:t>
            </a:r>
            <a:r>
              <a:rPr lang="en" altLang="zh-CN" sz="1400" dirty="0">
                <a:latin typeface="FangSong" panose="02010609060101010101" pitchFamily="49" charset="-122"/>
                <a:ea typeface="FangSong" panose="02010609060101010101" pitchFamily="49" charset="-122"/>
              </a:rPr>
              <a:t>A</a:t>
            </a:r>
            <a:r>
              <a:rPr lang="zh-CN" altLang="en-US" sz="1400" dirty="0">
                <a:latin typeface="FangSong" panose="02010609060101010101" pitchFamily="49" charset="-122"/>
                <a:ea typeface="FangSong" panose="02010609060101010101" pitchFamily="49" charset="-122"/>
              </a:rPr>
              <a:t>对比可能是用来评估方法的某个维度，那么在回复的时候，你需要说的是</a:t>
            </a:r>
            <a:r>
              <a:rPr lang="en-US" altLang="zh-CN" sz="1400" dirty="0">
                <a:latin typeface="FangSong" panose="02010609060101010101" pitchFamily="49" charset="-122"/>
                <a:ea typeface="FangSong" panose="02010609060101010101" pitchFamily="49" charset="-122"/>
              </a:rPr>
              <a:t>1</a:t>
            </a:r>
            <a:r>
              <a:rPr lang="zh-CN" altLang="en-US" sz="1400" dirty="0">
                <a:latin typeface="FangSong" panose="02010609060101010101" pitchFamily="49" charset="-122"/>
                <a:ea typeface="FangSong" panose="02010609060101010101" pitchFamily="49" charset="-122"/>
              </a:rPr>
              <a:t>）</a:t>
            </a:r>
            <a:r>
              <a:rPr lang="en" altLang="zh-CN" sz="1400" dirty="0">
                <a:latin typeface="FangSong" panose="02010609060101010101" pitchFamily="49" charset="-122"/>
                <a:ea typeface="FangSong" panose="02010609060101010101" pitchFamily="49" charset="-122"/>
              </a:rPr>
              <a:t>A</a:t>
            </a:r>
            <a:r>
              <a:rPr lang="zh-CN" altLang="en-US" sz="1400" dirty="0">
                <a:latin typeface="FangSong" panose="02010609060101010101" pitchFamily="49" charset="-122"/>
                <a:ea typeface="FangSong" panose="02010609060101010101" pitchFamily="49" charset="-122"/>
              </a:rPr>
              <a:t>为什么没比</a:t>
            </a:r>
            <a:r>
              <a:rPr lang="en-US" altLang="zh-CN" sz="1400" dirty="0">
                <a:latin typeface="FangSong" panose="02010609060101010101" pitchFamily="49" charset="-122"/>
                <a:ea typeface="FangSong" panose="02010609060101010101" pitchFamily="49" charset="-122"/>
              </a:rPr>
              <a:t>/</a:t>
            </a:r>
            <a:r>
              <a:rPr lang="zh-CN" altLang="en-US" sz="1400" dirty="0">
                <a:latin typeface="FangSong" panose="02010609060101010101" pitchFamily="49" charset="-122"/>
                <a:ea typeface="FangSong" panose="02010609060101010101" pitchFamily="49" charset="-122"/>
              </a:rPr>
              <a:t>没法比；</a:t>
            </a:r>
            <a:r>
              <a:rPr lang="en-US" altLang="zh-CN" sz="1400" dirty="0">
                <a:latin typeface="FangSong" panose="02010609060101010101" pitchFamily="49" charset="-122"/>
                <a:ea typeface="FangSong" panose="02010609060101010101" pitchFamily="49" charset="-122"/>
              </a:rPr>
              <a:t>2</a:t>
            </a:r>
            <a:r>
              <a:rPr lang="zh-CN" altLang="en-US" sz="1400" dirty="0">
                <a:latin typeface="FangSong" panose="02010609060101010101" pitchFamily="49" charset="-122"/>
                <a:ea typeface="FangSong" panose="02010609060101010101" pitchFamily="49" charset="-122"/>
              </a:rPr>
              <a:t>）你在和</a:t>
            </a:r>
            <a:r>
              <a:rPr lang="en" altLang="zh-CN" sz="1400" dirty="0">
                <a:latin typeface="FangSong" panose="02010609060101010101" pitchFamily="49" charset="-122"/>
                <a:ea typeface="FangSong" panose="02010609060101010101" pitchFamily="49" charset="-122"/>
              </a:rPr>
              <a:t>B</a:t>
            </a:r>
            <a:r>
              <a:rPr lang="zh-CN" altLang="en-US" sz="1400" dirty="0">
                <a:latin typeface="FangSong" panose="02010609060101010101" pitchFamily="49" charset="-122"/>
                <a:ea typeface="FangSong" panose="02010609060101010101" pitchFamily="49" charset="-122"/>
              </a:rPr>
              <a:t>的对比中已经体现出了</a:t>
            </a:r>
            <a:r>
              <a:rPr lang="en" altLang="zh-CN" sz="1400" dirty="0">
                <a:latin typeface="FangSong" panose="02010609060101010101" pitchFamily="49" charset="-122"/>
                <a:ea typeface="FangSong" panose="02010609060101010101" pitchFamily="49" charset="-122"/>
              </a:rPr>
              <a:t>XX</a:t>
            </a:r>
            <a:r>
              <a:rPr lang="zh-CN" altLang="en-US" sz="1400" dirty="0">
                <a:latin typeface="FangSong" panose="02010609060101010101" pitchFamily="49" charset="-122"/>
                <a:ea typeface="FangSong" panose="02010609060101010101" pitchFamily="49" charset="-122"/>
              </a:rPr>
              <a:t>效果，因此你没有做</a:t>
            </a:r>
            <a:r>
              <a:rPr lang="en" altLang="zh-CN" sz="1400" dirty="0">
                <a:latin typeface="FangSong" panose="02010609060101010101" pitchFamily="49" charset="-122"/>
                <a:ea typeface="FangSong" panose="02010609060101010101" pitchFamily="49" charset="-122"/>
              </a:rPr>
              <a:t>A</a:t>
            </a:r>
            <a:r>
              <a:rPr lang="zh-CN" altLang="en-US" sz="1400" dirty="0">
                <a:latin typeface="FangSong" panose="02010609060101010101" pitchFamily="49" charset="-122"/>
                <a:ea typeface="FangSong" panose="02010609060101010101" pitchFamily="49" charset="-122"/>
              </a:rPr>
              <a:t>实验）</a:t>
            </a:r>
          </a:p>
          <a:p>
            <a:pPr marL="285750" indent="-285750">
              <a:buFont typeface="Wingdings" pitchFamily="2" charset="2"/>
              <a:buChar char="Ø"/>
            </a:pPr>
            <a:r>
              <a:rPr lang="en" altLang="zh-CN" sz="1400" dirty="0">
                <a:latin typeface="FangSong" panose="02010609060101010101" pitchFamily="49" charset="-122"/>
                <a:ea typeface="FangSong" panose="02010609060101010101" pitchFamily="49" charset="-122"/>
              </a:rPr>
              <a:t>Rebuttal </a:t>
            </a:r>
            <a:r>
              <a:rPr lang="zh-CN" altLang="en-US" sz="1400" dirty="0">
                <a:latin typeface="FangSong" panose="02010609060101010101" pitchFamily="49" charset="-122"/>
                <a:ea typeface="FangSong" panose="02010609060101010101" pitchFamily="49" charset="-122"/>
              </a:rPr>
              <a:t>核心的思想无非就是我们要说服审稿人认可我们文章的贡献，如果是审稿人没有很好地抓到文章的贡献点的话，就需要明确地指出文章里面哪些地方体现出了我们的贡献，提醒审稿人再重新审视一下。然后再重新强调一下自己的工作给社区带来了哪些贡献。</a:t>
            </a:r>
          </a:p>
          <a:p>
            <a:pPr marL="285750" indent="-285750">
              <a:buFont typeface="Wingdings" pitchFamily="2" charset="2"/>
              <a:buChar char="Ø"/>
            </a:pPr>
            <a:r>
              <a:rPr lang="zh-CN" altLang="en-US" sz="1400" dirty="0">
                <a:latin typeface="FangSong" panose="02010609060101010101" pitchFamily="49" charset="-122"/>
                <a:ea typeface="FangSong" panose="02010609060101010101" pitchFamily="49" charset="-122"/>
              </a:rPr>
              <a:t>多角度回应比我们不同意更有效</a:t>
            </a:r>
          </a:p>
          <a:p>
            <a:pPr marL="285750" indent="-285750">
              <a:buFont typeface="Wingdings" pitchFamily="2" charset="2"/>
              <a:buChar char="Ø"/>
            </a:pPr>
            <a:r>
              <a:rPr lang="zh-CN" altLang="en-US" sz="1400" dirty="0">
                <a:latin typeface="FangSong" panose="02010609060101010101" pitchFamily="49" charset="-122"/>
                <a:ea typeface="FangSong" panose="02010609060101010101" pitchFamily="49" charset="-122"/>
              </a:rPr>
              <a:t>面对质疑先澄清模糊，再换个角度解释</a:t>
            </a:r>
          </a:p>
        </p:txBody>
      </p:sp>
      <p:sp>
        <p:nvSpPr>
          <p:cNvPr id="24" name="文本框 23">
            <a:extLst>
              <a:ext uri="{FF2B5EF4-FFF2-40B4-BE49-F238E27FC236}">
                <a16:creationId xmlns:a16="http://schemas.microsoft.com/office/drawing/2014/main" id="{D447857D-5970-8137-598B-FFF1AF3CB097}"/>
              </a:ext>
            </a:extLst>
          </p:cNvPr>
          <p:cNvSpPr txBox="1"/>
          <p:nvPr/>
        </p:nvSpPr>
        <p:spPr>
          <a:xfrm>
            <a:off x="10225533" y="3563992"/>
            <a:ext cx="1067633" cy="307777"/>
          </a:xfrm>
          <a:prstGeom prst="rect">
            <a:avLst/>
          </a:prstGeom>
          <a:noFill/>
        </p:spPr>
        <p:txBody>
          <a:bodyPr wrap="square">
            <a:spAutoFit/>
          </a:bodyPr>
          <a:lstStyle/>
          <a:p>
            <a:r>
              <a:rPr lang="zh-CN" altLang="en-US" sz="1400" b="1" dirty="0">
                <a:solidFill>
                  <a:srgbClr val="002060"/>
                </a:solidFill>
                <a:latin typeface="Microsoft YaHei" panose="020B0503020204020204" pitchFamily="34" charset="-122"/>
                <a:ea typeface="Microsoft YaHei" panose="020B0503020204020204" pitchFamily="34" charset="-122"/>
              </a:rPr>
              <a:t>用途：</a:t>
            </a:r>
          </a:p>
        </p:txBody>
      </p:sp>
      <p:sp>
        <p:nvSpPr>
          <p:cNvPr id="26" name="文本框 25">
            <a:extLst>
              <a:ext uri="{FF2B5EF4-FFF2-40B4-BE49-F238E27FC236}">
                <a16:creationId xmlns:a16="http://schemas.microsoft.com/office/drawing/2014/main" id="{8808FDFD-C325-6DEC-BF58-9D836A33A3EA}"/>
              </a:ext>
            </a:extLst>
          </p:cNvPr>
          <p:cNvSpPr txBox="1"/>
          <p:nvPr/>
        </p:nvSpPr>
        <p:spPr>
          <a:xfrm>
            <a:off x="10225533" y="3866869"/>
            <a:ext cx="1067633" cy="738344"/>
          </a:xfrm>
          <a:prstGeom prst="rect">
            <a:avLst/>
          </a:prstGeom>
          <a:noFill/>
        </p:spPr>
        <p:txBody>
          <a:bodyPr wrap="square">
            <a:spAutoFit/>
          </a:bodyPr>
          <a:lstStyle/>
          <a:p>
            <a:pPr>
              <a:lnSpc>
                <a:spcPct val="120000"/>
              </a:lnSpc>
            </a:pPr>
            <a:r>
              <a:rPr lang="en-US" altLang="zh-CN" sz="1200" dirty="0">
                <a:latin typeface="Microsoft YaHei" panose="020B0503020204020204" pitchFamily="34" charset="-122"/>
                <a:ea typeface="Microsoft YaHei" panose="020B0503020204020204" pitchFamily="34" charset="-122"/>
              </a:rPr>
              <a:t>AI</a:t>
            </a:r>
            <a:r>
              <a:rPr lang="zh-CN" altLang="en-US" sz="1200" dirty="0">
                <a:latin typeface="Microsoft YaHei" panose="020B0503020204020204" pitchFamily="34" charset="-122"/>
                <a:ea typeface="Microsoft YaHei" panose="020B0503020204020204" pitchFamily="34" charset="-122"/>
              </a:rPr>
              <a:t> 开始写作之前先把这些话发给他</a:t>
            </a:r>
            <a:endParaRPr lang="en-US" altLang="zh-CN" sz="1200" dirty="0">
              <a:latin typeface="Microsoft YaHei" panose="020B0503020204020204" pitchFamily="34" charset="-122"/>
              <a:ea typeface="Microsoft YaHei" panose="020B0503020204020204" pitchFamily="34" charset="-122"/>
            </a:endParaRPr>
          </a:p>
        </p:txBody>
      </p:sp>
    </p:spTree>
    <p:extLst>
      <p:ext uri="{BB962C8B-B14F-4D97-AF65-F5344CB8AC3E}">
        <p14:creationId xmlns:p14="http://schemas.microsoft.com/office/powerpoint/2010/main" val="35716922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形 5">
            <a:extLst>
              <a:ext uri="{FF2B5EF4-FFF2-40B4-BE49-F238E27FC236}">
                <a16:creationId xmlns:a16="http://schemas.microsoft.com/office/drawing/2014/main" id="{6378C4CC-83FF-FEC1-FA0C-A697A8927EE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81" y="0"/>
            <a:ext cx="11521193" cy="6480671"/>
          </a:xfrm>
          <a:prstGeom prst="rect">
            <a:avLst/>
          </a:prstGeom>
        </p:spPr>
      </p:pic>
      <p:sp>
        <p:nvSpPr>
          <p:cNvPr id="4" name="灯片编号占位符 3">
            <a:extLst>
              <a:ext uri="{FF2B5EF4-FFF2-40B4-BE49-F238E27FC236}">
                <a16:creationId xmlns:a16="http://schemas.microsoft.com/office/drawing/2014/main" id="{9FB00409-87F1-D844-FDC8-3BD29D471D73}"/>
              </a:ext>
            </a:extLst>
          </p:cNvPr>
          <p:cNvSpPr>
            <a:spLocks noGrp="1"/>
          </p:cNvSpPr>
          <p:nvPr>
            <p:ph type="sldNum" sz="quarter" idx="12"/>
          </p:nvPr>
        </p:nvSpPr>
        <p:spPr/>
        <p:txBody>
          <a:bodyPr/>
          <a:lstStyle/>
          <a:p>
            <a:fld id="{F109C2AD-CA39-43E2-BBEF-768E308D7275}" type="slidenum">
              <a:rPr lang="zh-CN" altLang="en-US" smtClean="0"/>
              <a:pPr/>
              <a:t>16</a:t>
            </a:fld>
            <a:endParaRPr lang="zh-CN" altLang="en-US"/>
          </a:p>
        </p:txBody>
      </p:sp>
    </p:spTree>
    <p:extLst>
      <p:ext uri="{BB962C8B-B14F-4D97-AF65-F5344CB8AC3E}">
        <p14:creationId xmlns:p14="http://schemas.microsoft.com/office/powerpoint/2010/main" val="96516286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a:extLst>
              <a:ext uri="{FF2B5EF4-FFF2-40B4-BE49-F238E27FC236}">
                <a16:creationId xmlns:a16="http://schemas.microsoft.com/office/drawing/2014/main" id="{C55C2C63-63E0-AFF7-DAFA-241313101270}"/>
              </a:ext>
            </a:extLst>
          </p:cNvPr>
          <p:cNvSpPr>
            <a:spLocks noGrp="1"/>
          </p:cNvSpPr>
          <p:nvPr>
            <p:ph type="title"/>
          </p:nvPr>
        </p:nvSpPr>
        <p:spPr/>
        <p:txBody>
          <a:bodyPr>
            <a:normAutofit/>
          </a:bodyPr>
          <a:lstStyle/>
          <a:p>
            <a:r>
              <a:rPr lang="zh-CN" altLang="en-US" sz="3200" dirty="0"/>
              <a:t>放在最后</a:t>
            </a:r>
            <a:endParaRPr lang="zh-CN" altLang="en-US" dirty="0"/>
          </a:p>
        </p:txBody>
      </p:sp>
      <p:sp>
        <p:nvSpPr>
          <p:cNvPr id="12" name="Rectangle 6">
            <a:extLst>
              <a:ext uri="{FF2B5EF4-FFF2-40B4-BE49-F238E27FC236}">
                <a16:creationId xmlns:a16="http://schemas.microsoft.com/office/drawing/2014/main" id="{24AF9783-74C4-692D-4E2B-C60B97D7B81B}"/>
              </a:ext>
            </a:extLst>
          </p:cNvPr>
          <p:cNvSpPr>
            <a:spLocks noChangeArrowheads="1"/>
          </p:cNvSpPr>
          <p:nvPr/>
        </p:nvSpPr>
        <p:spPr bwMode="auto">
          <a:xfrm>
            <a:off x="0" y="0"/>
            <a:ext cx="115220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10">
            <a:extLst>
              <a:ext uri="{FF2B5EF4-FFF2-40B4-BE49-F238E27FC236}">
                <a16:creationId xmlns:a16="http://schemas.microsoft.com/office/drawing/2014/main" id="{B0C47A9A-450D-4B0A-6310-EEF8522CB35E}"/>
              </a:ext>
            </a:extLst>
          </p:cNvPr>
          <p:cNvSpPr>
            <a:spLocks noChangeArrowheads="1"/>
          </p:cNvSpPr>
          <p:nvPr/>
        </p:nvSpPr>
        <p:spPr bwMode="auto">
          <a:xfrm>
            <a:off x="152400" y="152400"/>
            <a:ext cx="115220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文本框 2">
            <a:extLst>
              <a:ext uri="{FF2B5EF4-FFF2-40B4-BE49-F238E27FC236}">
                <a16:creationId xmlns:a16="http://schemas.microsoft.com/office/drawing/2014/main" id="{F495D6EF-F6DA-464B-606B-FC9F8F2EE684}"/>
              </a:ext>
            </a:extLst>
          </p:cNvPr>
          <p:cNvSpPr txBox="1"/>
          <p:nvPr/>
        </p:nvSpPr>
        <p:spPr>
          <a:xfrm>
            <a:off x="288429" y="1079847"/>
            <a:ext cx="7056784" cy="358881"/>
          </a:xfrm>
          <a:prstGeom prst="rect">
            <a:avLst/>
          </a:prstGeom>
          <a:noFill/>
        </p:spPr>
        <p:txBody>
          <a:bodyPr wrap="square">
            <a:spAutoFit/>
          </a:bodyPr>
          <a:lstStyle/>
          <a:p>
            <a:pPr marL="285750" indent="-285750">
              <a:lnSpc>
                <a:spcPts val="2160"/>
              </a:lnSpc>
              <a:buClr>
                <a:srgbClr val="C8161E"/>
              </a:buClr>
              <a:buFont typeface="Wingdings" pitchFamily="2" charset="2"/>
              <a:buChar char="Ø"/>
            </a:pPr>
            <a:r>
              <a:rPr lang="en-US" altLang="zh-CN" b="1" dirty="0">
                <a:solidFill>
                  <a:srgbClr val="9A0000"/>
                </a:solidFill>
                <a:latin typeface="微软雅黑" panose="020B0503020204020204" pitchFamily="34" charset="-122"/>
                <a:ea typeface="微软雅黑" panose="020B0503020204020204" pitchFamily="34" charset="-122"/>
              </a:rPr>
              <a:t>Token</a:t>
            </a:r>
            <a:r>
              <a:rPr lang="zh-CN" altLang="en-US" b="1" dirty="0">
                <a:solidFill>
                  <a:srgbClr val="9A0000"/>
                </a:solidFill>
                <a:latin typeface="微软雅黑" panose="020B0503020204020204" pitchFamily="34" charset="-122"/>
                <a:ea typeface="微软雅黑" panose="020B0503020204020204" pitchFamily="34" charset="-122"/>
              </a:rPr>
              <a:t> 成为第一生产力的今天，怎么降低我们同事的干活成本</a:t>
            </a:r>
            <a:endParaRPr lang="en-US" altLang="zh-CN" b="1" dirty="0">
              <a:solidFill>
                <a:srgbClr val="9A0000"/>
              </a:solidFill>
              <a:latin typeface="微软雅黑" panose="020B0503020204020204" pitchFamily="34" charset="-122"/>
              <a:ea typeface="微软雅黑" panose="020B0503020204020204" pitchFamily="34" charset="-122"/>
            </a:endParaRPr>
          </a:p>
        </p:txBody>
      </p:sp>
      <p:pic>
        <p:nvPicPr>
          <p:cNvPr id="6" name="图片 5">
            <a:extLst>
              <a:ext uri="{FF2B5EF4-FFF2-40B4-BE49-F238E27FC236}">
                <a16:creationId xmlns:a16="http://schemas.microsoft.com/office/drawing/2014/main" id="{59CD953E-E838-B985-6C4E-C3F74B971C2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8827" y="1611016"/>
            <a:ext cx="11234847" cy="1008105"/>
          </a:xfrm>
          <a:prstGeom prst="rect">
            <a:avLst/>
          </a:prstGeom>
        </p:spPr>
      </p:pic>
      <p:sp>
        <p:nvSpPr>
          <p:cNvPr id="10" name="文本框 9">
            <a:extLst>
              <a:ext uri="{FF2B5EF4-FFF2-40B4-BE49-F238E27FC236}">
                <a16:creationId xmlns:a16="http://schemas.microsoft.com/office/drawing/2014/main" id="{11C662EA-B006-C191-C3FC-8577458DF066}"/>
              </a:ext>
            </a:extLst>
          </p:cNvPr>
          <p:cNvSpPr txBox="1"/>
          <p:nvPr/>
        </p:nvSpPr>
        <p:spPr>
          <a:xfrm>
            <a:off x="288429" y="2713452"/>
            <a:ext cx="6768752" cy="553998"/>
          </a:xfrm>
          <a:prstGeom prst="rect">
            <a:avLst/>
          </a:prstGeom>
          <a:noFill/>
        </p:spPr>
        <p:txBody>
          <a:bodyPr wrap="square">
            <a:spAutoFit/>
          </a:bodyPr>
          <a:lstStyle/>
          <a:p>
            <a:r>
              <a:rPr lang="zh-CN" altLang="en-US" sz="1600" dirty="0">
                <a:solidFill>
                  <a:srgbClr val="002060"/>
                </a:solidFill>
              </a:rPr>
              <a:t>文档链接：</a:t>
            </a:r>
            <a:endParaRPr lang="en-US" altLang="zh-CN" sz="1600" dirty="0">
              <a:solidFill>
                <a:srgbClr val="002060"/>
              </a:solidFill>
            </a:endParaRPr>
          </a:p>
          <a:p>
            <a:r>
              <a:rPr lang="zh-CN" altLang="en-US" sz="1400" dirty="0">
                <a:solidFill>
                  <a:srgbClr val="002060"/>
                </a:solidFill>
              </a:rPr>
              <a:t>https://qcni7poldf47.feishu.cn/wiki/I3gIwWZ2XieHdakdnG6cbrGpn7c?from=from_copylink</a:t>
            </a:r>
            <a:endParaRPr lang="zh-CN" altLang="en-US" dirty="0">
              <a:solidFill>
                <a:srgbClr val="002060"/>
              </a:solidFill>
            </a:endParaRPr>
          </a:p>
        </p:txBody>
      </p:sp>
      <p:sp>
        <p:nvSpPr>
          <p:cNvPr id="14" name="文本框 13">
            <a:extLst>
              <a:ext uri="{FF2B5EF4-FFF2-40B4-BE49-F238E27FC236}">
                <a16:creationId xmlns:a16="http://schemas.microsoft.com/office/drawing/2014/main" id="{5BD6038F-A834-238F-69B5-52919E01381E}"/>
              </a:ext>
            </a:extLst>
          </p:cNvPr>
          <p:cNvSpPr txBox="1"/>
          <p:nvPr/>
        </p:nvSpPr>
        <p:spPr>
          <a:xfrm>
            <a:off x="288429" y="3546542"/>
            <a:ext cx="6552728" cy="358881"/>
          </a:xfrm>
          <a:prstGeom prst="rect">
            <a:avLst/>
          </a:prstGeom>
          <a:noFill/>
        </p:spPr>
        <p:txBody>
          <a:bodyPr wrap="square">
            <a:spAutoFit/>
          </a:bodyPr>
          <a:lstStyle/>
          <a:p>
            <a:pPr marL="285750" indent="-285750">
              <a:lnSpc>
                <a:spcPts val="2160"/>
              </a:lnSpc>
              <a:buClr>
                <a:srgbClr val="C8161E"/>
              </a:buClr>
              <a:buFont typeface="Wingdings" pitchFamily="2" charset="2"/>
              <a:buChar char="Ø"/>
            </a:pPr>
            <a:r>
              <a:rPr lang="en-US" altLang="zh-CN" b="1" dirty="0">
                <a:solidFill>
                  <a:srgbClr val="9A0000"/>
                </a:solidFill>
                <a:latin typeface="微软雅黑" panose="020B0503020204020204" pitchFamily="34" charset="-122"/>
                <a:ea typeface="微软雅黑" panose="020B0503020204020204" pitchFamily="34" charset="-122"/>
              </a:rPr>
              <a:t>AI</a:t>
            </a:r>
            <a:r>
              <a:rPr lang="zh-CN" altLang="en-US" b="1" dirty="0">
                <a:solidFill>
                  <a:srgbClr val="9A0000"/>
                </a:solidFill>
                <a:latin typeface="微软雅黑" panose="020B0503020204020204" pitchFamily="34" charset="-122"/>
                <a:ea typeface="微软雅黑" panose="020B0503020204020204" pitchFamily="34" charset="-122"/>
              </a:rPr>
              <a:t> 提效工具汇总</a:t>
            </a:r>
            <a:endParaRPr lang="en-US" altLang="zh-CN" b="1" dirty="0">
              <a:solidFill>
                <a:srgbClr val="9A0000"/>
              </a:solidFill>
              <a:latin typeface="微软雅黑" panose="020B0503020204020204" pitchFamily="34" charset="-122"/>
              <a:ea typeface="微软雅黑" panose="020B0503020204020204" pitchFamily="34" charset="-122"/>
            </a:endParaRPr>
          </a:p>
        </p:txBody>
      </p:sp>
      <p:sp>
        <p:nvSpPr>
          <p:cNvPr id="16" name="文本框 15">
            <a:extLst>
              <a:ext uri="{FF2B5EF4-FFF2-40B4-BE49-F238E27FC236}">
                <a16:creationId xmlns:a16="http://schemas.microsoft.com/office/drawing/2014/main" id="{2805C33F-8B1B-FC77-A401-4B859165BD0D}"/>
              </a:ext>
            </a:extLst>
          </p:cNvPr>
          <p:cNvSpPr txBox="1"/>
          <p:nvPr/>
        </p:nvSpPr>
        <p:spPr>
          <a:xfrm>
            <a:off x="288429" y="5123329"/>
            <a:ext cx="6912768" cy="553998"/>
          </a:xfrm>
          <a:prstGeom prst="rect">
            <a:avLst/>
          </a:prstGeom>
          <a:noFill/>
        </p:spPr>
        <p:txBody>
          <a:bodyPr wrap="square">
            <a:spAutoFit/>
          </a:bodyPr>
          <a:lstStyle/>
          <a:p>
            <a:r>
              <a:rPr lang="zh-CN" altLang="en-US" sz="1600" dirty="0">
                <a:solidFill>
                  <a:srgbClr val="002060"/>
                </a:solidFill>
              </a:rPr>
              <a:t>文档链接：</a:t>
            </a:r>
            <a:endParaRPr lang="en-US" altLang="zh-CN" sz="1600" dirty="0">
              <a:solidFill>
                <a:srgbClr val="002060"/>
              </a:solidFill>
            </a:endParaRPr>
          </a:p>
          <a:p>
            <a:r>
              <a:rPr lang="en" altLang="zh-CN" sz="1400" dirty="0">
                <a:solidFill>
                  <a:srgbClr val="002060"/>
                </a:solidFill>
              </a:rPr>
              <a:t>https://qcni7poldf47.feishu.cn/wiki/P9RRw4OQxiuJy0kOlk4c3gSCnMg?from=</a:t>
            </a:r>
            <a:r>
              <a:rPr lang="en" altLang="zh-CN" sz="1400" dirty="0" err="1">
                <a:solidFill>
                  <a:srgbClr val="002060"/>
                </a:solidFill>
              </a:rPr>
              <a:t>from_copylink</a:t>
            </a:r>
            <a:endParaRPr lang="zh-CN" altLang="en-US" sz="1400" dirty="0">
              <a:solidFill>
                <a:srgbClr val="002060"/>
              </a:solidFill>
            </a:endParaRPr>
          </a:p>
        </p:txBody>
      </p:sp>
      <p:pic>
        <p:nvPicPr>
          <p:cNvPr id="21" name="图片 20">
            <a:extLst>
              <a:ext uri="{FF2B5EF4-FFF2-40B4-BE49-F238E27FC236}">
                <a16:creationId xmlns:a16="http://schemas.microsoft.com/office/drawing/2014/main" id="{2BD6AFC2-3C3E-6B0E-6256-6DA09377E47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8827" y="3975357"/>
            <a:ext cx="8892390" cy="1008104"/>
          </a:xfrm>
          <a:prstGeom prst="rect">
            <a:avLst/>
          </a:prstGeom>
        </p:spPr>
      </p:pic>
      <p:pic>
        <p:nvPicPr>
          <p:cNvPr id="27" name="图片 26">
            <a:extLst>
              <a:ext uri="{FF2B5EF4-FFF2-40B4-BE49-F238E27FC236}">
                <a16:creationId xmlns:a16="http://schemas.microsoft.com/office/drawing/2014/main" id="{B36A92CE-45EE-8EB5-7205-1724529A4F5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45213" y="416219"/>
            <a:ext cx="1152128" cy="1180932"/>
          </a:xfrm>
          <a:prstGeom prst="rect">
            <a:avLst/>
          </a:prstGeom>
        </p:spPr>
      </p:pic>
    </p:spTree>
    <p:extLst>
      <p:ext uri="{BB962C8B-B14F-4D97-AF65-F5344CB8AC3E}">
        <p14:creationId xmlns:p14="http://schemas.microsoft.com/office/powerpoint/2010/main" val="274043288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3268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圆角矩形 19">
            <a:extLst>
              <a:ext uri="{FF2B5EF4-FFF2-40B4-BE49-F238E27FC236}">
                <a16:creationId xmlns:a16="http://schemas.microsoft.com/office/drawing/2014/main" id="{7BD7C511-7AE2-88B0-3AA6-896D97DD2AAB}"/>
              </a:ext>
            </a:extLst>
          </p:cNvPr>
          <p:cNvSpPr/>
          <p:nvPr/>
        </p:nvSpPr>
        <p:spPr>
          <a:xfrm>
            <a:off x="0" y="5976436"/>
            <a:ext cx="11522075" cy="503739"/>
          </a:xfrm>
          <a:prstGeom prst="roundRect">
            <a:avLst>
              <a:gd name="adj" fmla="val 0"/>
            </a:avLst>
          </a:prstGeom>
          <a:solidFill>
            <a:srgbClr val="EEEF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a:p>
        </p:txBody>
      </p:sp>
      <p:sp>
        <p:nvSpPr>
          <p:cNvPr id="7" name="标题 6">
            <a:extLst>
              <a:ext uri="{FF2B5EF4-FFF2-40B4-BE49-F238E27FC236}">
                <a16:creationId xmlns:a16="http://schemas.microsoft.com/office/drawing/2014/main" id="{C55C2C63-63E0-AFF7-DAFA-241313101270}"/>
              </a:ext>
            </a:extLst>
          </p:cNvPr>
          <p:cNvSpPr>
            <a:spLocks noGrp="1"/>
          </p:cNvSpPr>
          <p:nvPr>
            <p:ph type="title"/>
          </p:nvPr>
        </p:nvSpPr>
        <p:spPr>
          <a:xfrm>
            <a:off x="152400" y="215751"/>
            <a:ext cx="4312493" cy="504056"/>
          </a:xfrm>
        </p:spPr>
        <p:txBody>
          <a:bodyPr>
            <a:normAutofit fontScale="90000"/>
          </a:bodyPr>
          <a:lstStyle/>
          <a:p>
            <a:r>
              <a:rPr lang="en-US" altLang="zh-CN" sz="2800" dirty="0"/>
              <a:t>AutoResearch</a:t>
            </a:r>
            <a:r>
              <a:rPr lang="zh-CN" altLang="en-US" sz="2800" dirty="0"/>
              <a:t> 最近进展</a:t>
            </a:r>
          </a:p>
        </p:txBody>
      </p:sp>
      <p:sp>
        <p:nvSpPr>
          <p:cNvPr id="2" name="灯片编号占位符 1">
            <a:extLst>
              <a:ext uri="{FF2B5EF4-FFF2-40B4-BE49-F238E27FC236}">
                <a16:creationId xmlns:a16="http://schemas.microsoft.com/office/drawing/2014/main" id="{AA975C40-E919-8677-6464-7457957823BE}"/>
              </a:ext>
            </a:extLst>
          </p:cNvPr>
          <p:cNvSpPr>
            <a:spLocks noGrp="1"/>
          </p:cNvSpPr>
          <p:nvPr>
            <p:ph type="sldNum" sz="quarter" idx="12"/>
          </p:nvPr>
        </p:nvSpPr>
        <p:spPr/>
        <p:txBody>
          <a:bodyPr/>
          <a:lstStyle/>
          <a:p>
            <a:fld id="{F109C2AD-CA39-43E2-BBEF-768E308D7275}" type="slidenum">
              <a:rPr lang="zh-CN" altLang="en-US" smtClean="0"/>
              <a:pPr/>
              <a:t>2</a:t>
            </a:fld>
            <a:endParaRPr lang="zh-CN" altLang="en-US"/>
          </a:p>
        </p:txBody>
      </p:sp>
      <p:sp>
        <p:nvSpPr>
          <p:cNvPr id="17" name="Rectangle 10">
            <a:extLst>
              <a:ext uri="{FF2B5EF4-FFF2-40B4-BE49-F238E27FC236}">
                <a16:creationId xmlns:a16="http://schemas.microsoft.com/office/drawing/2014/main" id="{B0C47A9A-450D-4B0A-6310-EEF8522CB35E}"/>
              </a:ext>
            </a:extLst>
          </p:cNvPr>
          <p:cNvSpPr>
            <a:spLocks noChangeArrowheads="1"/>
          </p:cNvSpPr>
          <p:nvPr/>
        </p:nvSpPr>
        <p:spPr bwMode="auto">
          <a:xfrm>
            <a:off x="152400" y="152400"/>
            <a:ext cx="115220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文本框 7">
            <a:extLst>
              <a:ext uri="{FF2B5EF4-FFF2-40B4-BE49-F238E27FC236}">
                <a16:creationId xmlns:a16="http://schemas.microsoft.com/office/drawing/2014/main" id="{250DF4ED-CC16-5E33-FC3C-2D7C4718C32D}"/>
              </a:ext>
            </a:extLst>
          </p:cNvPr>
          <p:cNvSpPr txBox="1"/>
          <p:nvPr/>
        </p:nvSpPr>
        <p:spPr>
          <a:xfrm>
            <a:off x="1152524" y="719807"/>
            <a:ext cx="5659367" cy="307777"/>
          </a:xfrm>
          <a:prstGeom prst="rect">
            <a:avLst/>
          </a:prstGeom>
          <a:noFill/>
        </p:spPr>
        <p:txBody>
          <a:bodyPr wrap="square">
            <a:spAutoFit/>
          </a:bodyPr>
          <a:lstStyle/>
          <a:p>
            <a:r>
              <a:rPr lang="en" altLang="zh-CN" sz="1400" b="0" i="0" dirty="0">
                <a:solidFill>
                  <a:srgbClr val="990301"/>
                </a:solidFill>
                <a:effectLst/>
                <a:latin typeface="PingFang SC" panose="020B0400000000000000" pitchFamily="34" charset="-122"/>
                <a:ea typeface="PingFang SC" panose="020B0400000000000000" pitchFamily="34" charset="-122"/>
              </a:rPr>
              <a:t>DeepSeek</a:t>
            </a:r>
            <a:r>
              <a:rPr lang="zh-CN" altLang="en-US" sz="1400" b="0" i="0" dirty="0">
                <a:solidFill>
                  <a:srgbClr val="990301"/>
                </a:solidFill>
                <a:effectLst/>
                <a:latin typeface="PingFang SC" panose="020B0400000000000000" pitchFamily="34" charset="-122"/>
                <a:ea typeface="PingFang SC" panose="020B0400000000000000" pitchFamily="34" charset="-122"/>
              </a:rPr>
              <a:t>陈德里开发自动研究</a:t>
            </a:r>
            <a:r>
              <a:rPr lang="en" altLang="zh-CN" sz="1400" b="0" i="0" dirty="0">
                <a:solidFill>
                  <a:srgbClr val="990301"/>
                </a:solidFill>
                <a:effectLst/>
                <a:latin typeface="PingFang SC" panose="020B0400000000000000" pitchFamily="34" charset="-122"/>
                <a:ea typeface="PingFang SC" panose="020B0400000000000000" pitchFamily="34" charset="-122"/>
              </a:rPr>
              <a:t>Skill</a:t>
            </a:r>
            <a:r>
              <a:rPr lang="zh-CN" altLang="en" sz="1400" b="0" i="0" dirty="0">
                <a:solidFill>
                  <a:srgbClr val="990301"/>
                </a:solidFill>
                <a:effectLst/>
                <a:latin typeface="PingFang SC" panose="020B0400000000000000" pitchFamily="34" charset="-122"/>
                <a:ea typeface="PingFang SC" panose="020B0400000000000000" pitchFamily="34" charset="-122"/>
              </a:rPr>
              <a:t>，</a:t>
            </a:r>
            <a:r>
              <a:rPr lang="zh-CN" altLang="en-US" sz="1400" b="0" i="0" dirty="0">
                <a:solidFill>
                  <a:srgbClr val="990301"/>
                </a:solidFill>
                <a:effectLst/>
                <a:latin typeface="PingFang SC" panose="020B0400000000000000" pitchFamily="34" charset="-122"/>
                <a:ea typeface="PingFang SC" panose="020B0400000000000000" pitchFamily="34" charset="-122"/>
              </a:rPr>
              <a:t>写一篇论文人类只动脑</a:t>
            </a:r>
            <a:r>
              <a:rPr lang="en-US" altLang="zh-CN" sz="1400" b="0" i="0" dirty="0">
                <a:solidFill>
                  <a:srgbClr val="990301"/>
                </a:solidFill>
                <a:effectLst/>
                <a:latin typeface="PingFang SC" panose="020B0400000000000000" pitchFamily="34" charset="-122"/>
                <a:ea typeface="PingFang SC" panose="020B0400000000000000" pitchFamily="34" charset="-122"/>
              </a:rPr>
              <a:t>2</a:t>
            </a:r>
            <a:r>
              <a:rPr lang="zh-CN" altLang="en-US" sz="1400" b="0" i="0" dirty="0">
                <a:solidFill>
                  <a:srgbClr val="990301"/>
                </a:solidFill>
                <a:effectLst/>
                <a:latin typeface="PingFang SC" panose="020B0400000000000000" pitchFamily="34" charset="-122"/>
                <a:ea typeface="PingFang SC" panose="020B0400000000000000" pitchFamily="34" charset="-122"/>
              </a:rPr>
              <a:t>小时</a:t>
            </a:r>
          </a:p>
        </p:txBody>
      </p:sp>
      <p:pic>
        <p:nvPicPr>
          <p:cNvPr id="5" name="图片 4">
            <a:extLst>
              <a:ext uri="{FF2B5EF4-FFF2-40B4-BE49-F238E27FC236}">
                <a16:creationId xmlns:a16="http://schemas.microsoft.com/office/drawing/2014/main" id="{B107B5B0-EBC3-F94B-92C4-5D981696844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4356" y="1608571"/>
            <a:ext cx="5930738" cy="1746821"/>
          </a:xfrm>
          <a:prstGeom prst="rect">
            <a:avLst/>
          </a:prstGeom>
          <a:effectLst>
            <a:outerShdw blurRad="63500" sx="102000" sy="102000" algn="ctr" rotWithShape="0">
              <a:prstClr val="black">
                <a:alpha val="40000"/>
              </a:prstClr>
            </a:outerShdw>
          </a:effectLst>
        </p:spPr>
      </p:pic>
      <p:sp>
        <p:nvSpPr>
          <p:cNvPr id="6" name="矩形 5">
            <a:extLst>
              <a:ext uri="{FF2B5EF4-FFF2-40B4-BE49-F238E27FC236}">
                <a16:creationId xmlns:a16="http://schemas.microsoft.com/office/drawing/2014/main" id="{C26EECA0-FD6E-E03F-4DEB-84A6574E66C8}"/>
              </a:ext>
            </a:extLst>
          </p:cNvPr>
          <p:cNvSpPr/>
          <p:nvPr/>
        </p:nvSpPr>
        <p:spPr bwMode="auto">
          <a:xfrm>
            <a:off x="334356" y="1157417"/>
            <a:ext cx="5930738" cy="413052"/>
          </a:xfrm>
          <a:prstGeom prst="rect">
            <a:avLst/>
          </a:prstGeom>
          <a:solidFill>
            <a:srgbClr val="FFFFFF"/>
          </a:solidFill>
          <a:ln w="19050">
            <a:noFill/>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a:endParaRPr kumimoji="1" lang="zh-CN" altLang="en-US"/>
          </a:p>
        </p:txBody>
      </p:sp>
      <p:sp>
        <p:nvSpPr>
          <p:cNvPr id="9" name="文本框 8">
            <a:extLst>
              <a:ext uri="{FF2B5EF4-FFF2-40B4-BE49-F238E27FC236}">
                <a16:creationId xmlns:a16="http://schemas.microsoft.com/office/drawing/2014/main" id="{643B0967-262B-AADD-E072-A42B4DE95DA4}"/>
              </a:ext>
            </a:extLst>
          </p:cNvPr>
          <p:cNvSpPr txBox="1"/>
          <p:nvPr/>
        </p:nvSpPr>
        <p:spPr>
          <a:xfrm>
            <a:off x="1285857" y="1183371"/>
            <a:ext cx="3443698" cy="360612"/>
          </a:xfrm>
          <a:prstGeom prst="rect">
            <a:avLst/>
          </a:prstGeom>
          <a:noFill/>
        </p:spPr>
        <p:txBody>
          <a:bodyPr wrap="square">
            <a:spAutoFit/>
          </a:bodyPr>
          <a:lstStyle/>
          <a:p>
            <a:pPr>
              <a:lnSpc>
                <a:spcPct val="120000"/>
              </a:lnSpc>
            </a:pPr>
            <a:r>
              <a:rPr kumimoji="1" lang="en-US" altLang="zh-CN" sz="1600" b="1" dirty="0">
                <a:solidFill>
                  <a:srgbClr val="990301"/>
                </a:solidFill>
                <a:latin typeface="Arial" panose="020B0604020202020204" pitchFamily="34" charset="0"/>
                <a:ea typeface="Microsoft YaHei" panose="020B0503020204020204" pitchFamily="34" charset="-122"/>
                <a:cs typeface="Arial" panose="020B0604020202020204" pitchFamily="34" charset="0"/>
              </a:rPr>
              <a:t>The</a:t>
            </a:r>
            <a:r>
              <a:rPr kumimoji="1" lang="zh-CN" altLang="en-US" sz="1600" b="1" dirty="0">
                <a:solidFill>
                  <a:srgbClr val="990301"/>
                </a:solidFill>
                <a:latin typeface="Arial" panose="020B0604020202020204" pitchFamily="34" charset="0"/>
                <a:ea typeface="Microsoft YaHei" panose="020B0503020204020204" pitchFamily="34" charset="-122"/>
                <a:cs typeface="Arial" panose="020B0604020202020204" pitchFamily="34" charset="0"/>
              </a:rPr>
              <a:t> </a:t>
            </a:r>
            <a:r>
              <a:rPr kumimoji="1" lang="en-US" altLang="zh-CN" sz="1600" b="1" dirty="0">
                <a:solidFill>
                  <a:srgbClr val="990301"/>
                </a:solidFill>
                <a:latin typeface="Arial" panose="020B0604020202020204" pitchFamily="34" charset="0"/>
                <a:ea typeface="Microsoft YaHei" panose="020B0503020204020204" pitchFamily="34" charset="-122"/>
                <a:cs typeface="Arial" panose="020B0604020202020204" pitchFamily="34" charset="0"/>
              </a:rPr>
              <a:t>blog</a:t>
            </a:r>
            <a:r>
              <a:rPr kumimoji="1" lang="zh-CN" altLang="en-US" sz="1600" b="1" dirty="0">
                <a:solidFill>
                  <a:srgbClr val="990301"/>
                </a:solidFill>
                <a:latin typeface="Arial" panose="020B0604020202020204" pitchFamily="34" charset="0"/>
                <a:ea typeface="Microsoft YaHei" panose="020B0503020204020204" pitchFamily="34" charset="-122"/>
                <a:cs typeface="Arial" panose="020B0604020202020204" pitchFamily="34" charset="0"/>
              </a:rPr>
              <a:t> </a:t>
            </a:r>
            <a:r>
              <a:rPr kumimoji="1" lang="en-US" altLang="zh-CN" sz="1600" b="1" dirty="0">
                <a:solidFill>
                  <a:srgbClr val="990301"/>
                </a:solidFill>
                <a:latin typeface="Arial" panose="020B0604020202020204" pitchFamily="34" charset="0"/>
                <a:ea typeface="Microsoft YaHei" panose="020B0503020204020204" pitchFamily="34" charset="-122"/>
                <a:cs typeface="Arial" panose="020B0604020202020204" pitchFamily="34" charset="0"/>
              </a:rPr>
              <a:t>is</a:t>
            </a:r>
            <a:r>
              <a:rPr kumimoji="1" lang="zh-CN" altLang="en-US" sz="1600" b="1" dirty="0">
                <a:solidFill>
                  <a:srgbClr val="990301"/>
                </a:solidFill>
                <a:latin typeface="Arial" panose="020B0604020202020204" pitchFamily="34" charset="0"/>
                <a:ea typeface="Microsoft YaHei" panose="020B0503020204020204" pitchFamily="34" charset="-122"/>
                <a:cs typeface="Arial" panose="020B0604020202020204" pitchFamily="34" charset="0"/>
              </a:rPr>
              <a:t> </a:t>
            </a:r>
            <a:r>
              <a:rPr kumimoji="1" lang="en-US" altLang="zh-CN" sz="1600" b="1" dirty="0">
                <a:solidFill>
                  <a:srgbClr val="990301"/>
                </a:solidFill>
                <a:latin typeface="Arial" panose="020B0604020202020204" pitchFamily="34" charset="0"/>
                <a:ea typeface="Microsoft YaHei" panose="020B0503020204020204" pitchFamily="34" charset="-122"/>
                <a:cs typeface="Arial" panose="020B0604020202020204" pitchFamily="34" charset="0"/>
              </a:rPr>
              <a:t>1% me, 99% the agent</a:t>
            </a:r>
          </a:p>
        </p:txBody>
      </p:sp>
      <p:sp>
        <p:nvSpPr>
          <p:cNvPr id="12" name="文本框 11">
            <a:extLst>
              <a:ext uri="{FF2B5EF4-FFF2-40B4-BE49-F238E27FC236}">
                <a16:creationId xmlns:a16="http://schemas.microsoft.com/office/drawing/2014/main" id="{0DB1498C-1524-E32F-4924-0D8A3FC1CF8E}"/>
              </a:ext>
            </a:extLst>
          </p:cNvPr>
          <p:cNvSpPr txBox="1"/>
          <p:nvPr/>
        </p:nvSpPr>
        <p:spPr>
          <a:xfrm>
            <a:off x="6409109" y="1120982"/>
            <a:ext cx="3288019" cy="846001"/>
          </a:xfrm>
          <a:prstGeom prst="rect">
            <a:avLst/>
          </a:prstGeom>
          <a:noFill/>
        </p:spPr>
        <p:txBody>
          <a:bodyPr wrap="square">
            <a:spAutoFit/>
          </a:bodyPr>
          <a:lstStyle/>
          <a:p>
            <a:pPr marL="285750" indent="-285750">
              <a:lnSpc>
                <a:spcPct val="120000"/>
              </a:lnSpc>
              <a:buFont typeface="Wingdings" pitchFamily="2" charset="2"/>
              <a:buChar char="Ø"/>
            </a:pPr>
            <a:r>
              <a:rPr kumimoji="1" lang="zh-CN" altLang="en-US" sz="1400" dirty="0">
                <a:latin typeface="Microsoft YaHei" panose="020B0503020204020204" pitchFamily="34" charset="-122"/>
                <a:ea typeface="Microsoft YaHei" panose="020B0503020204020204" pitchFamily="34" charset="-122"/>
              </a:rPr>
              <a:t>迭代 </a:t>
            </a:r>
            <a:r>
              <a:rPr kumimoji="1" lang="en-US" altLang="zh-CN" sz="1400" dirty="0">
                <a:latin typeface="Microsoft YaHei" panose="020B0503020204020204" pitchFamily="34" charset="-122"/>
                <a:ea typeface="Microsoft YaHei" panose="020B0503020204020204" pitchFamily="34" charset="-122"/>
              </a:rPr>
              <a:t>6</a:t>
            </a:r>
            <a:r>
              <a:rPr kumimoji="1" lang="zh-CN" altLang="en-US" sz="1400" dirty="0">
                <a:latin typeface="Microsoft YaHei" panose="020B0503020204020204" pitchFamily="34" charset="-122"/>
                <a:ea typeface="Microsoft YaHei" panose="020B0503020204020204" pitchFamily="34" charset="-122"/>
              </a:rPr>
              <a:t> 轮，耗时 </a:t>
            </a:r>
            <a:r>
              <a:rPr kumimoji="1" lang="en-US" altLang="zh-CN" sz="1400" dirty="0">
                <a:latin typeface="Microsoft YaHei" panose="020B0503020204020204" pitchFamily="34" charset="-122"/>
                <a:ea typeface="Microsoft YaHei" panose="020B0503020204020204" pitchFamily="34" charset="-122"/>
              </a:rPr>
              <a:t>6</a:t>
            </a:r>
            <a:r>
              <a:rPr kumimoji="1" lang="zh-CN" altLang="en-US" sz="1400" dirty="0">
                <a:latin typeface="Microsoft YaHei" panose="020B0503020204020204" pitchFamily="34" charset="-122"/>
                <a:ea typeface="Microsoft YaHei" panose="020B0503020204020204" pitchFamily="34" charset="-122"/>
              </a:rPr>
              <a:t> 天</a:t>
            </a:r>
            <a:endParaRPr kumimoji="1" lang="en-US" altLang="zh-CN" sz="1400" dirty="0">
              <a:latin typeface="Microsoft YaHei" panose="020B0503020204020204" pitchFamily="34" charset="-122"/>
              <a:ea typeface="Microsoft YaHei" panose="020B0503020204020204" pitchFamily="34" charset="-122"/>
            </a:endParaRPr>
          </a:p>
          <a:p>
            <a:pPr marL="285750" indent="-285750">
              <a:lnSpc>
                <a:spcPct val="120000"/>
              </a:lnSpc>
              <a:buFont typeface="Wingdings" pitchFamily="2" charset="2"/>
              <a:buChar char="Ø"/>
            </a:pPr>
            <a:r>
              <a:rPr kumimoji="1" lang="en-US" altLang="zh-CN" sz="1400" dirty="0">
                <a:latin typeface="Microsoft YaHei" panose="020B0503020204020204" pitchFamily="34" charset="-122"/>
                <a:ea typeface="Microsoft YaHei" panose="020B0503020204020204" pitchFamily="34" charset="-122"/>
              </a:rPr>
              <a:t>108</a:t>
            </a:r>
            <a:r>
              <a:rPr kumimoji="1" lang="zh-CN" altLang="en-US" sz="1400" dirty="0">
                <a:latin typeface="Microsoft YaHei" panose="020B0503020204020204" pitchFamily="34" charset="-122"/>
                <a:ea typeface="Microsoft YaHei" panose="020B0503020204020204" pitchFamily="34" charset="-122"/>
              </a:rPr>
              <a:t>轮 </a:t>
            </a:r>
            <a:r>
              <a:rPr kumimoji="1" lang="en-US" altLang="zh-CN" sz="1400" dirty="0">
                <a:latin typeface="Microsoft YaHei" panose="020B0503020204020204" pitchFamily="34" charset="-122"/>
                <a:ea typeface="Microsoft YaHei" panose="020B0503020204020204" pitchFamily="34" charset="-122"/>
              </a:rPr>
              <a:t>agent</a:t>
            </a:r>
            <a:r>
              <a:rPr kumimoji="1" lang="zh-CN" altLang="en-US" sz="1400" dirty="0">
                <a:latin typeface="Microsoft YaHei" panose="020B0503020204020204" pitchFamily="34" charset="-122"/>
                <a:ea typeface="Microsoft YaHei" panose="020B0503020204020204" pitchFamily="34" charset="-122"/>
              </a:rPr>
              <a:t> 调用，</a:t>
            </a:r>
            <a:r>
              <a:rPr kumimoji="1" lang="en-US" altLang="zh-CN" sz="1400" dirty="0">
                <a:latin typeface="Microsoft YaHei" panose="020B0503020204020204" pitchFamily="34" charset="-122"/>
                <a:ea typeface="Microsoft YaHei" panose="020B0503020204020204" pitchFamily="34" charset="-122"/>
              </a:rPr>
              <a:t>64.8W</a:t>
            </a:r>
            <a:r>
              <a:rPr kumimoji="1" lang="zh-CN" altLang="en-US" sz="1400" dirty="0">
                <a:latin typeface="Microsoft YaHei" panose="020B0503020204020204" pitchFamily="34" charset="-122"/>
                <a:ea typeface="Microsoft YaHei" panose="020B0503020204020204" pitchFamily="34" charset="-122"/>
              </a:rPr>
              <a:t> </a:t>
            </a:r>
            <a:r>
              <a:rPr kumimoji="1" lang="en-US" altLang="zh-CN" sz="1400" dirty="0">
                <a:latin typeface="Microsoft YaHei" panose="020B0503020204020204" pitchFamily="34" charset="-122"/>
                <a:ea typeface="Microsoft YaHei" panose="020B0503020204020204" pitchFamily="34" charset="-122"/>
              </a:rPr>
              <a:t>Token</a:t>
            </a:r>
          </a:p>
          <a:p>
            <a:pPr marL="285750" indent="-285750">
              <a:lnSpc>
                <a:spcPct val="120000"/>
              </a:lnSpc>
              <a:buFont typeface="Wingdings" pitchFamily="2" charset="2"/>
              <a:buChar char="Ø"/>
            </a:pPr>
            <a:r>
              <a:rPr kumimoji="1" lang="en-US" altLang="zh-CN" sz="1400" dirty="0">
                <a:latin typeface="Microsoft YaHei" panose="020B0503020204020204" pitchFamily="34" charset="-122"/>
                <a:ea typeface="Microsoft YaHei" panose="020B0503020204020204" pitchFamily="34" charset="-122"/>
              </a:rPr>
              <a:t>46</a:t>
            </a:r>
            <a:r>
              <a:rPr kumimoji="1" lang="zh-CN" altLang="en-US" sz="1400" dirty="0">
                <a:latin typeface="Microsoft YaHei" panose="020B0503020204020204" pitchFamily="34" charset="-122"/>
                <a:ea typeface="Microsoft YaHei" panose="020B0503020204020204" pitchFamily="34" charset="-122"/>
              </a:rPr>
              <a:t>页， </a:t>
            </a:r>
            <a:r>
              <a:rPr kumimoji="1" lang="en-US" altLang="zh-CN" sz="1400" dirty="0">
                <a:latin typeface="Microsoft YaHei" panose="020B0503020204020204" pitchFamily="34" charset="-122"/>
                <a:ea typeface="Microsoft YaHei" panose="020B0503020204020204" pitchFamily="34" charset="-122"/>
              </a:rPr>
              <a:t>103</a:t>
            </a:r>
            <a:r>
              <a:rPr kumimoji="1" lang="zh-CN" altLang="en-US" sz="1400" dirty="0">
                <a:latin typeface="Microsoft YaHei" panose="020B0503020204020204" pitchFamily="34" charset="-122"/>
                <a:ea typeface="Microsoft YaHei" panose="020B0503020204020204" pitchFamily="34" charset="-122"/>
              </a:rPr>
              <a:t>参考文献，</a:t>
            </a:r>
            <a:r>
              <a:rPr kumimoji="1" lang="en-US" altLang="zh-CN" sz="1400" dirty="0">
                <a:latin typeface="Microsoft YaHei" panose="020B0503020204020204" pitchFamily="34" charset="-122"/>
                <a:ea typeface="Microsoft YaHei" panose="020B0503020204020204" pitchFamily="34" charset="-122"/>
              </a:rPr>
              <a:t>7</a:t>
            </a:r>
            <a:r>
              <a:rPr kumimoji="1" lang="zh-CN" altLang="en-US" sz="1400" dirty="0">
                <a:latin typeface="Microsoft YaHei" panose="020B0503020204020204" pitchFamily="34" charset="-122"/>
                <a:ea typeface="Microsoft YaHei" panose="020B0503020204020204" pitchFamily="34" charset="-122"/>
              </a:rPr>
              <a:t>图</a:t>
            </a:r>
            <a:r>
              <a:rPr kumimoji="1" lang="en-US" altLang="zh-CN" sz="1400" dirty="0">
                <a:latin typeface="Microsoft YaHei" panose="020B0503020204020204" pitchFamily="34" charset="-122"/>
                <a:ea typeface="Microsoft YaHei" panose="020B0503020204020204" pitchFamily="34" charset="-122"/>
              </a:rPr>
              <a:t>4</a:t>
            </a:r>
            <a:r>
              <a:rPr kumimoji="1" lang="zh-CN" altLang="en-US" sz="1400" dirty="0">
                <a:latin typeface="Microsoft YaHei" panose="020B0503020204020204" pitchFamily="34" charset="-122"/>
                <a:ea typeface="Microsoft YaHei" panose="020B0503020204020204" pitchFamily="34" charset="-122"/>
              </a:rPr>
              <a:t>表</a:t>
            </a:r>
          </a:p>
        </p:txBody>
      </p:sp>
      <p:pic>
        <p:nvPicPr>
          <p:cNvPr id="15" name="图片 14">
            <a:extLst>
              <a:ext uri="{FF2B5EF4-FFF2-40B4-BE49-F238E27FC236}">
                <a16:creationId xmlns:a16="http://schemas.microsoft.com/office/drawing/2014/main" id="{498A3BD3-20B3-5793-018F-9B34666EEA3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4356" y="3812880"/>
            <a:ext cx="7493927" cy="1704098"/>
          </a:xfrm>
          <a:prstGeom prst="rect">
            <a:avLst/>
          </a:prstGeom>
        </p:spPr>
      </p:pic>
      <p:sp>
        <p:nvSpPr>
          <p:cNvPr id="16" name="文本框 15">
            <a:extLst>
              <a:ext uri="{FF2B5EF4-FFF2-40B4-BE49-F238E27FC236}">
                <a16:creationId xmlns:a16="http://schemas.microsoft.com/office/drawing/2014/main" id="{AA508D62-1134-F353-BF3B-C9B7A47F9991}"/>
              </a:ext>
            </a:extLst>
          </p:cNvPr>
          <p:cNvSpPr txBox="1"/>
          <p:nvPr/>
        </p:nvSpPr>
        <p:spPr>
          <a:xfrm>
            <a:off x="369094" y="3469187"/>
            <a:ext cx="3324697" cy="358881"/>
          </a:xfrm>
          <a:prstGeom prst="rect">
            <a:avLst/>
          </a:prstGeom>
          <a:noFill/>
        </p:spPr>
        <p:txBody>
          <a:bodyPr wrap="square">
            <a:spAutoFit/>
          </a:bodyPr>
          <a:lstStyle/>
          <a:p>
            <a:pPr marL="285750" indent="-285750">
              <a:lnSpc>
                <a:spcPts val="2160"/>
              </a:lnSpc>
              <a:buClr>
                <a:srgbClr val="C8161E"/>
              </a:buClr>
              <a:buFont typeface="Wingdings" pitchFamily="2" charset="2"/>
              <a:buChar char="Ø"/>
            </a:pPr>
            <a:r>
              <a:rPr lang="zh-CN" altLang="en-US" sz="1600" b="1" dirty="0">
                <a:solidFill>
                  <a:srgbClr val="9A0000"/>
                </a:solidFill>
                <a:latin typeface="微软雅黑" panose="020B0503020204020204" pitchFamily="34" charset="-122"/>
                <a:ea typeface="微软雅黑" panose="020B0503020204020204" pitchFamily="34" charset="-122"/>
              </a:rPr>
              <a:t>文章提出了</a:t>
            </a:r>
            <a:r>
              <a:rPr lang="en-US" altLang="zh-CN" sz="1600" b="1" dirty="0">
                <a:solidFill>
                  <a:srgbClr val="9A0000"/>
                </a:solidFill>
                <a:latin typeface="微软雅黑" panose="020B0503020204020204" pitchFamily="34" charset="-122"/>
                <a:ea typeface="微软雅黑" panose="020B0503020204020204" pitchFamily="34" charset="-122"/>
              </a:rPr>
              <a:t>5</a:t>
            </a:r>
            <a:r>
              <a:rPr lang="zh-CN" altLang="en-US" sz="1600" b="1" dirty="0">
                <a:solidFill>
                  <a:srgbClr val="9A0000"/>
                </a:solidFill>
                <a:latin typeface="微软雅黑" panose="020B0503020204020204" pitchFamily="34" charset="-122"/>
                <a:ea typeface="微软雅黑" panose="020B0503020204020204" pitchFamily="34" charset="-122"/>
              </a:rPr>
              <a:t>级的</a:t>
            </a:r>
            <a:r>
              <a:rPr lang="en-US" altLang="zh-CN" sz="1600" b="1" dirty="0">
                <a:solidFill>
                  <a:srgbClr val="9A0000"/>
                </a:solidFill>
                <a:latin typeface="微软雅黑" panose="020B0503020204020204" pitchFamily="34" charset="-122"/>
                <a:ea typeface="微软雅黑" panose="020B0503020204020204" pitchFamily="34" charset="-122"/>
              </a:rPr>
              <a:t>AI</a:t>
            </a:r>
            <a:r>
              <a:rPr lang="zh-CN" altLang="en-US" sz="1600" b="1" dirty="0">
                <a:solidFill>
                  <a:srgbClr val="9A0000"/>
                </a:solidFill>
                <a:latin typeface="微软雅黑" panose="020B0503020204020204" pitchFamily="34" charset="-122"/>
                <a:ea typeface="微软雅黑" panose="020B0503020204020204" pitchFamily="34" charset="-122"/>
              </a:rPr>
              <a:t>系统演进</a:t>
            </a:r>
            <a:endParaRPr lang="en-US" altLang="zh-CN" sz="1600" b="1" dirty="0">
              <a:solidFill>
                <a:srgbClr val="9A0000"/>
              </a:solidFill>
              <a:latin typeface="微软雅黑" panose="020B0503020204020204" pitchFamily="34" charset="-122"/>
              <a:ea typeface="微软雅黑" panose="020B0503020204020204" pitchFamily="34" charset="-122"/>
            </a:endParaRPr>
          </a:p>
        </p:txBody>
      </p:sp>
      <p:sp>
        <p:nvSpPr>
          <p:cNvPr id="21" name="文本框 7">
            <a:extLst>
              <a:ext uri="{FF2B5EF4-FFF2-40B4-BE49-F238E27FC236}">
                <a16:creationId xmlns:a16="http://schemas.microsoft.com/office/drawing/2014/main" id="{5564E360-6339-264D-6E5C-CFDF195467FC}"/>
              </a:ext>
            </a:extLst>
          </p:cNvPr>
          <p:cNvSpPr txBox="1"/>
          <p:nvPr/>
        </p:nvSpPr>
        <p:spPr>
          <a:xfrm>
            <a:off x="1730700" y="6025394"/>
            <a:ext cx="7499516" cy="400110"/>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1" lang="zh-CN" altLang="en-US" b="1" dirty="0">
                <a:solidFill>
                  <a:schemeClr val="accent1">
                    <a:lumMod val="50000"/>
                  </a:schemeClr>
                </a:solidFill>
                <a:latin typeface="Microsoft YaHei" panose="020B0503020204020204" pitchFamily="34" charset="-122"/>
                <a:ea typeface="Microsoft YaHei" panose="020B0503020204020204" pitchFamily="34" charset="-122"/>
              </a:rPr>
              <a:t>阻碍 </a:t>
            </a:r>
            <a:r>
              <a:rPr kumimoji="1" lang="en" altLang="zh-CN" b="1" dirty="0">
                <a:solidFill>
                  <a:schemeClr val="accent1">
                    <a:lumMod val="50000"/>
                  </a:schemeClr>
                </a:solidFill>
                <a:latin typeface="Microsoft YaHei" panose="020B0503020204020204" pitchFamily="34" charset="-122"/>
                <a:ea typeface="Microsoft YaHei" panose="020B0503020204020204" pitchFamily="34" charset="-122"/>
              </a:rPr>
              <a:t>L5 </a:t>
            </a:r>
            <a:r>
              <a:rPr kumimoji="1" lang="zh-CN" altLang="en-US" b="1" dirty="0">
                <a:solidFill>
                  <a:schemeClr val="accent1">
                    <a:lumMod val="50000"/>
                  </a:schemeClr>
                </a:solidFill>
                <a:latin typeface="Microsoft YaHei" panose="020B0503020204020204" pitchFamily="34" charset="-122"/>
                <a:ea typeface="Microsoft YaHei" panose="020B0503020204020204" pitchFamily="34" charset="-122"/>
              </a:rPr>
              <a:t>的不是模型不够强，是缺乏可靠的 </a:t>
            </a:r>
            <a:r>
              <a:rPr kumimoji="1" lang="en-US" altLang="zh-CN" sz="2000" b="1" dirty="0">
                <a:solidFill>
                  <a:srgbClr val="990301"/>
                </a:solidFill>
                <a:latin typeface="Microsoft YaHei" panose="020B0503020204020204" pitchFamily="34" charset="-122"/>
                <a:ea typeface="Microsoft YaHei" panose="020B0503020204020204" pitchFamily="34" charset="-122"/>
              </a:rPr>
              <a:t>“</a:t>
            </a:r>
            <a:r>
              <a:rPr kumimoji="1" lang="zh-CN" altLang="en-US" sz="2000" b="1" dirty="0">
                <a:solidFill>
                  <a:srgbClr val="990301"/>
                </a:solidFill>
                <a:latin typeface="Microsoft YaHei" panose="020B0503020204020204" pitchFamily="34" charset="-122"/>
                <a:ea typeface="Microsoft YaHei" panose="020B0503020204020204" pitchFamily="34" charset="-122"/>
              </a:rPr>
              <a:t>研究品味</a:t>
            </a:r>
            <a:r>
              <a:rPr kumimoji="1" lang="en-US" altLang="zh-CN" sz="2000" b="1" dirty="0">
                <a:solidFill>
                  <a:srgbClr val="990301"/>
                </a:solidFill>
                <a:latin typeface="Microsoft YaHei" panose="020B0503020204020204" pitchFamily="34" charset="-122"/>
                <a:ea typeface="Microsoft YaHei" panose="020B0503020204020204" pitchFamily="34" charset="-122"/>
              </a:rPr>
              <a:t>”</a:t>
            </a:r>
            <a:r>
              <a:rPr kumimoji="1" lang="zh-CN" altLang="en-US" sz="2000" b="1" dirty="0">
                <a:solidFill>
                  <a:srgbClr val="990301"/>
                </a:solidFill>
                <a:latin typeface="Microsoft YaHei" panose="020B0503020204020204" pitchFamily="34" charset="-122"/>
                <a:ea typeface="Microsoft YaHei" panose="020B0503020204020204" pitchFamily="34" charset="-122"/>
              </a:rPr>
              <a:t> </a:t>
            </a:r>
            <a:r>
              <a:rPr kumimoji="1" lang="zh-CN" altLang="en-US" b="1" dirty="0">
                <a:solidFill>
                  <a:schemeClr val="accent1">
                    <a:lumMod val="50000"/>
                  </a:schemeClr>
                </a:solidFill>
                <a:latin typeface="Microsoft YaHei" panose="020B0503020204020204" pitchFamily="34" charset="-122"/>
                <a:ea typeface="Microsoft YaHei" panose="020B0503020204020204" pitchFamily="34" charset="-122"/>
              </a:rPr>
              <a:t>和持久知识</a:t>
            </a:r>
          </a:p>
        </p:txBody>
      </p:sp>
      <p:pic>
        <p:nvPicPr>
          <p:cNvPr id="24" name="图片 23">
            <a:extLst>
              <a:ext uri="{FF2B5EF4-FFF2-40B4-BE49-F238E27FC236}">
                <a16:creationId xmlns:a16="http://schemas.microsoft.com/office/drawing/2014/main" id="{738795EC-A1BE-851C-BA1A-69805583D77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28284" y="3154064"/>
            <a:ext cx="3405361" cy="2623691"/>
          </a:xfrm>
          <a:prstGeom prst="rect">
            <a:avLst/>
          </a:prstGeom>
        </p:spPr>
      </p:pic>
      <p:sp>
        <p:nvSpPr>
          <p:cNvPr id="32" name="文本框 31">
            <a:extLst>
              <a:ext uri="{FF2B5EF4-FFF2-40B4-BE49-F238E27FC236}">
                <a16:creationId xmlns:a16="http://schemas.microsoft.com/office/drawing/2014/main" id="{850C9575-5C1D-0D4A-2B9C-CF1273B550FD}"/>
              </a:ext>
            </a:extLst>
          </p:cNvPr>
          <p:cNvSpPr txBox="1"/>
          <p:nvPr/>
        </p:nvSpPr>
        <p:spPr>
          <a:xfrm>
            <a:off x="415849" y="5462701"/>
            <a:ext cx="4049044" cy="307777"/>
          </a:xfrm>
          <a:prstGeom prst="rect">
            <a:avLst/>
          </a:prstGeom>
          <a:noFill/>
        </p:spPr>
        <p:txBody>
          <a:bodyPr wrap="square">
            <a:spAutoFit/>
          </a:bodyPr>
          <a:lstStyle/>
          <a:p>
            <a:r>
              <a:rPr lang="en-US" altLang="zh-CN" sz="1400" i="0" dirty="0">
                <a:solidFill>
                  <a:srgbClr val="002060"/>
                </a:solidFill>
                <a:effectLst/>
                <a:latin typeface="Microsoft YaHei" panose="020B0503020204020204" pitchFamily="34" charset="-122"/>
                <a:ea typeface="Microsoft YaHei" panose="020B0503020204020204" pitchFamily="34" charset="-122"/>
              </a:rPr>
              <a:t>——</a:t>
            </a:r>
            <a:r>
              <a:rPr lang="zh-CN" altLang="en-US" sz="1400" i="0" dirty="0">
                <a:solidFill>
                  <a:srgbClr val="002060"/>
                </a:solidFill>
                <a:effectLst/>
                <a:latin typeface="Microsoft YaHei" panose="020B0503020204020204" pitchFamily="34" charset="-122"/>
                <a:ea typeface="Microsoft YaHei" panose="020B0503020204020204" pitchFamily="34" charset="-122"/>
              </a:rPr>
              <a:t> </a:t>
            </a:r>
            <a:r>
              <a:rPr lang="zh-CN" altLang="en-US" sz="1400" dirty="0">
                <a:solidFill>
                  <a:srgbClr val="002060"/>
                </a:solidFill>
                <a:latin typeface="Microsoft YaHei" panose="020B0503020204020204" pitchFamily="34" charset="-122"/>
                <a:ea typeface="Microsoft YaHei" panose="020B0503020204020204" pitchFamily="34" charset="-122"/>
              </a:rPr>
              <a:t> </a:t>
            </a:r>
            <a:r>
              <a:rPr lang="zh-CN" altLang="en-US" sz="1400" i="0" dirty="0">
                <a:solidFill>
                  <a:srgbClr val="002060"/>
                </a:solidFill>
                <a:effectLst/>
                <a:latin typeface="Microsoft YaHei" panose="020B0503020204020204" pitchFamily="34" charset="-122"/>
                <a:ea typeface="Microsoft YaHei" panose="020B0503020204020204" pitchFamily="34" charset="-122"/>
              </a:rPr>
              <a:t>人类的角色，从</a:t>
            </a:r>
            <a:r>
              <a:rPr lang="en-US" altLang="zh-CN" sz="1400" i="0" dirty="0">
                <a:solidFill>
                  <a:srgbClr val="002060"/>
                </a:solidFill>
                <a:effectLst/>
                <a:latin typeface="Microsoft YaHei" panose="020B0503020204020204" pitchFamily="34" charset="-122"/>
                <a:ea typeface="Microsoft YaHei" panose="020B0503020204020204" pitchFamily="34" charset="-122"/>
              </a:rPr>
              <a:t>'</a:t>
            </a:r>
            <a:r>
              <a:rPr lang="zh-CN" altLang="en-US" sz="1400" i="0" dirty="0">
                <a:solidFill>
                  <a:srgbClr val="002060"/>
                </a:solidFill>
                <a:effectLst/>
                <a:latin typeface="Microsoft YaHei" panose="020B0503020204020204" pitchFamily="34" charset="-122"/>
                <a:ea typeface="Microsoft YaHei" panose="020B0503020204020204" pitchFamily="34" charset="-122"/>
              </a:rPr>
              <a:t>执行者</a:t>
            </a:r>
            <a:r>
              <a:rPr lang="en-US" altLang="zh-CN" sz="1400" i="0" dirty="0">
                <a:solidFill>
                  <a:srgbClr val="002060"/>
                </a:solidFill>
                <a:effectLst/>
                <a:latin typeface="Microsoft YaHei" panose="020B0503020204020204" pitchFamily="34" charset="-122"/>
                <a:ea typeface="Microsoft YaHei" panose="020B0503020204020204" pitchFamily="34" charset="-122"/>
              </a:rPr>
              <a:t>'</a:t>
            </a:r>
            <a:r>
              <a:rPr lang="zh-CN" altLang="en-US" sz="1400" i="0" dirty="0">
                <a:solidFill>
                  <a:srgbClr val="002060"/>
                </a:solidFill>
                <a:effectLst/>
                <a:latin typeface="Microsoft YaHei" panose="020B0503020204020204" pitchFamily="34" charset="-122"/>
                <a:ea typeface="Microsoft YaHei" panose="020B0503020204020204" pitchFamily="34" charset="-122"/>
              </a:rPr>
              <a:t>变成了</a:t>
            </a:r>
            <a:r>
              <a:rPr lang="en-US" altLang="zh-CN" sz="1400" i="0" dirty="0">
                <a:solidFill>
                  <a:srgbClr val="002060"/>
                </a:solidFill>
                <a:effectLst/>
                <a:latin typeface="Microsoft YaHei" panose="020B0503020204020204" pitchFamily="34" charset="-122"/>
                <a:ea typeface="Microsoft YaHei" panose="020B0503020204020204" pitchFamily="34" charset="-122"/>
              </a:rPr>
              <a:t>'</a:t>
            </a:r>
            <a:r>
              <a:rPr lang="zh-CN" altLang="en-US" sz="1400" i="0" dirty="0">
                <a:solidFill>
                  <a:srgbClr val="002060"/>
                </a:solidFill>
                <a:effectLst/>
                <a:latin typeface="Microsoft YaHei" panose="020B0503020204020204" pitchFamily="34" charset="-122"/>
                <a:ea typeface="Microsoft YaHei" panose="020B0503020204020204" pitchFamily="34" charset="-122"/>
              </a:rPr>
              <a:t>发起者</a:t>
            </a:r>
            <a:r>
              <a:rPr lang="en-US" altLang="zh-CN" sz="1400" i="0" dirty="0">
                <a:solidFill>
                  <a:srgbClr val="002060"/>
                </a:solidFill>
                <a:effectLst/>
                <a:latin typeface="Microsoft YaHei" panose="020B0503020204020204" pitchFamily="34" charset="-122"/>
                <a:ea typeface="Microsoft YaHei" panose="020B0503020204020204" pitchFamily="34" charset="-122"/>
              </a:rPr>
              <a:t>'</a:t>
            </a:r>
            <a:r>
              <a:rPr lang="zh-CN" altLang="en-US" sz="1400" i="0" dirty="0">
                <a:solidFill>
                  <a:srgbClr val="002060"/>
                </a:solidFill>
                <a:effectLst/>
                <a:latin typeface="Microsoft YaHei" panose="020B0503020204020204" pitchFamily="34" charset="-122"/>
                <a:ea typeface="Microsoft YaHei" panose="020B0503020204020204" pitchFamily="34" charset="-122"/>
              </a:rPr>
              <a:t>。</a:t>
            </a:r>
            <a:endParaRPr lang="zh-CN" altLang="en-US" sz="1400" dirty="0">
              <a:solidFill>
                <a:srgbClr val="002060"/>
              </a:solidFill>
              <a:latin typeface="Microsoft YaHei" panose="020B0503020204020204" pitchFamily="34" charset="-122"/>
              <a:ea typeface="Microsoft YaHei" panose="020B0503020204020204" pitchFamily="34" charset="-122"/>
            </a:endParaRPr>
          </a:p>
        </p:txBody>
      </p:sp>
    </p:spTree>
    <p:extLst>
      <p:ext uri="{BB962C8B-B14F-4D97-AF65-F5344CB8AC3E}">
        <p14:creationId xmlns:p14="http://schemas.microsoft.com/office/powerpoint/2010/main" val="181433194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a:extLst>
              <a:ext uri="{FF2B5EF4-FFF2-40B4-BE49-F238E27FC236}">
                <a16:creationId xmlns:a16="http://schemas.microsoft.com/office/drawing/2014/main" id="{C55C2C63-63E0-AFF7-DAFA-241313101270}"/>
              </a:ext>
            </a:extLst>
          </p:cNvPr>
          <p:cNvSpPr>
            <a:spLocks noGrp="1"/>
          </p:cNvSpPr>
          <p:nvPr>
            <p:ph type="title"/>
          </p:nvPr>
        </p:nvSpPr>
        <p:spPr>
          <a:xfrm>
            <a:off x="152400" y="215751"/>
            <a:ext cx="3311619" cy="504056"/>
          </a:xfrm>
        </p:spPr>
        <p:txBody>
          <a:bodyPr>
            <a:normAutofit fontScale="90000"/>
          </a:bodyPr>
          <a:lstStyle/>
          <a:p>
            <a:r>
              <a:rPr lang="zh-CN" altLang="en-US" sz="2800" dirty="0"/>
              <a:t>让</a:t>
            </a:r>
            <a:r>
              <a:rPr lang="en-US" altLang="zh-CN" sz="2800" dirty="0"/>
              <a:t>AI</a:t>
            </a:r>
            <a:r>
              <a:rPr lang="zh-CN" altLang="en-US" sz="2800" dirty="0"/>
              <a:t>打架，人当裁判</a:t>
            </a:r>
          </a:p>
        </p:txBody>
      </p:sp>
      <p:sp>
        <p:nvSpPr>
          <p:cNvPr id="2" name="灯片编号占位符 1">
            <a:extLst>
              <a:ext uri="{FF2B5EF4-FFF2-40B4-BE49-F238E27FC236}">
                <a16:creationId xmlns:a16="http://schemas.microsoft.com/office/drawing/2014/main" id="{AA975C40-E919-8677-6464-7457957823BE}"/>
              </a:ext>
            </a:extLst>
          </p:cNvPr>
          <p:cNvSpPr>
            <a:spLocks noGrp="1"/>
          </p:cNvSpPr>
          <p:nvPr>
            <p:ph type="sldNum" sz="quarter" idx="12"/>
          </p:nvPr>
        </p:nvSpPr>
        <p:spPr/>
        <p:txBody>
          <a:bodyPr/>
          <a:lstStyle/>
          <a:p>
            <a:fld id="{F109C2AD-CA39-43E2-BBEF-768E308D7275}" type="slidenum">
              <a:rPr lang="zh-CN" altLang="en-US" smtClean="0"/>
              <a:pPr/>
              <a:t>3</a:t>
            </a:fld>
            <a:endParaRPr lang="zh-CN" altLang="en-US"/>
          </a:p>
        </p:txBody>
      </p:sp>
      <p:sp>
        <p:nvSpPr>
          <p:cNvPr id="17" name="Rectangle 10">
            <a:extLst>
              <a:ext uri="{FF2B5EF4-FFF2-40B4-BE49-F238E27FC236}">
                <a16:creationId xmlns:a16="http://schemas.microsoft.com/office/drawing/2014/main" id="{B0C47A9A-450D-4B0A-6310-EEF8522CB35E}"/>
              </a:ext>
            </a:extLst>
          </p:cNvPr>
          <p:cNvSpPr>
            <a:spLocks noChangeArrowheads="1"/>
          </p:cNvSpPr>
          <p:nvPr/>
        </p:nvSpPr>
        <p:spPr bwMode="auto">
          <a:xfrm>
            <a:off x="152400" y="152400"/>
            <a:ext cx="115220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文本框 7">
            <a:extLst>
              <a:ext uri="{FF2B5EF4-FFF2-40B4-BE49-F238E27FC236}">
                <a16:creationId xmlns:a16="http://schemas.microsoft.com/office/drawing/2014/main" id="{250DF4ED-CC16-5E33-FC3C-2D7C4718C32D}"/>
              </a:ext>
            </a:extLst>
          </p:cNvPr>
          <p:cNvSpPr txBox="1"/>
          <p:nvPr/>
        </p:nvSpPr>
        <p:spPr>
          <a:xfrm>
            <a:off x="1152525" y="719807"/>
            <a:ext cx="5256584" cy="307777"/>
          </a:xfrm>
          <a:prstGeom prst="rect">
            <a:avLst/>
          </a:prstGeom>
          <a:noFill/>
        </p:spPr>
        <p:txBody>
          <a:bodyPr wrap="square">
            <a:spAutoFit/>
          </a:bodyPr>
          <a:lstStyle/>
          <a:p>
            <a:r>
              <a:rPr lang="zh-CN" altLang="en-US" sz="1400" dirty="0">
                <a:solidFill>
                  <a:schemeClr val="accent2">
                    <a:lumMod val="75000"/>
                  </a:schemeClr>
                </a:solidFill>
                <a:latin typeface="Microsoft YaHei" panose="020B0503020204020204" pitchFamily="34" charset="-122"/>
                <a:ea typeface="Microsoft YaHei" panose="020B0503020204020204" pitchFamily="34" charset="-122"/>
              </a:rPr>
              <a:t>产品演进让 </a:t>
            </a:r>
            <a:r>
              <a:rPr lang="en" altLang="zh-CN" sz="1400" dirty="0">
                <a:solidFill>
                  <a:schemeClr val="accent2">
                    <a:lumMod val="75000"/>
                  </a:schemeClr>
                </a:solidFill>
                <a:latin typeface="Microsoft YaHei" panose="020B0503020204020204" pitchFamily="34" charset="-122"/>
                <a:ea typeface="Microsoft YaHei" panose="020B0503020204020204" pitchFamily="34" charset="-122"/>
              </a:rPr>
              <a:t>AI </a:t>
            </a:r>
            <a:r>
              <a:rPr lang="zh-CN" altLang="en-US" sz="1400" dirty="0">
                <a:solidFill>
                  <a:schemeClr val="accent2">
                    <a:lumMod val="75000"/>
                  </a:schemeClr>
                </a:solidFill>
                <a:latin typeface="Microsoft YaHei" panose="020B0503020204020204" pitchFamily="34" charset="-122"/>
                <a:ea typeface="Microsoft YaHei" panose="020B0503020204020204" pitchFamily="34" charset="-122"/>
              </a:rPr>
              <a:t>之间能互相审查，但 </a:t>
            </a:r>
            <a:r>
              <a:rPr lang="en" altLang="zh-CN" sz="1400" dirty="0">
                <a:solidFill>
                  <a:schemeClr val="accent2">
                    <a:lumMod val="75000"/>
                  </a:schemeClr>
                </a:solidFill>
                <a:latin typeface="Microsoft YaHei" panose="020B0503020204020204" pitchFamily="34" charset="-122"/>
                <a:ea typeface="Microsoft YaHei" panose="020B0503020204020204" pitchFamily="34" charset="-122"/>
              </a:rPr>
              <a:t>research taste </a:t>
            </a:r>
            <a:r>
              <a:rPr lang="zh-CN" altLang="en-US" sz="1400" dirty="0">
                <a:solidFill>
                  <a:schemeClr val="accent2">
                    <a:lumMod val="75000"/>
                  </a:schemeClr>
                </a:solidFill>
                <a:latin typeface="Microsoft YaHei" panose="020B0503020204020204" pitchFamily="34" charset="-122"/>
                <a:ea typeface="Microsoft YaHei" panose="020B0503020204020204" pitchFamily="34" charset="-122"/>
              </a:rPr>
              <a:t>还在人这里</a:t>
            </a:r>
          </a:p>
        </p:txBody>
      </p:sp>
      <p:sp>
        <p:nvSpPr>
          <p:cNvPr id="10" name="圆角矩形 9">
            <a:extLst>
              <a:ext uri="{FF2B5EF4-FFF2-40B4-BE49-F238E27FC236}">
                <a16:creationId xmlns:a16="http://schemas.microsoft.com/office/drawing/2014/main" id="{DBD03169-3A55-1BB7-48F8-BEF876003FE7}"/>
              </a:ext>
            </a:extLst>
          </p:cNvPr>
          <p:cNvSpPr/>
          <p:nvPr/>
        </p:nvSpPr>
        <p:spPr>
          <a:xfrm>
            <a:off x="504453" y="1154602"/>
            <a:ext cx="3162676" cy="3196379"/>
          </a:xfrm>
          <a:prstGeom prst="roundRect">
            <a:avLst>
              <a:gd name="adj" fmla="val 2076"/>
            </a:avLst>
          </a:prstGeom>
          <a:solidFill>
            <a:srgbClr val="F3FBFB"/>
          </a:solidFill>
          <a:ln>
            <a:solidFill>
              <a:srgbClr val="115A5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1" name="圆角矩形 10">
            <a:extLst>
              <a:ext uri="{FF2B5EF4-FFF2-40B4-BE49-F238E27FC236}">
                <a16:creationId xmlns:a16="http://schemas.microsoft.com/office/drawing/2014/main" id="{DEFDB30B-A1FD-90A7-193D-3318BBA9BE5D}"/>
              </a:ext>
            </a:extLst>
          </p:cNvPr>
          <p:cNvSpPr/>
          <p:nvPr/>
        </p:nvSpPr>
        <p:spPr>
          <a:xfrm>
            <a:off x="3923089" y="1151855"/>
            <a:ext cx="3468572" cy="3199881"/>
          </a:xfrm>
          <a:prstGeom prst="roundRect">
            <a:avLst>
              <a:gd name="adj" fmla="val 2661"/>
            </a:avLst>
          </a:prstGeom>
          <a:solidFill>
            <a:srgbClr val="F1F8FC"/>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3" name="圆角矩形 12">
            <a:extLst>
              <a:ext uri="{FF2B5EF4-FFF2-40B4-BE49-F238E27FC236}">
                <a16:creationId xmlns:a16="http://schemas.microsoft.com/office/drawing/2014/main" id="{AF81B14C-76A6-1729-CC3D-13C0A5B93F2E}"/>
              </a:ext>
            </a:extLst>
          </p:cNvPr>
          <p:cNvSpPr/>
          <p:nvPr/>
        </p:nvSpPr>
        <p:spPr>
          <a:xfrm>
            <a:off x="7647621" y="1151855"/>
            <a:ext cx="3397748" cy="3199881"/>
          </a:xfrm>
          <a:prstGeom prst="roundRect">
            <a:avLst>
              <a:gd name="adj" fmla="val 2076"/>
            </a:avLst>
          </a:prstGeom>
          <a:solidFill>
            <a:srgbClr val="FAF7F3"/>
          </a:solidFill>
          <a:ln>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zh-CN" altLang="en-US" dirty="0"/>
          </a:p>
        </p:txBody>
      </p:sp>
      <p:sp>
        <p:nvSpPr>
          <p:cNvPr id="18" name="文本框 17">
            <a:extLst>
              <a:ext uri="{FF2B5EF4-FFF2-40B4-BE49-F238E27FC236}">
                <a16:creationId xmlns:a16="http://schemas.microsoft.com/office/drawing/2014/main" id="{C5848607-3672-755F-F573-F54BD853C9FE}"/>
              </a:ext>
            </a:extLst>
          </p:cNvPr>
          <p:cNvSpPr txBox="1"/>
          <p:nvPr/>
        </p:nvSpPr>
        <p:spPr>
          <a:xfrm>
            <a:off x="646188" y="1273446"/>
            <a:ext cx="969112" cy="369332"/>
          </a:xfrm>
          <a:prstGeom prst="rect">
            <a:avLst/>
          </a:prstGeom>
          <a:noFill/>
        </p:spPr>
        <p:txBody>
          <a:bodyPr wrap="square">
            <a:spAutoFit/>
          </a:bodyPr>
          <a:lstStyle/>
          <a:p>
            <a:r>
              <a:rPr kumimoji="1" lang="zh-CN" altLang="en-US" sz="1800" b="1" dirty="0">
                <a:solidFill>
                  <a:srgbClr val="017176"/>
                </a:solidFill>
                <a:latin typeface="Microsoft YaHei" panose="020B0503020204020204" pitchFamily="34" charset="-122"/>
                <a:ea typeface="Microsoft YaHei" panose="020B0503020204020204" pitchFamily="34" charset="-122"/>
              </a:rPr>
              <a:t>聊天框</a:t>
            </a:r>
            <a:endParaRPr lang="zh-CN" altLang="en-US" b="1" dirty="0">
              <a:solidFill>
                <a:srgbClr val="017176"/>
              </a:solidFill>
            </a:endParaRPr>
          </a:p>
        </p:txBody>
      </p:sp>
      <p:sp>
        <p:nvSpPr>
          <p:cNvPr id="19" name="文本框 18">
            <a:extLst>
              <a:ext uri="{FF2B5EF4-FFF2-40B4-BE49-F238E27FC236}">
                <a16:creationId xmlns:a16="http://schemas.microsoft.com/office/drawing/2014/main" id="{9B06966A-5892-3024-C0AB-AD76ADCE874D}"/>
              </a:ext>
            </a:extLst>
          </p:cNvPr>
          <p:cNvSpPr txBox="1"/>
          <p:nvPr/>
        </p:nvSpPr>
        <p:spPr>
          <a:xfrm>
            <a:off x="4025413" y="1273446"/>
            <a:ext cx="984308" cy="369332"/>
          </a:xfrm>
          <a:prstGeom prst="rect">
            <a:avLst/>
          </a:prstGeom>
          <a:noFill/>
        </p:spPr>
        <p:txBody>
          <a:bodyPr wrap="square">
            <a:spAutoFit/>
          </a:bodyPr>
          <a:lstStyle/>
          <a:p>
            <a:r>
              <a:rPr kumimoji="1" lang="en-US" altLang="zh-CN" sz="1800" b="1" dirty="0">
                <a:solidFill>
                  <a:srgbClr val="1161AD"/>
                </a:solidFill>
                <a:latin typeface="Microsoft YaHei" panose="020B0503020204020204" pitchFamily="34" charset="-122"/>
                <a:ea typeface="Microsoft YaHei" panose="020B0503020204020204" pitchFamily="34" charset="-122"/>
              </a:rPr>
              <a:t>AI</a:t>
            </a:r>
            <a:r>
              <a:rPr kumimoji="1" lang="zh-CN" altLang="en-US" sz="1800" b="1" dirty="0">
                <a:solidFill>
                  <a:srgbClr val="1161AD"/>
                </a:solidFill>
                <a:latin typeface="Microsoft YaHei" panose="020B0503020204020204" pitchFamily="34" charset="-122"/>
                <a:ea typeface="Microsoft YaHei" panose="020B0503020204020204" pitchFamily="34" charset="-122"/>
              </a:rPr>
              <a:t> 长手</a:t>
            </a:r>
            <a:endParaRPr lang="zh-CN" altLang="en-US" b="1" dirty="0">
              <a:solidFill>
                <a:srgbClr val="1161AD"/>
              </a:solidFill>
            </a:endParaRPr>
          </a:p>
        </p:txBody>
      </p:sp>
      <p:sp>
        <p:nvSpPr>
          <p:cNvPr id="23" name="文本框 22">
            <a:extLst>
              <a:ext uri="{FF2B5EF4-FFF2-40B4-BE49-F238E27FC236}">
                <a16:creationId xmlns:a16="http://schemas.microsoft.com/office/drawing/2014/main" id="{178BAB7C-C482-79BE-B415-CCD5ED38B418}"/>
              </a:ext>
            </a:extLst>
          </p:cNvPr>
          <p:cNvSpPr txBox="1"/>
          <p:nvPr/>
        </p:nvSpPr>
        <p:spPr>
          <a:xfrm>
            <a:off x="7989302" y="1271917"/>
            <a:ext cx="1012095" cy="369332"/>
          </a:xfrm>
          <a:prstGeom prst="rect">
            <a:avLst/>
          </a:prstGeom>
          <a:noFill/>
        </p:spPr>
        <p:txBody>
          <a:bodyPr wrap="square">
            <a:spAutoFit/>
          </a:bodyPr>
          <a:lstStyle/>
          <a:p>
            <a:r>
              <a:rPr kumimoji="1" lang="en-US" altLang="zh-CN" sz="1800" b="1" dirty="0">
                <a:solidFill>
                  <a:schemeClr val="accent2">
                    <a:lumMod val="75000"/>
                  </a:schemeClr>
                </a:solidFill>
                <a:latin typeface="Microsoft YaHei" panose="020B0503020204020204" pitchFamily="34" charset="-122"/>
                <a:ea typeface="Microsoft YaHei" panose="020B0503020204020204" pitchFamily="34" charset="-122"/>
              </a:rPr>
              <a:t>AI</a:t>
            </a:r>
            <a:r>
              <a:rPr kumimoji="1" lang="zh-CN" altLang="en-US" b="1" dirty="0">
                <a:solidFill>
                  <a:schemeClr val="accent2">
                    <a:lumMod val="75000"/>
                  </a:schemeClr>
                </a:solidFill>
                <a:latin typeface="Microsoft YaHei" panose="020B0503020204020204" pitchFamily="34" charset="-122"/>
                <a:ea typeface="Microsoft YaHei" panose="020B0503020204020204" pitchFamily="34" charset="-122"/>
              </a:rPr>
              <a:t>打架</a:t>
            </a:r>
            <a:endParaRPr lang="zh-CN" altLang="en-US" b="1" dirty="0">
              <a:solidFill>
                <a:schemeClr val="accent2">
                  <a:lumMod val="75000"/>
                </a:schemeClr>
              </a:solidFill>
            </a:endParaRPr>
          </a:p>
        </p:txBody>
      </p:sp>
      <p:cxnSp>
        <p:nvCxnSpPr>
          <p:cNvPr id="25" name="直线连接符 24">
            <a:extLst>
              <a:ext uri="{FF2B5EF4-FFF2-40B4-BE49-F238E27FC236}">
                <a16:creationId xmlns:a16="http://schemas.microsoft.com/office/drawing/2014/main" id="{404E36B5-954D-3B8D-FE4C-4D7D01E49DFB}"/>
              </a:ext>
            </a:extLst>
          </p:cNvPr>
          <p:cNvCxnSpPr>
            <a:cxnSpLocks/>
          </p:cNvCxnSpPr>
          <p:nvPr/>
        </p:nvCxnSpPr>
        <p:spPr>
          <a:xfrm>
            <a:off x="646188" y="1862246"/>
            <a:ext cx="2785033" cy="0"/>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 name="直线连接符 25">
            <a:extLst>
              <a:ext uri="{FF2B5EF4-FFF2-40B4-BE49-F238E27FC236}">
                <a16:creationId xmlns:a16="http://schemas.microsoft.com/office/drawing/2014/main" id="{CE6C1318-5867-239D-1CEE-386E34638B90}"/>
              </a:ext>
            </a:extLst>
          </p:cNvPr>
          <p:cNvCxnSpPr>
            <a:cxnSpLocks/>
          </p:cNvCxnSpPr>
          <p:nvPr/>
        </p:nvCxnSpPr>
        <p:spPr>
          <a:xfrm>
            <a:off x="4040871" y="1862246"/>
            <a:ext cx="3201098" cy="0"/>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直线连接符 26">
            <a:extLst>
              <a:ext uri="{FF2B5EF4-FFF2-40B4-BE49-F238E27FC236}">
                <a16:creationId xmlns:a16="http://schemas.microsoft.com/office/drawing/2014/main" id="{2AC1C34D-04B8-DEAB-EF62-530CE8176143}"/>
              </a:ext>
            </a:extLst>
          </p:cNvPr>
          <p:cNvCxnSpPr>
            <a:cxnSpLocks/>
          </p:cNvCxnSpPr>
          <p:nvPr/>
        </p:nvCxnSpPr>
        <p:spPr>
          <a:xfrm>
            <a:off x="7777261" y="1862246"/>
            <a:ext cx="3168352" cy="0"/>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8" name="圆角矩形 27">
            <a:extLst>
              <a:ext uri="{FF2B5EF4-FFF2-40B4-BE49-F238E27FC236}">
                <a16:creationId xmlns:a16="http://schemas.microsoft.com/office/drawing/2014/main" id="{C85C6812-F307-4856-6289-536CEFAB7F97}"/>
              </a:ext>
            </a:extLst>
          </p:cNvPr>
          <p:cNvSpPr/>
          <p:nvPr/>
        </p:nvSpPr>
        <p:spPr>
          <a:xfrm>
            <a:off x="1708223" y="4536231"/>
            <a:ext cx="8149067" cy="1584177"/>
          </a:xfrm>
          <a:prstGeom prst="roundRect">
            <a:avLst>
              <a:gd name="adj" fmla="val 5024"/>
            </a:avLst>
          </a:prstGeom>
          <a:solidFill>
            <a:srgbClr val="EEEFF2">
              <a:alpha val="60000"/>
            </a:srgbClr>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9" name="文本框 28">
            <a:extLst>
              <a:ext uri="{FF2B5EF4-FFF2-40B4-BE49-F238E27FC236}">
                <a16:creationId xmlns:a16="http://schemas.microsoft.com/office/drawing/2014/main" id="{CE37ABFC-6B55-FBC8-EFB0-1E996C12548F}"/>
              </a:ext>
            </a:extLst>
          </p:cNvPr>
          <p:cNvSpPr txBox="1"/>
          <p:nvPr/>
        </p:nvSpPr>
        <p:spPr>
          <a:xfrm>
            <a:off x="2431493" y="4645080"/>
            <a:ext cx="1212047" cy="369332"/>
          </a:xfrm>
          <a:prstGeom prst="rect">
            <a:avLst/>
          </a:prstGeom>
          <a:noFill/>
        </p:spPr>
        <p:txBody>
          <a:bodyPr wrap="square">
            <a:spAutoFit/>
          </a:bodyPr>
          <a:lstStyle/>
          <a:p>
            <a:r>
              <a:rPr kumimoji="1" lang="zh-CN" altLang="en-US" b="1" dirty="0">
                <a:solidFill>
                  <a:schemeClr val="accent1">
                    <a:lumMod val="50000"/>
                  </a:schemeClr>
                </a:solidFill>
                <a:latin typeface="Microsoft YaHei" panose="020B0503020204020204" pitchFamily="34" charset="-122"/>
                <a:ea typeface="Microsoft YaHei" panose="020B0503020204020204" pitchFamily="34" charset="-122"/>
              </a:rPr>
              <a:t>人当裁判</a:t>
            </a:r>
          </a:p>
        </p:txBody>
      </p:sp>
      <p:pic>
        <p:nvPicPr>
          <p:cNvPr id="30" name="图片 29">
            <a:extLst>
              <a:ext uri="{FF2B5EF4-FFF2-40B4-BE49-F238E27FC236}">
                <a16:creationId xmlns:a16="http://schemas.microsoft.com/office/drawing/2014/main" id="{6267C97F-5E8E-6827-E586-52A796D83D18}"/>
              </a:ext>
            </a:extLst>
          </p:cNvPr>
          <p:cNvPicPr>
            <a:picLocks noChangeAspect="1"/>
          </p:cNvPicPr>
          <p:nvPr/>
        </p:nvPicPr>
        <p:blipFill>
          <a:blip r:embed="rId3"/>
          <a:stretch>
            <a:fillRect/>
          </a:stretch>
        </p:blipFill>
        <p:spPr>
          <a:xfrm>
            <a:off x="1892478" y="4638304"/>
            <a:ext cx="372937" cy="363002"/>
          </a:xfrm>
          <a:prstGeom prst="rect">
            <a:avLst/>
          </a:prstGeom>
        </p:spPr>
      </p:pic>
      <p:sp>
        <p:nvSpPr>
          <p:cNvPr id="33" name="文本框 32">
            <a:extLst>
              <a:ext uri="{FF2B5EF4-FFF2-40B4-BE49-F238E27FC236}">
                <a16:creationId xmlns:a16="http://schemas.microsoft.com/office/drawing/2014/main" id="{D0D94554-F7CB-55AF-5D9E-ADCF1E51C401}"/>
              </a:ext>
            </a:extLst>
          </p:cNvPr>
          <p:cNvSpPr txBox="1"/>
          <p:nvPr/>
        </p:nvSpPr>
        <p:spPr>
          <a:xfrm>
            <a:off x="693274" y="2276030"/>
            <a:ext cx="2529161" cy="738344"/>
          </a:xfrm>
          <a:prstGeom prst="rect">
            <a:avLst/>
          </a:prstGeom>
          <a:noFill/>
        </p:spPr>
        <p:txBody>
          <a:bodyPr wrap="square">
            <a:spAutoFit/>
          </a:bodyPr>
          <a:lstStyle/>
          <a:p>
            <a:pPr marL="285750" indent="-285750">
              <a:lnSpc>
                <a:spcPct val="120000"/>
              </a:lnSpc>
              <a:buFont typeface="Wingdings" pitchFamily="2" charset="2"/>
              <a:buChar char="Ø"/>
            </a:pPr>
            <a:r>
              <a:rPr kumimoji="1" lang="en-US" altLang="zh-CN" sz="1200" dirty="0">
                <a:latin typeface="Microsoft YaHei" panose="020B0503020204020204" pitchFamily="34" charset="-122"/>
                <a:ea typeface="Microsoft YaHei" panose="020B0503020204020204" pitchFamily="34" charset="-122"/>
              </a:rPr>
              <a:t>LLM</a:t>
            </a:r>
            <a:r>
              <a:rPr kumimoji="1" lang="zh-CN" altLang="en-US" sz="1200" dirty="0">
                <a:latin typeface="Microsoft YaHei" panose="020B0503020204020204" pitchFamily="34" charset="-122"/>
                <a:ea typeface="Microsoft YaHei" panose="020B0503020204020204" pitchFamily="34" charset="-122"/>
              </a:rPr>
              <a:t> 的最初产品形态</a:t>
            </a:r>
            <a:endParaRPr kumimoji="1" lang="en-US" altLang="zh-CN" sz="1200" dirty="0">
              <a:latin typeface="Microsoft YaHei" panose="020B0503020204020204" pitchFamily="34" charset="-122"/>
              <a:ea typeface="Microsoft YaHei" panose="020B0503020204020204" pitchFamily="34" charset="-122"/>
            </a:endParaRPr>
          </a:p>
          <a:p>
            <a:pPr marL="285750" indent="-285750">
              <a:lnSpc>
                <a:spcPct val="120000"/>
              </a:lnSpc>
              <a:buFont typeface="Wingdings" pitchFamily="2" charset="2"/>
              <a:buChar char="Ø"/>
            </a:pPr>
            <a:r>
              <a:rPr kumimoji="1" lang="zh-CN" altLang="en-US" sz="1200" dirty="0">
                <a:latin typeface="Microsoft YaHei" panose="020B0503020204020204" pitchFamily="34" charset="-122"/>
                <a:ea typeface="Microsoft YaHei" panose="020B0503020204020204" pitchFamily="34" charset="-122"/>
              </a:rPr>
              <a:t>最直白的使用形态</a:t>
            </a:r>
            <a:endParaRPr kumimoji="1" lang="en-US" altLang="zh-CN" sz="1200" dirty="0">
              <a:latin typeface="Microsoft YaHei" panose="020B0503020204020204" pitchFamily="34" charset="-122"/>
              <a:ea typeface="Microsoft YaHei" panose="020B0503020204020204" pitchFamily="34" charset="-122"/>
            </a:endParaRPr>
          </a:p>
          <a:p>
            <a:pPr marL="285750" indent="-285750">
              <a:lnSpc>
                <a:spcPct val="120000"/>
              </a:lnSpc>
              <a:buFont typeface="Wingdings" pitchFamily="2" charset="2"/>
              <a:buChar char="Ø"/>
            </a:pPr>
            <a:r>
              <a:rPr kumimoji="1" lang="zh-CN" altLang="en-US" sz="1200" dirty="0">
                <a:latin typeface="Microsoft YaHei" panose="020B0503020204020204" pitchFamily="34" charset="-122"/>
                <a:ea typeface="Microsoft YaHei" panose="020B0503020204020204" pitchFamily="34" charset="-122"/>
              </a:rPr>
              <a:t>但大模型首次被大家广泛接受</a:t>
            </a:r>
          </a:p>
        </p:txBody>
      </p:sp>
      <p:sp>
        <p:nvSpPr>
          <p:cNvPr id="34" name="文本框 33">
            <a:extLst>
              <a:ext uri="{FF2B5EF4-FFF2-40B4-BE49-F238E27FC236}">
                <a16:creationId xmlns:a16="http://schemas.microsoft.com/office/drawing/2014/main" id="{A2BB3D93-585E-7F26-BE9E-7A5AC7E5BC86}"/>
              </a:ext>
            </a:extLst>
          </p:cNvPr>
          <p:cNvSpPr txBox="1"/>
          <p:nvPr/>
        </p:nvSpPr>
        <p:spPr>
          <a:xfrm>
            <a:off x="2467162" y="1379621"/>
            <a:ext cx="1195682" cy="276999"/>
          </a:xfrm>
          <a:prstGeom prst="rect">
            <a:avLst/>
          </a:prstGeom>
          <a:noFill/>
        </p:spPr>
        <p:txBody>
          <a:bodyPr wrap="square">
            <a:spAutoFit/>
          </a:bodyPr>
          <a:lstStyle/>
          <a:p>
            <a:r>
              <a:rPr kumimoji="1" lang="en-US" altLang="zh-CN" sz="1200" dirty="0">
                <a:solidFill>
                  <a:srgbClr val="017176"/>
                </a:solidFill>
                <a:latin typeface="Microsoft YaHei" panose="020B0503020204020204" pitchFamily="34" charset="-122"/>
                <a:ea typeface="Microsoft YaHei" panose="020B0503020204020204" pitchFamily="34" charset="-122"/>
              </a:rPr>
              <a:t>Chatbot</a:t>
            </a:r>
            <a:r>
              <a:rPr kumimoji="1" lang="zh-CN" altLang="en-US" sz="1200" dirty="0">
                <a:solidFill>
                  <a:srgbClr val="017176"/>
                </a:solidFill>
                <a:latin typeface="Microsoft YaHei" panose="020B0503020204020204" pitchFamily="34" charset="-122"/>
                <a:ea typeface="Microsoft YaHei" panose="020B0503020204020204" pitchFamily="34" charset="-122"/>
              </a:rPr>
              <a:t> </a:t>
            </a:r>
            <a:r>
              <a:rPr kumimoji="1" lang="en-US" altLang="zh-CN" sz="1200" dirty="0">
                <a:solidFill>
                  <a:srgbClr val="017176"/>
                </a:solidFill>
                <a:latin typeface="Microsoft YaHei" panose="020B0503020204020204" pitchFamily="34" charset="-122"/>
                <a:ea typeface="Microsoft YaHei" panose="020B0503020204020204" pitchFamily="34" charset="-122"/>
              </a:rPr>
              <a:t>2022</a:t>
            </a:r>
            <a:endParaRPr lang="zh-CN" altLang="en-US" sz="1200" dirty="0">
              <a:solidFill>
                <a:srgbClr val="017176"/>
              </a:solidFill>
            </a:endParaRPr>
          </a:p>
        </p:txBody>
      </p:sp>
      <p:sp>
        <p:nvSpPr>
          <p:cNvPr id="36" name="文本框 35">
            <a:extLst>
              <a:ext uri="{FF2B5EF4-FFF2-40B4-BE49-F238E27FC236}">
                <a16:creationId xmlns:a16="http://schemas.microsoft.com/office/drawing/2014/main" id="{FB4D7B9E-199A-4055-D078-116700B53DBA}"/>
              </a:ext>
            </a:extLst>
          </p:cNvPr>
          <p:cNvSpPr txBox="1"/>
          <p:nvPr/>
        </p:nvSpPr>
        <p:spPr>
          <a:xfrm>
            <a:off x="5782757" y="1375028"/>
            <a:ext cx="1603228" cy="276999"/>
          </a:xfrm>
          <a:prstGeom prst="rect">
            <a:avLst/>
          </a:prstGeom>
          <a:noFill/>
        </p:spPr>
        <p:txBody>
          <a:bodyPr wrap="square">
            <a:spAutoFit/>
          </a:bodyPr>
          <a:lstStyle/>
          <a:p>
            <a:r>
              <a:rPr kumimoji="1" lang="en-US" altLang="zh-CN" sz="1200" dirty="0">
                <a:solidFill>
                  <a:srgbClr val="1161AD"/>
                </a:solidFill>
                <a:latin typeface="Microsoft YaHei" panose="020B0503020204020204" pitchFamily="34" charset="-122"/>
                <a:ea typeface="Microsoft YaHei" panose="020B0503020204020204" pitchFamily="34" charset="-122"/>
              </a:rPr>
              <a:t>IDE</a:t>
            </a:r>
            <a:r>
              <a:rPr kumimoji="1" lang="zh-CN" altLang="en-US" sz="1200" dirty="0">
                <a:solidFill>
                  <a:srgbClr val="1161AD"/>
                </a:solidFill>
                <a:latin typeface="Microsoft YaHei" panose="020B0503020204020204" pitchFamily="34" charset="-122"/>
                <a:ea typeface="Microsoft YaHei" panose="020B0503020204020204" pitchFamily="34" charset="-122"/>
              </a:rPr>
              <a:t> </a:t>
            </a:r>
            <a:r>
              <a:rPr kumimoji="1" lang="en-US" altLang="zh-CN" sz="1200" dirty="0">
                <a:solidFill>
                  <a:srgbClr val="1161AD"/>
                </a:solidFill>
                <a:latin typeface="Microsoft YaHei" panose="020B0503020204020204" pitchFamily="34" charset="-122"/>
                <a:ea typeface="Microsoft YaHei" panose="020B0503020204020204" pitchFamily="34" charset="-122"/>
              </a:rPr>
              <a:t>CLI</a:t>
            </a:r>
            <a:r>
              <a:rPr kumimoji="1" lang="zh-CN" altLang="en-US" sz="1200" dirty="0">
                <a:solidFill>
                  <a:srgbClr val="1161AD"/>
                </a:solidFill>
                <a:latin typeface="Microsoft YaHei" panose="020B0503020204020204" pitchFamily="34" charset="-122"/>
                <a:ea typeface="Microsoft YaHei" panose="020B0503020204020204" pitchFamily="34" charset="-122"/>
              </a:rPr>
              <a:t> </a:t>
            </a:r>
            <a:r>
              <a:rPr kumimoji="1" lang="en-US" altLang="zh-CN" sz="1200" dirty="0">
                <a:solidFill>
                  <a:srgbClr val="1161AD"/>
                </a:solidFill>
                <a:latin typeface="Microsoft YaHei" panose="020B0503020204020204" pitchFamily="34" charset="-122"/>
                <a:ea typeface="Microsoft YaHei" panose="020B0503020204020204" pitchFamily="34" charset="-122"/>
              </a:rPr>
              <a:t>2024-2025</a:t>
            </a:r>
            <a:endParaRPr lang="zh-CN" altLang="en-US" sz="1200" dirty="0">
              <a:solidFill>
                <a:srgbClr val="1161AD"/>
              </a:solidFill>
            </a:endParaRPr>
          </a:p>
        </p:txBody>
      </p:sp>
      <p:sp>
        <p:nvSpPr>
          <p:cNvPr id="37" name="文本框 36">
            <a:extLst>
              <a:ext uri="{FF2B5EF4-FFF2-40B4-BE49-F238E27FC236}">
                <a16:creationId xmlns:a16="http://schemas.microsoft.com/office/drawing/2014/main" id="{EB2AA61E-0BEE-A2EC-49F5-C74DC03095D8}"/>
              </a:ext>
            </a:extLst>
          </p:cNvPr>
          <p:cNvSpPr txBox="1"/>
          <p:nvPr/>
        </p:nvSpPr>
        <p:spPr>
          <a:xfrm>
            <a:off x="9382438" y="1284650"/>
            <a:ext cx="1644632" cy="461665"/>
          </a:xfrm>
          <a:prstGeom prst="rect">
            <a:avLst/>
          </a:prstGeom>
          <a:noFill/>
        </p:spPr>
        <p:txBody>
          <a:bodyPr wrap="square">
            <a:spAutoFit/>
          </a:bodyPr>
          <a:lstStyle/>
          <a:p>
            <a:pPr algn="r"/>
            <a:r>
              <a:rPr kumimoji="1" lang="en-US" altLang="zh-CN" sz="1200" dirty="0">
                <a:solidFill>
                  <a:schemeClr val="accent2">
                    <a:lumMod val="75000"/>
                  </a:schemeClr>
                </a:solidFill>
                <a:latin typeface="Microsoft YaHei" panose="020B0503020204020204" pitchFamily="34" charset="-122"/>
                <a:ea typeface="Microsoft YaHei" panose="020B0503020204020204" pitchFamily="34" charset="-122"/>
              </a:rPr>
              <a:t>Cross-model</a:t>
            </a:r>
            <a:r>
              <a:rPr kumimoji="1" lang="zh-CN" altLang="en-US" sz="1200" dirty="0">
                <a:solidFill>
                  <a:schemeClr val="accent2">
                    <a:lumMod val="75000"/>
                  </a:schemeClr>
                </a:solidFill>
                <a:latin typeface="Microsoft YaHei" panose="020B0503020204020204" pitchFamily="34" charset="-122"/>
                <a:ea typeface="Microsoft YaHei" panose="020B0503020204020204" pitchFamily="34" charset="-122"/>
              </a:rPr>
              <a:t> </a:t>
            </a:r>
            <a:r>
              <a:rPr kumimoji="1" lang="en-US" altLang="zh-CN" sz="1200" dirty="0">
                <a:solidFill>
                  <a:schemeClr val="accent2">
                    <a:lumMod val="75000"/>
                  </a:schemeClr>
                </a:solidFill>
                <a:latin typeface="Microsoft YaHei" panose="020B0503020204020204" pitchFamily="34" charset="-122"/>
                <a:ea typeface="Microsoft YaHei" panose="020B0503020204020204" pitchFamily="34" charset="-122"/>
              </a:rPr>
              <a:t>review</a:t>
            </a:r>
          </a:p>
          <a:p>
            <a:pPr algn="r"/>
            <a:r>
              <a:rPr kumimoji="1" lang="en-US" altLang="zh-CN" sz="1200" dirty="0">
                <a:solidFill>
                  <a:schemeClr val="accent2">
                    <a:lumMod val="75000"/>
                  </a:schemeClr>
                </a:solidFill>
                <a:latin typeface="Microsoft YaHei" panose="020B0503020204020204" pitchFamily="34" charset="-122"/>
                <a:ea typeface="Microsoft YaHei" panose="020B0503020204020204" pitchFamily="34" charset="-122"/>
              </a:rPr>
              <a:t>2025-2026</a:t>
            </a:r>
            <a:endParaRPr lang="zh-CN" altLang="en-US" sz="1200" dirty="0">
              <a:solidFill>
                <a:schemeClr val="accent2">
                  <a:lumMod val="75000"/>
                </a:schemeClr>
              </a:solidFill>
            </a:endParaRPr>
          </a:p>
        </p:txBody>
      </p:sp>
      <p:sp>
        <p:nvSpPr>
          <p:cNvPr id="47" name="文本框 46">
            <a:extLst>
              <a:ext uri="{FF2B5EF4-FFF2-40B4-BE49-F238E27FC236}">
                <a16:creationId xmlns:a16="http://schemas.microsoft.com/office/drawing/2014/main" id="{1E0BE717-36BC-F32D-1B94-8D175923B541}"/>
              </a:ext>
            </a:extLst>
          </p:cNvPr>
          <p:cNvSpPr txBox="1"/>
          <p:nvPr/>
        </p:nvSpPr>
        <p:spPr>
          <a:xfrm>
            <a:off x="646188" y="1908792"/>
            <a:ext cx="1128849" cy="358881"/>
          </a:xfrm>
          <a:prstGeom prst="rect">
            <a:avLst/>
          </a:prstGeom>
          <a:noFill/>
        </p:spPr>
        <p:txBody>
          <a:bodyPr wrap="square">
            <a:spAutoFit/>
          </a:bodyPr>
          <a:lstStyle/>
          <a:p>
            <a:pPr>
              <a:lnSpc>
                <a:spcPts val="2160"/>
              </a:lnSpc>
              <a:buClr>
                <a:srgbClr val="C8161E"/>
              </a:buClr>
            </a:pPr>
            <a:r>
              <a:rPr lang="zh-CN" altLang="en-US" sz="1400" b="1" dirty="0">
                <a:latin typeface="微软雅黑" panose="020B0503020204020204" pitchFamily="34" charset="-122"/>
                <a:ea typeface="微软雅黑" panose="020B0503020204020204" pitchFamily="34" charset="-122"/>
              </a:rPr>
              <a:t>作出的改变</a:t>
            </a:r>
            <a:endParaRPr lang="en-US" altLang="zh-CN" sz="1400" b="1" dirty="0">
              <a:latin typeface="微软雅黑" panose="020B0503020204020204" pitchFamily="34" charset="-122"/>
              <a:ea typeface="微软雅黑" panose="020B0503020204020204" pitchFamily="34" charset="-122"/>
            </a:endParaRPr>
          </a:p>
        </p:txBody>
      </p:sp>
      <p:sp>
        <p:nvSpPr>
          <p:cNvPr id="48" name="文本框 47">
            <a:extLst>
              <a:ext uri="{FF2B5EF4-FFF2-40B4-BE49-F238E27FC236}">
                <a16:creationId xmlns:a16="http://schemas.microsoft.com/office/drawing/2014/main" id="{4086F92F-D8F9-30F9-76AA-32E6E985C938}"/>
              </a:ext>
            </a:extLst>
          </p:cNvPr>
          <p:cNvSpPr txBox="1"/>
          <p:nvPr/>
        </p:nvSpPr>
        <p:spPr>
          <a:xfrm>
            <a:off x="646188" y="2980890"/>
            <a:ext cx="840818" cy="346633"/>
          </a:xfrm>
          <a:prstGeom prst="rect">
            <a:avLst/>
          </a:prstGeom>
          <a:noFill/>
        </p:spPr>
        <p:txBody>
          <a:bodyPr wrap="square">
            <a:spAutoFit/>
          </a:bodyPr>
          <a:lstStyle/>
          <a:p>
            <a:pPr>
              <a:lnSpc>
                <a:spcPts val="2160"/>
              </a:lnSpc>
              <a:buClr>
                <a:srgbClr val="C8161E"/>
              </a:buClr>
            </a:pPr>
            <a:r>
              <a:rPr lang="zh-CN" altLang="en-US" sz="1400" b="1" dirty="0">
                <a:latin typeface="微软雅黑" panose="020B0503020204020204" pitchFamily="34" charset="-122"/>
                <a:ea typeface="微软雅黑" panose="020B0503020204020204" pitchFamily="34" charset="-122"/>
              </a:rPr>
              <a:t>局限性</a:t>
            </a:r>
            <a:endParaRPr lang="en-US" altLang="zh-CN" sz="1400" b="1" dirty="0">
              <a:latin typeface="微软雅黑" panose="020B0503020204020204" pitchFamily="34" charset="-122"/>
              <a:ea typeface="微软雅黑" panose="020B0503020204020204" pitchFamily="34" charset="-122"/>
            </a:endParaRPr>
          </a:p>
        </p:txBody>
      </p:sp>
      <p:sp>
        <p:nvSpPr>
          <p:cNvPr id="49" name="文本框 48">
            <a:extLst>
              <a:ext uri="{FF2B5EF4-FFF2-40B4-BE49-F238E27FC236}">
                <a16:creationId xmlns:a16="http://schemas.microsoft.com/office/drawing/2014/main" id="{8EE22624-CAD4-EDAA-92EB-A0F51F64032B}"/>
              </a:ext>
            </a:extLst>
          </p:cNvPr>
          <p:cNvSpPr txBox="1"/>
          <p:nvPr/>
        </p:nvSpPr>
        <p:spPr>
          <a:xfrm>
            <a:off x="696385" y="3311041"/>
            <a:ext cx="2529161" cy="516745"/>
          </a:xfrm>
          <a:prstGeom prst="rect">
            <a:avLst/>
          </a:prstGeom>
          <a:noFill/>
        </p:spPr>
        <p:txBody>
          <a:bodyPr wrap="square">
            <a:spAutoFit/>
          </a:bodyPr>
          <a:lstStyle/>
          <a:p>
            <a:pPr marL="285750" indent="-285750">
              <a:lnSpc>
                <a:spcPct val="120000"/>
              </a:lnSpc>
              <a:buFont typeface="Wingdings" pitchFamily="2" charset="2"/>
              <a:buChar char="Ø"/>
            </a:pPr>
            <a:r>
              <a:rPr kumimoji="1" lang="zh-CN" altLang="en-US" sz="1200" dirty="0">
                <a:latin typeface="Microsoft YaHei" panose="020B0503020204020204" pitchFamily="34" charset="-122"/>
                <a:ea typeface="Microsoft YaHei" panose="020B0503020204020204" pitchFamily="34" charset="-122"/>
              </a:rPr>
              <a:t>模型不仅仅能代替搜索引擎</a:t>
            </a:r>
            <a:endParaRPr kumimoji="1" lang="en-US" altLang="zh-CN" sz="1200" dirty="0">
              <a:latin typeface="Microsoft YaHei" panose="020B0503020204020204" pitchFamily="34" charset="-122"/>
              <a:ea typeface="Microsoft YaHei" panose="020B0503020204020204" pitchFamily="34" charset="-122"/>
            </a:endParaRPr>
          </a:p>
          <a:p>
            <a:pPr marL="285750" indent="-285750">
              <a:lnSpc>
                <a:spcPct val="120000"/>
              </a:lnSpc>
              <a:buFont typeface="Wingdings" pitchFamily="2" charset="2"/>
              <a:buChar char="Ø"/>
            </a:pPr>
            <a:r>
              <a:rPr kumimoji="1" lang="zh-CN" altLang="en-US" sz="1200" dirty="0">
                <a:latin typeface="Microsoft YaHei" panose="020B0503020204020204" pitchFamily="34" charset="-122"/>
                <a:ea typeface="Microsoft YaHei" panose="020B0503020204020204" pitchFamily="34" charset="-122"/>
              </a:rPr>
              <a:t>实际使用需要不停复制粘贴</a:t>
            </a:r>
          </a:p>
        </p:txBody>
      </p:sp>
      <p:sp>
        <p:nvSpPr>
          <p:cNvPr id="50" name="文本框 49">
            <a:extLst>
              <a:ext uri="{FF2B5EF4-FFF2-40B4-BE49-F238E27FC236}">
                <a16:creationId xmlns:a16="http://schemas.microsoft.com/office/drawing/2014/main" id="{ABC88A5A-441C-6DD5-DE25-45AE34D99426}"/>
              </a:ext>
            </a:extLst>
          </p:cNvPr>
          <p:cNvSpPr txBox="1"/>
          <p:nvPr/>
        </p:nvSpPr>
        <p:spPr>
          <a:xfrm>
            <a:off x="4041771" y="1908792"/>
            <a:ext cx="1128849" cy="358881"/>
          </a:xfrm>
          <a:prstGeom prst="rect">
            <a:avLst/>
          </a:prstGeom>
          <a:noFill/>
        </p:spPr>
        <p:txBody>
          <a:bodyPr wrap="square">
            <a:spAutoFit/>
          </a:bodyPr>
          <a:lstStyle/>
          <a:p>
            <a:pPr>
              <a:lnSpc>
                <a:spcPts val="2160"/>
              </a:lnSpc>
              <a:buClr>
                <a:srgbClr val="C8161E"/>
              </a:buClr>
            </a:pPr>
            <a:r>
              <a:rPr lang="zh-CN" altLang="en-US" sz="1400" b="1" dirty="0">
                <a:latin typeface="微软雅黑" panose="020B0503020204020204" pitchFamily="34" charset="-122"/>
                <a:ea typeface="微软雅黑" panose="020B0503020204020204" pitchFamily="34" charset="-122"/>
              </a:rPr>
              <a:t>作出的改变</a:t>
            </a:r>
            <a:endParaRPr lang="en-US" altLang="zh-CN" sz="1400" b="1" dirty="0">
              <a:latin typeface="微软雅黑" panose="020B0503020204020204" pitchFamily="34" charset="-122"/>
              <a:ea typeface="微软雅黑" panose="020B0503020204020204" pitchFamily="34" charset="-122"/>
            </a:endParaRPr>
          </a:p>
        </p:txBody>
      </p:sp>
      <p:sp>
        <p:nvSpPr>
          <p:cNvPr id="51" name="文本框 50">
            <a:extLst>
              <a:ext uri="{FF2B5EF4-FFF2-40B4-BE49-F238E27FC236}">
                <a16:creationId xmlns:a16="http://schemas.microsoft.com/office/drawing/2014/main" id="{88393BFA-8D9E-7706-7139-E1C706EB95A6}"/>
              </a:ext>
            </a:extLst>
          </p:cNvPr>
          <p:cNvSpPr txBox="1"/>
          <p:nvPr/>
        </p:nvSpPr>
        <p:spPr>
          <a:xfrm>
            <a:off x="4041771" y="3181167"/>
            <a:ext cx="840818" cy="346633"/>
          </a:xfrm>
          <a:prstGeom prst="rect">
            <a:avLst/>
          </a:prstGeom>
          <a:noFill/>
        </p:spPr>
        <p:txBody>
          <a:bodyPr wrap="square">
            <a:spAutoFit/>
          </a:bodyPr>
          <a:lstStyle/>
          <a:p>
            <a:pPr>
              <a:lnSpc>
                <a:spcPts val="2160"/>
              </a:lnSpc>
              <a:buClr>
                <a:srgbClr val="C8161E"/>
              </a:buClr>
            </a:pPr>
            <a:r>
              <a:rPr lang="zh-CN" altLang="en-US" sz="1400" b="1" dirty="0">
                <a:latin typeface="微软雅黑" panose="020B0503020204020204" pitchFamily="34" charset="-122"/>
                <a:ea typeface="微软雅黑" panose="020B0503020204020204" pitchFamily="34" charset="-122"/>
              </a:rPr>
              <a:t>局限性</a:t>
            </a:r>
            <a:endParaRPr lang="en-US" altLang="zh-CN" sz="1400" b="1" dirty="0">
              <a:latin typeface="微软雅黑" panose="020B0503020204020204" pitchFamily="34" charset="-122"/>
              <a:ea typeface="微软雅黑" panose="020B0503020204020204" pitchFamily="34" charset="-122"/>
            </a:endParaRPr>
          </a:p>
        </p:txBody>
      </p:sp>
      <p:sp>
        <p:nvSpPr>
          <p:cNvPr id="52" name="文本框 51">
            <a:extLst>
              <a:ext uri="{FF2B5EF4-FFF2-40B4-BE49-F238E27FC236}">
                <a16:creationId xmlns:a16="http://schemas.microsoft.com/office/drawing/2014/main" id="{ADFDECE8-D81B-14CD-3DAC-EEFF4DEC1A34}"/>
              </a:ext>
            </a:extLst>
          </p:cNvPr>
          <p:cNvSpPr txBox="1"/>
          <p:nvPr/>
        </p:nvSpPr>
        <p:spPr>
          <a:xfrm>
            <a:off x="4108866" y="2275641"/>
            <a:ext cx="3133103" cy="959943"/>
          </a:xfrm>
          <a:prstGeom prst="rect">
            <a:avLst/>
          </a:prstGeom>
          <a:noFill/>
        </p:spPr>
        <p:txBody>
          <a:bodyPr wrap="square">
            <a:spAutoFit/>
          </a:bodyPr>
          <a:lstStyle/>
          <a:p>
            <a:pPr marL="285750" indent="-285750">
              <a:lnSpc>
                <a:spcPct val="120000"/>
              </a:lnSpc>
              <a:buFont typeface="Wingdings" pitchFamily="2" charset="2"/>
              <a:buChar char="Ø"/>
            </a:pPr>
            <a:r>
              <a:rPr kumimoji="1" lang="en-US" altLang="zh-CN" sz="1200" dirty="0">
                <a:latin typeface="Microsoft YaHei" panose="020B0503020204020204" pitchFamily="34" charset="-122"/>
                <a:ea typeface="Microsoft YaHei" panose="020B0503020204020204" pitchFamily="34" charset="-122"/>
              </a:rPr>
              <a:t>LLM</a:t>
            </a:r>
            <a:r>
              <a:rPr kumimoji="1" lang="zh-CN" altLang="en-US" sz="1200" dirty="0">
                <a:latin typeface="Microsoft YaHei" panose="020B0503020204020204" pitchFamily="34" charset="-122"/>
                <a:ea typeface="Microsoft YaHei" panose="020B0503020204020204" pitchFamily="34" charset="-122"/>
              </a:rPr>
              <a:t> 拥有了调用工具的能力</a:t>
            </a:r>
            <a:endParaRPr kumimoji="1" lang="en-US" altLang="zh-CN" sz="1200" dirty="0">
              <a:latin typeface="Microsoft YaHei" panose="020B0503020204020204" pitchFamily="34" charset="-122"/>
              <a:ea typeface="Microsoft YaHei" panose="020B0503020204020204" pitchFamily="34" charset="-122"/>
            </a:endParaRPr>
          </a:p>
          <a:p>
            <a:pPr marL="285750" indent="-285750">
              <a:lnSpc>
                <a:spcPct val="120000"/>
              </a:lnSpc>
              <a:buFont typeface="Wingdings" pitchFamily="2" charset="2"/>
              <a:buChar char="Ø"/>
            </a:pPr>
            <a:r>
              <a:rPr kumimoji="1" lang="zh-CN" altLang="en-US" sz="1200" dirty="0">
                <a:latin typeface="Microsoft YaHei" panose="020B0503020204020204" pitchFamily="34" charset="-122"/>
                <a:ea typeface="Microsoft YaHei" panose="020B0503020204020204" pitchFamily="34" charset="-122"/>
              </a:rPr>
              <a:t>在</a:t>
            </a:r>
            <a:r>
              <a:rPr kumimoji="1" lang="en-US" altLang="zh-CN" sz="1200" dirty="0">
                <a:latin typeface="Microsoft YaHei" panose="020B0503020204020204" pitchFamily="34" charset="-122"/>
                <a:ea typeface="Microsoft YaHei" panose="020B0503020204020204" pitchFamily="34" charset="-122"/>
              </a:rPr>
              <a:t> Code </a:t>
            </a:r>
            <a:r>
              <a:rPr kumimoji="1" lang="zh-CN" altLang="en-US" sz="1200" dirty="0">
                <a:latin typeface="Microsoft YaHei" panose="020B0503020204020204" pitchFamily="34" charset="-122"/>
                <a:ea typeface="Microsoft YaHei" panose="020B0503020204020204" pitchFamily="34" charset="-122"/>
              </a:rPr>
              <a:t>环境下实现了模型能力跃迁</a:t>
            </a:r>
            <a:endParaRPr kumimoji="1" lang="en-US" altLang="zh-CN" sz="1200" dirty="0">
              <a:latin typeface="Microsoft YaHei" panose="020B0503020204020204" pitchFamily="34" charset="-122"/>
              <a:ea typeface="Microsoft YaHei" panose="020B0503020204020204" pitchFamily="34" charset="-122"/>
            </a:endParaRPr>
          </a:p>
          <a:p>
            <a:pPr>
              <a:lnSpc>
                <a:spcPct val="120000"/>
              </a:lnSpc>
            </a:pPr>
            <a:r>
              <a:rPr kumimoji="1" lang="zh-CN" altLang="en-US" sz="1200" dirty="0">
                <a:latin typeface="Microsoft YaHei" panose="020B0503020204020204" pitchFamily="34" charset="-122"/>
                <a:ea typeface="Microsoft YaHei" panose="020B0503020204020204" pitchFamily="34" charset="-122"/>
              </a:rPr>
              <a:t>    （高质量语料丰富 </a:t>
            </a:r>
            <a:r>
              <a:rPr kumimoji="1" lang="en-US" altLang="zh-CN" sz="1200" dirty="0">
                <a:latin typeface="Microsoft YaHei" panose="020B0503020204020204" pitchFamily="34" charset="-122"/>
                <a:ea typeface="Microsoft YaHei" panose="020B0503020204020204" pitchFamily="34" charset="-122"/>
              </a:rPr>
              <a:t>Github</a:t>
            </a:r>
            <a:r>
              <a:rPr kumimoji="1" lang="zh-CN" altLang="en-US" sz="1200" dirty="0">
                <a:latin typeface="Microsoft YaHei" panose="020B0503020204020204" pitchFamily="34" charset="-122"/>
                <a:ea typeface="Microsoft YaHei" panose="020B0503020204020204" pitchFamily="34" charset="-122"/>
              </a:rPr>
              <a:t> </a:t>
            </a:r>
            <a:r>
              <a:rPr kumimoji="1" lang="en-US" altLang="zh-CN" sz="1200" dirty="0">
                <a:latin typeface="Microsoft YaHei" panose="020B0503020204020204" pitchFamily="34" charset="-122"/>
                <a:ea typeface="Microsoft YaHei" panose="020B0503020204020204" pitchFamily="34" charset="-122"/>
              </a:rPr>
              <a:t>+</a:t>
            </a:r>
            <a:r>
              <a:rPr kumimoji="1" lang="zh-CN" altLang="en-US" sz="1200" dirty="0">
                <a:latin typeface="Microsoft YaHei" panose="020B0503020204020204" pitchFamily="34" charset="-122"/>
                <a:ea typeface="Microsoft YaHei" panose="020B0503020204020204" pitchFamily="34" charset="-122"/>
              </a:rPr>
              <a:t> 可验证奖励）</a:t>
            </a:r>
            <a:endParaRPr kumimoji="1" lang="en-US" altLang="zh-CN" sz="1200" dirty="0">
              <a:latin typeface="Microsoft YaHei" panose="020B0503020204020204" pitchFamily="34" charset="-122"/>
              <a:ea typeface="Microsoft YaHei" panose="020B0503020204020204" pitchFamily="34" charset="-122"/>
            </a:endParaRPr>
          </a:p>
          <a:p>
            <a:pPr marL="171450" indent="-171450">
              <a:lnSpc>
                <a:spcPct val="120000"/>
              </a:lnSpc>
              <a:buFont typeface="Wingdings" pitchFamily="2" charset="2"/>
              <a:buChar char="Ø"/>
            </a:pPr>
            <a:r>
              <a:rPr kumimoji="1" lang="zh-CN" altLang="en-US" sz="1200" dirty="0">
                <a:latin typeface="Microsoft YaHei" panose="020B0503020204020204" pitchFamily="34" charset="-122"/>
                <a:ea typeface="Microsoft YaHei" panose="020B0503020204020204" pitchFamily="34" charset="-122"/>
              </a:rPr>
              <a:t>   终于能够睡觉的时候让模型做长任务</a:t>
            </a:r>
          </a:p>
        </p:txBody>
      </p:sp>
      <p:sp>
        <p:nvSpPr>
          <p:cNvPr id="53" name="文本框 52">
            <a:extLst>
              <a:ext uri="{FF2B5EF4-FFF2-40B4-BE49-F238E27FC236}">
                <a16:creationId xmlns:a16="http://schemas.microsoft.com/office/drawing/2014/main" id="{AC5164FF-B6B6-AED3-DB0B-8EA47352BC62}"/>
              </a:ext>
            </a:extLst>
          </p:cNvPr>
          <p:cNvSpPr txBox="1"/>
          <p:nvPr/>
        </p:nvSpPr>
        <p:spPr>
          <a:xfrm>
            <a:off x="4105180" y="3511317"/>
            <a:ext cx="2529161" cy="295145"/>
          </a:xfrm>
          <a:prstGeom prst="rect">
            <a:avLst/>
          </a:prstGeom>
          <a:noFill/>
        </p:spPr>
        <p:txBody>
          <a:bodyPr wrap="square">
            <a:spAutoFit/>
          </a:bodyPr>
          <a:lstStyle/>
          <a:p>
            <a:pPr marL="285750" indent="-285750">
              <a:lnSpc>
                <a:spcPct val="120000"/>
              </a:lnSpc>
              <a:buFont typeface="Wingdings" pitchFamily="2" charset="2"/>
              <a:buChar char="Ø"/>
            </a:pPr>
            <a:r>
              <a:rPr kumimoji="1" lang="zh-CN" altLang="en-US" sz="1200" dirty="0">
                <a:latin typeface="Microsoft YaHei" panose="020B0503020204020204" pitchFamily="34" charset="-122"/>
                <a:ea typeface="Microsoft YaHei" panose="020B0503020204020204" pitchFamily="34" charset="-122"/>
              </a:rPr>
              <a:t>模型偏好不一定是人类偏好</a:t>
            </a:r>
            <a:endParaRPr kumimoji="1" lang="en-US" altLang="zh-CN" sz="1200" dirty="0">
              <a:latin typeface="Microsoft YaHei" panose="020B0503020204020204" pitchFamily="34" charset="-122"/>
              <a:ea typeface="Microsoft YaHei" panose="020B0503020204020204" pitchFamily="34" charset="-122"/>
            </a:endParaRPr>
          </a:p>
        </p:txBody>
      </p:sp>
      <p:sp>
        <p:nvSpPr>
          <p:cNvPr id="56" name="文本框 55">
            <a:extLst>
              <a:ext uri="{FF2B5EF4-FFF2-40B4-BE49-F238E27FC236}">
                <a16:creationId xmlns:a16="http://schemas.microsoft.com/office/drawing/2014/main" id="{477E5E84-2F63-A7F6-A3D4-AD2C7C480099}"/>
              </a:ext>
            </a:extLst>
          </p:cNvPr>
          <p:cNvSpPr txBox="1"/>
          <p:nvPr/>
        </p:nvSpPr>
        <p:spPr>
          <a:xfrm>
            <a:off x="7777261" y="1908792"/>
            <a:ext cx="1128849" cy="358881"/>
          </a:xfrm>
          <a:prstGeom prst="rect">
            <a:avLst/>
          </a:prstGeom>
          <a:noFill/>
        </p:spPr>
        <p:txBody>
          <a:bodyPr wrap="square">
            <a:spAutoFit/>
          </a:bodyPr>
          <a:lstStyle/>
          <a:p>
            <a:pPr>
              <a:lnSpc>
                <a:spcPts val="2160"/>
              </a:lnSpc>
              <a:buClr>
                <a:srgbClr val="C8161E"/>
              </a:buClr>
            </a:pPr>
            <a:r>
              <a:rPr lang="zh-CN" altLang="en-US" sz="1400" b="1" dirty="0">
                <a:latin typeface="微软雅黑" panose="020B0503020204020204" pitchFamily="34" charset="-122"/>
                <a:ea typeface="微软雅黑" panose="020B0503020204020204" pitchFamily="34" charset="-122"/>
              </a:rPr>
              <a:t>作出的改变</a:t>
            </a:r>
            <a:endParaRPr lang="en-US" altLang="zh-CN" sz="1400" b="1" dirty="0">
              <a:latin typeface="微软雅黑" panose="020B0503020204020204" pitchFamily="34" charset="-122"/>
              <a:ea typeface="微软雅黑" panose="020B0503020204020204" pitchFamily="34" charset="-122"/>
            </a:endParaRPr>
          </a:p>
        </p:txBody>
      </p:sp>
      <p:sp>
        <p:nvSpPr>
          <p:cNvPr id="59" name="文本框 58">
            <a:extLst>
              <a:ext uri="{FF2B5EF4-FFF2-40B4-BE49-F238E27FC236}">
                <a16:creationId xmlns:a16="http://schemas.microsoft.com/office/drawing/2014/main" id="{89FE7532-3398-C035-234D-4B261EA61DFB}"/>
              </a:ext>
            </a:extLst>
          </p:cNvPr>
          <p:cNvSpPr txBox="1"/>
          <p:nvPr/>
        </p:nvSpPr>
        <p:spPr>
          <a:xfrm>
            <a:off x="8947730" y="1978178"/>
            <a:ext cx="2111512" cy="278218"/>
          </a:xfrm>
          <a:prstGeom prst="rect">
            <a:avLst/>
          </a:prstGeom>
          <a:noFill/>
        </p:spPr>
        <p:txBody>
          <a:bodyPr wrap="square">
            <a:spAutoFit/>
          </a:bodyPr>
          <a:lstStyle/>
          <a:p>
            <a:pPr>
              <a:lnSpc>
                <a:spcPct val="120000"/>
              </a:lnSpc>
            </a:pPr>
            <a:r>
              <a:rPr kumimoji="1" lang="en-US" altLang="zh-CN" sz="1100" dirty="0">
                <a:latin typeface="Microsoft YaHei" panose="020B0503020204020204" pitchFamily="34" charset="-122"/>
                <a:ea typeface="Microsoft YaHei" panose="020B0503020204020204" pitchFamily="34" charset="-122"/>
              </a:rPr>
              <a:t>—</a:t>
            </a:r>
            <a:r>
              <a:rPr kumimoji="1" lang="zh-CN" altLang="en-US" sz="1100" dirty="0">
                <a:latin typeface="Microsoft YaHei" panose="020B0503020204020204" pitchFamily="34" charset="-122"/>
                <a:ea typeface="Microsoft YaHei" panose="020B0503020204020204" pitchFamily="34" charset="-122"/>
              </a:rPr>
              <a:t> 把另一个</a:t>
            </a:r>
            <a:r>
              <a:rPr kumimoji="1" lang="en-US" altLang="zh-CN" sz="1100" dirty="0">
                <a:latin typeface="Microsoft YaHei" panose="020B0503020204020204" pitchFamily="34" charset="-122"/>
                <a:ea typeface="Microsoft YaHei" panose="020B0503020204020204" pitchFamily="34" charset="-122"/>
              </a:rPr>
              <a:t>LLM</a:t>
            </a:r>
            <a:r>
              <a:rPr kumimoji="1" lang="zh-CN" altLang="en-US" sz="1100" dirty="0">
                <a:latin typeface="Microsoft YaHei" panose="020B0503020204020204" pitchFamily="34" charset="-122"/>
                <a:ea typeface="Microsoft YaHei" panose="020B0503020204020204" pitchFamily="34" charset="-122"/>
              </a:rPr>
              <a:t>当作验证工具</a:t>
            </a:r>
            <a:endParaRPr kumimoji="1" lang="en-US" altLang="zh-CN" sz="1100" dirty="0">
              <a:latin typeface="Microsoft YaHei" panose="020B0503020204020204" pitchFamily="34" charset="-122"/>
              <a:ea typeface="Microsoft YaHei" panose="020B0503020204020204" pitchFamily="34" charset="-122"/>
            </a:endParaRPr>
          </a:p>
        </p:txBody>
      </p:sp>
      <p:sp>
        <p:nvSpPr>
          <p:cNvPr id="60" name="文本框 59">
            <a:extLst>
              <a:ext uri="{FF2B5EF4-FFF2-40B4-BE49-F238E27FC236}">
                <a16:creationId xmlns:a16="http://schemas.microsoft.com/office/drawing/2014/main" id="{5440D920-31FF-14FE-8FD9-4EE3C5667DBB}"/>
              </a:ext>
            </a:extLst>
          </p:cNvPr>
          <p:cNvSpPr txBox="1"/>
          <p:nvPr/>
        </p:nvSpPr>
        <p:spPr>
          <a:xfrm>
            <a:off x="7964834" y="2340945"/>
            <a:ext cx="964555" cy="278218"/>
          </a:xfrm>
          <a:prstGeom prst="rect">
            <a:avLst/>
          </a:prstGeom>
          <a:noFill/>
        </p:spPr>
        <p:txBody>
          <a:bodyPr wrap="square">
            <a:spAutoFit/>
          </a:bodyPr>
          <a:lstStyle/>
          <a:p>
            <a:pPr>
              <a:lnSpc>
                <a:spcPct val="120000"/>
              </a:lnSpc>
            </a:pPr>
            <a:r>
              <a:rPr kumimoji="1" lang="en-US" altLang="zh-CN" sz="1100" b="1" dirty="0">
                <a:solidFill>
                  <a:schemeClr val="tx2">
                    <a:lumMod val="60000"/>
                    <a:lumOff val="40000"/>
                  </a:schemeClr>
                </a:solidFill>
                <a:latin typeface="Microsoft YaHei" panose="020B0503020204020204" pitchFamily="34" charset="-122"/>
                <a:ea typeface="Microsoft YaHei" panose="020B0503020204020204" pitchFamily="34" charset="-122"/>
              </a:rPr>
              <a:t>EXECUTOR</a:t>
            </a:r>
          </a:p>
        </p:txBody>
      </p:sp>
      <p:sp>
        <p:nvSpPr>
          <p:cNvPr id="61" name="文本框 60">
            <a:extLst>
              <a:ext uri="{FF2B5EF4-FFF2-40B4-BE49-F238E27FC236}">
                <a16:creationId xmlns:a16="http://schemas.microsoft.com/office/drawing/2014/main" id="{8A0EF20D-62A2-0ECF-ED0E-53FA0E36E11A}"/>
              </a:ext>
            </a:extLst>
          </p:cNvPr>
          <p:cNvSpPr txBox="1"/>
          <p:nvPr/>
        </p:nvSpPr>
        <p:spPr>
          <a:xfrm>
            <a:off x="9798344" y="2340945"/>
            <a:ext cx="964555" cy="278218"/>
          </a:xfrm>
          <a:prstGeom prst="rect">
            <a:avLst/>
          </a:prstGeom>
          <a:noFill/>
        </p:spPr>
        <p:txBody>
          <a:bodyPr wrap="square">
            <a:spAutoFit/>
          </a:bodyPr>
          <a:lstStyle/>
          <a:p>
            <a:pPr>
              <a:lnSpc>
                <a:spcPct val="120000"/>
              </a:lnSpc>
            </a:pPr>
            <a:r>
              <a:rPr kumimoji="1" lang="en-US" altLang="zh-CN" sz="1100" b="1" dirty="0">
                <a:solidFill>
                  <a:schemeClr val="accent6">
                    <a:lumMod val="75000"/>
                  </a:schemeClr>
                </a:solidFill>
                <a:latin typeface="Microsoft YaHei" panose="020B0503020204020204" pitchFamily="34" charset="-122"/>
                <a:ea typeface="Microsoft YaHei" panose="020B0503020204020204" pitchFamily="34" charset="-122"/>
              </a:rPr>
              <a:t>REVIEWER</a:t>
            </a:r>
          </a:p>
        </p:txBody>
      </p:sp>
      <p:sp>
        <p:nvSpPr>
          <p:cNvPr id="63" name="圆角矩形 62">
            <a:extLst>
              <a:ext uri="{FF2B5EF4-FFF2-40B4-BE49-F238E27FC236}">
                <a16:creationId xmlns:a16="http://schemas.microsoft.com/office/drawing/2014/main" id="{B235F6EA-EDFA-D256-0856-DB46E4EFFAB8}"/>
              </a:ext>
            </a:extLst>
          </p:cNvPr>
          <p:cNvSpPr/>
          <p:nvPr/>
        </p:nvSpPr>
        <p:spPr>
          <a:xfrm>
            <a:off x="7744827" y="2332700"/>
            <a:ext cx="1400586" cy="817444"/>
          </a:xfrm>
          <a:prstGeom prst="roundRect">
            <a:avLst>
              <a:gd name="adj" fmla="val 9868"/>
            </a:avLst>
          </a:prstGeom>
          <a:noFill/>
          <a:ln w="12700">
            <a:solidFill>
              <a:schemeClr val="tx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4" name="圆角矩形 63">
            <a:extLst>
              <a:ext uri="{FF2B5EF4-FFF2-40B4-BE49-F238E27FC236}">
                <a16:creationId xmlns:a16="http://schemas.microsoft.com/office/drawing/2014/main" id="{A88F9AF5-E97B-7BCA-4CDB-56E1EF727E7D}"/>
              </a:ext>
            </a:extLst>
          </p:cNvPr>
          <p:cNvSpPr/>
          <p:nvPr/>
        </p:nvSpPr>
        <p:spPr>
          <a:xfrm>
            <a:off x="9545027" y="2340946"/>
            <a:ext cx="1400586" cy="817444"/>
          </a:xfrm>
          <a:prstGeom prst="roundRect">
            <a:avLst>
              <a:gd name="adj" fmla="val 9868"/>
            </a:avLst>
          </a:prstGeom>
          <a:noFill/>
          <a:ln w="12700">
            <a:solidFill>
              <a:schemeClr val="accent6">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cxnSp>
        <p:nvCxnSpPr>
          <p:cNvPr id="66" name="直线箭头连接符 65">
            <a:extLst>
              <a:ext uri="{FF2B5EF4-FFF2-40B4-BE49-F238E27FC236}">
                <a16:creationId xmlns:a16="http://schemas.microsoft.com/office/drawing/2014/main" id="{71FAE4B7-710C-6111-E747-3A4FD403E1F5}"/>
              </a:ext>
            </a:extLst>
          </p:cNvPr>
          <p:cNvCxnSpPr/>
          <p:nvPr/>
        </p:nvCxnSpPr>
        <p:spPr>
          <a:xfrm>
            <a:off x="9166475" y="2818725"/>
            <a:ext cx="360040"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67" name="文本框 66">
            <a:extLst>
              <a:ext uri="{FF2B5EF4-FFF2-40B4-BE49-F238E27FC236}">
                <a16:creationId xmlns:a16="http://schemas.microsoft.com/office/drawing/2014/main" id="{0D046B77-FC8A-EB9D-CF0F-A474419CD656}"/>
              </a:ext>
            </a:extLst>
          </p:cNvPr>
          <p:cNvSpPr txBox="1"/>
          <p:nvPr/>
        </p:nvSpPr>
        <p:spPr>
          <a:xfrm>
            <a:off x="7930342" y="2580916"/>
            <a:ext cx="1087056" cy="278218"/>
          </a:xfrm>
          <a:prstGeom prst="rect">
            <a:avLst/>
          </a:prstGeom>
          <a:noFill/>
        </p:spPr>
        <p:txBody>
          <a:bodyPr wrap="square">
            <a:spAutoFit/>
          </a:bodyPr>
          <a:lstStyle/>
          <a:p>
            <a:pPr>
              <a:lnSpc>
                <a:spcPct val="120000"/>
              </a:lnSpc>
            </a:pPr>
            <a:r>
              <a:rPr kumimoji="1" lang="en-US" altLang="zh-CN" sz="1100" dirty="0">
                <a:latin typeface="Microsoft YaHei" panose="020B0503020204020204" pitchFamily="34" charset="-122"/>
                <a:ea typeface="Microsoft YaHei" panose="020B0503020204020204" pitchFamily="34" charset="-122"/>
              </a:rPr>
              <a:t>Claude</a:t>
            </a:r>
            <a:r>
              <a:rPr kumimoji="1" lang="zh-CN" altLang="en-US" sz="1100" dirty="0">
                <a:latin typeface="Microsoft YaHei" panose="020B0503020204020204" pitchFamily="34" charset="-122"/>
                <a:ea typeface="Microsoft YaHei" panose="020B0503020204020204" pitchFamily="34" charset="-122"/>
              </a:rPr>
              <a:t> </a:t>
            </a:r>
            <a:r>
              <a:rPr kumimoji="1" lang="en-US" altLang="zh-CN" sz="1100" dirty="0">
                <a:latin typeface="Microsoft YaHei" panose="020B0503020204020204" pitchFamily="34" charset="-122"/>
                <a:ea typeface="Microsoft YaHei" panose="020B0503020204020204" pitchFamily="34" charset="-122"/>
              </a:rPr>
              <a:t>Code</a:t>
            </a:r>
          </a:p>
        </p:txBody>
      </p:sp>
      <p:sp>
        <p:nvSpPr>
          <p:cNvPr id="68" name="文本框 67">
            <a:extLst>
              <a:ext uri="{FF2B5EF4-FFF2-40B4-BE49-F238E27FC236}">
                <a16:creationId xmlns:a16="http://schemas.microsoft.com/office/drawing/2014/main" id="{7434E787-70F3-24EB-FDE0-BE9D2EE0C170}"/>
              </a:ext>
            </a:extLst>
          </p:cNvPr>
          <p:cNvSpPr txBox="1"/>
          <p:nvPr/>
        </p:nvSpPr>
        <p:spPr>
          <a:xfrm>
            <a:off x="9646716" y="2591360"/>
            <a:ext cx="1292960" cy="278218"/>
          </a:xfrm>
          <a:prstGeom prst="rect">
            <a:avLst/>
          </a:prstGeom>
          <a:noFill/>
        </p:spPr>
        <p:txBody>
          <a:bodyPr wrap="square">
            <a:spAutoFit/>
          </a:bodyPr>
          <a:lstStyle/>
          <a:p>
            <a:pPr>
              <a:lnSpc>
                <a:spcPct val="120000"/>
              </a:lnSpc>
            </a:pPr>
            <a:r>
              <a:rPr kumimoji="1" lang="en-US" altLang="zh-CN" sz="1100" dirty="0">
                <a:latin typeface="Microsoft YaHei" panose="020B0503020204020204" pitchFamily="34" charset="-122"/>
                <a:ea typeface="Microsoft YaHei" panose="020B0503020204020204" pitchFamily="34" charset="-122"/>
              </a:rPr>
              <a:t>Codex</a:t>
            </a:r>
            <a:r>
              <a:rPr kumimoji="1" lang="zh-CN" altLang="en-US" sz="1100" dirty="0">
                <a:latin typeface="Microsoft YaHei" panose="020B0503020204020204" pitchFamily="34" charset="-122"/>
                <a:ea typeface="Microsoft YaHei" panose="020B0503020204020204" pitchFamily="34" charset="-122"/>
              </a:rPr>
              <a:t> </a:t>
            </a:r>
            <a:r>
              <a:rPr kumimoji="1" lang="en-US" altLang="zh-CN" sz="1100" dirty="0">
                <a:latin typeface="Microsoft YaHei" panose="020B0503020204020204" pitchFamily="34" charset="-122"/>
                <a:ea typeface="Microsoft YaHei" panose="020B0503020204020204" pitchFamily="34" charset="-122"/>
              </a:rPr>
              <a:t>/</a:t>
            </a:r>
            <a:r>
              <a:rPr kumimoji="1" lang="zh-CN" altLang="en-US" sz="1100" dirty="0">
                <a:latin typeface="Microsoft YaHei" panose="020B0503020204020204" pitchFamily="34" charset="-122"/>
                <a:ea typeface="Microsoft YaHei" panose="020B0503020204020204" pitchFamily="34" charset="-122"/>
              </a:rPr>
              <a:t> </a:t>
            </a:r>
            <a:r>
              <a:rPr kumimoji="1" lang="en-US" altLang="zh-CN" sz="1100" dirty="0">
                <a:latin typeface="Microsoft YaHei" panose="020B0503020204020204" pitchFamily="34" charset="-122"/>
                <a:ea typeface="Microsoft YaHei" panose="020B0503020204020204" pitchFamily="34" charset="-122"/>
              </a:rPr>
              <a:t>Gemini</a:t>
            </a:r>
          </a:p>
        </p:txBody>
      </p:sp>
      <p:sp>
        <p:nvSpPr>
          <p:cNvPr id="69" name="文本框 68">
            <a:extLst>
              <a:ext uri="{FF2B5EF4-FFF2-40B4-BE49-F238E27FC236}">
                <a16:creationId xmlns:a16="http://schemas.microsoft.com/office/drawing/2014/main" id="{BF5B4312-1F43-781F-199F-D40E4782C9F0}"/>
              </a:ext>
            </a:extLst>
          </p:cNvPr>
          <p:cNvSpPr txBox="1"/>
          <p:nvPr/>
        </p:nvSpPr>
        <p:spPr>
          <a:xfrm>
            <a:off x="7762861" y="2824519"/>
            <a:ext cx="1352769" cy="244426"/>
          </a:xfrm>
          <a:prstGeom prst="rect">
            <a:avLst/>
          </a:prstGeom>
          <a:noFill/>
        </p:spPr>
        <p:txBody>
          <a:bodyPr wrap="square">
            <a:spAutoFit/>
          </a:bodyPr>
          <a:lstStyle/>
          <a:p>
            <a:pPr>
              <a:lnSpc>
                <a:spcPct val="120000"/>
              </a:lnSpc>
            </a:pPr>
            <a:r>
              <a:rPr kumimoji="1" lang="zh-CN" altLang="en-US" sz="900" dirty="0">
                <a:latin typeface="Microsoft YaHei" panose="020B0503020204020204" pitchFamily="34" charset="-122"/>
                <a:ea typeface="Microsoft YaHei" panose="020B0503020204020204" pitchFamily="34" charset="-122"/>
              </a:rPr>
              <a:t>推进</a:t>
            </a:r>
            <a:r>
              <a:rPr kumimoji="1" lang="en-US" altLang="zh-CN" sz="900" dirty="0">
                <a:latin typeface="Microsoft YaHei" panose="020B0503020204020204" pitchFamily="34" charset="-122"/>
                <a:ea typeface="Microsoft YaHei" panose="020B0503020204020204" pitchFamily="34" charset="-122"/>
              </a:rPr>
              <a:t> / </a:t>
            </a:r>
            <a:r>
              <a:rPr kumimoji="1" lang="zh-CN" altLang="en-US" sz="900" dirty="0">
                <a:latin typeface="Microsoft YaHei" panose="020B0503020204020204" pitchFamily="34" charset="-122"/>
                <a:ea typeface="Microsoft YaHei" panose="020B0503020204020204" pitchFamily="34" charset="-122"/>
              </a:rPr>
              <a:t>改文件 </a:t>
            </a:r>
            <a:r>
              <a:rPr kumimoji="1" lang="en-US" altLang="zh-CN" sz="900" dirty="0">
                <a:latin typeface="Microsoft YaHei" panose="020B0503020204020204" pitchFamily="34" charset="-122"/>
                <a:ea typeface="Microsoft YaHei" panose="020B0503020204020204" pitchFamily="34" charset="-122"/>
              </a:rPr>
              <a:t>/</a:t>
            </a:r>
            <a:r>
              <a:rPr kumimoji="1" lang="zh-CN" altLang="en-US" sz="900" dirty="0">
                <a:latin typeface="Microsoft YaHei" panose="020B0503020204020204" pitchFamily="34" charset="-122"/>
                <a:ea typeface="Microsoft YaHei" panose="020B0503020204020204" pitchFamily="34" charset="-122"/>
              </a:rPr>
              <a:t> 跑实验</a:t>
            </a:r>
            <a:endParaRPr kumimoji="1" lang="en-US" altLang="zh-CN" sz="900" dirty="0">
              <a:latin typeface="Microsoft YaHei" panose="020B0503020204020204" pitchFamily="34" charset="-122"/>
              <a:ea typeface="Microsoft YaHei" panose="020B0503020204020204" pitchFamily="34" charset="-122"/>
            </a:endParaRPr>
          </a:p>
        </p:txBody>
      </p:sp>
      <p:sp>
        <p:nvSpPr>
          <p:cNvPr id="70" name="文本框 69">
            <a:extLst>
              <a:ext uri="{FF2B5EF4-FFF2-40B4-BE49-F238E27FC236}">
                <a16:creationId xmlns:a16="http://schemas.microsoft.com/office/drawing/2014/main" id="{71FC9B49-4753-8169-2913-DA371DA174A5}"/>
              </a:ext>
            </a:extLst>
          </p:cNvPr>
          <p:cNvSpPr txBox="1"/>
          <p:nvPr/>
        </p:nvSpPr>
        <p:spPr>
          <a:xfrm>
            <a:off x="9665682" y="2837509"/>
            <a:ext cx="1163119" cy="244426"/>
          </a:xfrm>
          <a:prstGeom prst="rect">
            <a:avLst/>
          </a:prstGeom>
          <a:noFill/>
        </p:spPr>
        <p:txBody>
          <a:bodyPr wrap="square">
            <a:spAutoFit/>
          </a:bodyPr>
          <a:lstStyle/>
          <a:p>
            <a:pPr>
              <a:lnSpc>
                <a:spcPct val="120000"/>
              </a:lnSpc>
            </a:pPr>
            <a:r>
              <a:rPr kumimoji="1" lang="zh-CN" altLang="en-US" sz="900" dirty="0">
                <a:latin typeface="Microsoft YaHei" panose="020B0503020204020204" pitchFamily="34" charset="-122"/>
                <a:ea typeface="Microsoft YaHei" panose="020B0503020204020204" pitchFamily="34" charset="-122"/>
              </a:rPr>
              <a:t>挑刺</a:t>
            </a:r>
            <a:r>
              <a:rPr kumimoji="1" lang="en-US" altLang="zh-CN" sz="900" dirty="0">
                <a:latin typeface="Microsoft YaHei" panose="020B0503020204020204" pitchFamily="34" charset="-122"/>
                <a:ea typeface="Microsoft YaHei" panose="020B0503020204020204" pitchFamily="34" charset="-122"/>
              </a:rPr>
              <a:t> / </a:t>
            </a:r>
            <a:r>
              <a:rPr kumimoji="1" lang="zh-CN" altLang="en-US" sz="900" dirty="0">
                <a:latin typeface="Microsoft YaHei" panose="020B0503020204020204" pitchFamily="34" charset="-122"/>
                <a:ea typeface="Microsoft YaHei" panose="020B0503020204020204" pitchFamily="34" charset="-122"/>
              </a:rPr>
              <a:t>审查 </a:t>
            </a:r>
            <a:r>
              <a:rPr kumimoji="1" lang="en-US" altLang="zh-CN" sz="900" dirty="0">
                <a:latin typeface="Microsoft YaHei" panose="020B0503020204020204" pitchFamily="34" charset="-122"/>
                <a:ea typeface="Microsoft YaHei" panose="020B0503020204020204" pitchFamily="34" charset="-122"/>
              </a:rPr>
              <a:t>/</a:t>
            </a:r>
            <a:r>
              <a:rPr kumimoji="1" lang="zh-CN" altLang="en-US" sz="900" dirty="0">
                <a:latin typeface="Microsoft YaHei" panose="020B0503020204020204" pitchFamily="34" charset="-122"/>
                <a:ea typeface="Microsoft YaHei" panose="020B0503020204020204" pitchFamily="34" charset="-122"/>
              </a:rPr>
              <a:t> 否决</a:t>
            </a:r>
            <a:endParaRPr kumimoji="1" lang="en-US" altLang="zh-CN" sz="900" dirty="0">
              <a:latin typeface="Microsoft YaHei" panose="020B0503020204020204" pitchFamily="34" charset="-122"/>
              <a:ea typeface="Microsoft YaHei" panose="020B0503020204020204" pitchFamily="34" charset="-122"/>
            </a:endParaRPr>
          </a:p>
        </p:txBody>
      </p:sp>
      <p:sp>
        <p:nvSpPr>
          <p:cNvPr id="71" name="文本框 70">
            <a:extLst>
              <a:ext uri="{FF2B5EF4-FFF2-40B4-BE49-F238E27FC236}">
                <a16:creationId xmlns:a16="http://schemas.microsoft.com/office/drawing/2014/main" id="{C76CCD83-8192-9A78-A0AA-E6345A91F097}"/>
              </a:ext>
            </a:extLst>
          </p:cNvPr>
          <p:cNvSpPr txBox="1"/>
          <p:nvPr/>
        </p:nvSpPr>
        <p:spPr>
          <a:xfrm>
            <a:off x="7787640" y="3136978"/>
            <a:ext cx="840818" cy="346633"/>
          </a:xfrm>
          <a:prstGeom prst="rect">
            <a:avLst/>
          </a:prstGeom>
          <a:noFill/>
        </p:spPr>
        <p:txBody>
          <a:bodyPr wrap="square">
            <a:spAutoFit/>
          </a:bodyPr>
          <a:lstStyle/>
          <a:p>
            <a:pPr>
              <a:lnSpc>
                <a:spcPts val="2160"/>
              </a:lnSpc>
              <a:buClr>
                <a:srgbClr val="C8161E"/>
              </a:buClr>
            </a:pPr>
            <a:r>
              <a:rPr lang="zh-CN" altLang="en-US" sz="1400" b="1" dirty="0">
                <a:latin typeface="微软雅黑" panose="020B0503020204020204" pitchFamily="34" charset="-122"/>
                <a:ea typeface="微软雅黑" panose="020B0503020204020204" pitchFamily="34" charset="-122"/>
              </a:rPr>
              <a:t>意义</a:t>
            </a:r>
            <a:endParaRPr lang="en-US" altLang="zh-CN" sz="1400" b="1" dirty="0">
              <a:latin typeface="微软雅黑" panose="020B0503020204020204" pitchFamily="34" charset="-122"/>
              <a:ea typeface="微软雅黑" panose="020B0503020204020204" pitchFamily="34" charset="-122"/>
            </a:endParaRPr>
          </a:p>
        </p:txBody>
      </p:sp>
      <p:sp>
        <p:nvSpPr>
          <p:cNvPr id="72" name="文本框 71">
            <a:extLst>
              <a:ext uri="{FF2B5EF4-FFF2-40B4-BE49-F238E27FC236}">
                <a16:creationId xmlns:a16="http://schemas.microsoft.com/office/drawing/2014/main" id="{A1EDEB04-7320-3216-D465-38427025333D}"/>
              </a:ext>
            </a:extLst>
          </p:cNvPr>
          <p:cNvSpPr txBox="1"/>
          <p:nvPr/>
        </p:nvSpPr>
        <p:spPr>
          <a:xfrm>
            <a:off x="7851049" y="3467128"/>
            <a:ext cx="2529161" cy="295145"/>
          </a:xfrm>
          <a:prstGeom prst="rect">
            <a:avLst/>
          </a:prstGeom>
          <a:noFill/>
        </p:spPr>
        <p:txBody>
          <a:bodyPr wrap="square">
            <a:spAutoFit/>
          </a:bodyPr>
          <a:lstStyle/>
          <a:p>
            <a:pPr marL="285750" indent="-285750">
              <a:lnSpc>
                <a:spcPct val="120000"/>
              </a:lnSpc>
              <a:buFont typeface="Wingdings" pitchFamily="2" charset="2"/>
              <a:buChar char="Ø"/>
            </a:pPr>
            <a:r>
              <a:rPr kumimoji="1" lang="zh-CN" altLang="en-US" sz="1200" dirty="0">
                <a:latin typeface="Microsoft YaHei" panose="020B0503020204020204" pitchFamily="34" charset="-122"/>
                <a:ea typeface="Microsoft YaHei" panose="020B0503020204020204" pitchFamily="34" charset="-122"/>
              </a:rPr>
              <a:t>审阅模型代替人类实现闭环</a:t>
            </a:r>
            <a:endParaRPr kumimoji="1" lang="en-US" altLang="zh-CN" sz="1200" dirty="0">
              <a:latin typeface="Microsoft YaHei" panose="020B0503020204020204" pitchFamily="34" charset="-122"/>
              <a:ea typeface="Microsoft YaHei" panose="020B0503020204020204" pitchFamily="34" charset="-122"/>
            </a:endParaRPr>
          </a:p>
        </p:txBody>
      </p:sp>
      <p:sp>
        <p:nvSpPr>
          <p:cNvPr id="73" name="文本框 72">
            <a:extLst>
              <a:ext uri="{FF2B5EF4-FFF2-40B4-BE49-F238E27FC236}">
                <a16:creationId xmlns:a16="http://schemas.microsoft.com/office/drawing/2014/main" id="{12B36DC6-BBC0-0B2D-1AD8-5DB856AE41D8}"/>
              </a:ext>
            </a:extLst>
          </p:cNvPr>
          <p:cNvSpPr txBox="1"/>
          <p:nvPr/>
        </p:nvSpPr>
        <p:spPr>
          <a:xfrm>
            <a:off x="656200" y="3878470"/>
            <a:ext cx="640341" cy="346633"/>
          </a:xfrm>
          <a:prstGeom prst="rect">
            <a:avLst/>
          </a:prstGeom>
          <a:noFill/>
        </p:spPr>
        <p:txBody>
          <a:bodyPr wrap="square">
            <a:spAutoFit/>
          </a:bodyPr>
          <a:lstStyle/>
          <a:p>
            <a:pPr>
              <a:lnSpc>
                <a:spcPts val="2160"/>
              </a:lnSpc>
              <a:buClr>
                <a:srgbClr val="C8161E"/>
              </a:buClr>
            </a:pPr>
            <a:r>
              <a:rPr lang="zh-CN" altLang="en-US" sz="1400" b="1" dirty="0">
                <a:latin typeface="微软雅黑" panose="020B0503020204020204" pitchFamily="34" charset="-122"/>
                <a:ea typeface="微软雅黑" panose="020B0503020204020204" pitchFamily="34" charset="-122"/>
              </a:rPr>
              <a:t>代表</a:t>
            </a:r>
            <a:endParaRPr lang="en-US" altLang="zh-CN" sz="1400" b="1" dirty="0">
              <a:latin typeface="微软雅黑" panose="020B0503020204020204" pitchFamily="34" charset="-122"/>
              <a:ea typeface="微软雅黑" panose="020B0503020204020204" pitchFamily="34" charset="-122"/>
            </a:endParaRPr>
          </a:p>
        </p:txBody>
      </p:sp>
      <p:sp>
        <p:nvSpPr>
          <p:cNvPr id="76" name="文本框 75">
            <a:extLst>
              <a:ext uri="{FF2B5EF4-FFF2-40B4-BE49-F238E27FC236}">
                <a16:creationId xmlns:a16="http://schemas.microsoft.com/office/drawing/2014/main" id="{DD08B31A-BBD1-C98B-5B95-BD602C41A541}"/>
              </a:ext>
            </a:extLst>
          </p:cNvPr>
          <p:cNvSpPr txBox="1"/>
          <p:nvPr/>
        </p:nvSpPr>
        <p:spPr>
          <a:xfrm>
            <a:off x="4105180" y="3873070"/>
            <a:ext cx="640341" cy="346633"/>
          </a:xfrm>
          <a:prstGeom prst="rect">
            <a:avLst/>
          </a:prstGeom>
          <a:noFill/>
        </p:spPr>
        <p:txBody>
          <a:bodyPr wrap="square">
            <a:spAutoFit/>
          </a:bodyPr>
          <a:lstStyle/>
          <a:p>
            <a:pPr>
              <a:lnSpc>
                <a:spcPts val="2160"/>
              </a:lnSpc>
              <a:buClr>
                <a:srgbClr val="C8161E"/>
              </a:buClr>
            </a:pPr>
            <a:r>
              <a:rPr lang="zh-CN" altLang="en-US" sz="1400" b="1" dirty="0">
                <a:latin typeface="微软雅黑" panose="020B0503020204020204" pitchFamily="34" charset="-122"/>
                <a:ea typeface="微软雅黑" panose="020B0503020204020204" pitchFamily="34" charset="-122"/>
              </a:rPr>
              <a:t>代表</a:t>
            </a:r>
            <a:endParaRPr lang="en-US" altLang="zh-CN" sz="1400" b="1" dirty="0">
              <a:latin typeface="微软雅黑" panose="020B0503020204020204" pitchFamily="34" charset="-122"/>
              <a:ea typeface="微软雅黑" panose="020B0503020204020204" pitchFamily="34" charset="-122"/>
            </a:endParaRPr>
          </a:p>
        </p:txBody>
      </p:sp>
      <p:sp>
        <p:nvSpPr>
          <p:cNvPr id="77" name="文本框 76">
            <a:extLst>
              <a:ext uri="{FF2B5EF4-FFF2-40B4-BE49-F238E27FC236}">
                <a16:creationId xmlns:a16="http://schemas.microsoft.com/office/drawing/2014/main" id="{A0C2FDDB-DE18-FE57-6EC6-10E7DD408F4D}"/>
              </a:ext>
            </a:extLst>
          </p:cNvPr>
          <p:cNvSpPr txBox="1"/>
          <p:nvPr/>
        </p:nvSpPr>
        <p:spPr>
          <a:xfrm>
            <a:off x="7798904" y="3870006"/>
            <a:ext cx="640341" cy="346633"/>
          </a:xfrm>
          <a:prstGeom prst="rect">
            <a:avLst/>
          </a:prstGeom>
          <a:noFill/>
        </p:spPr>
        <p:txBody>
          <a:bodyPr wrap="square">
            <a:spAutoFit/>
          </a:bodyPr>
          <a:lstStyle/>
          <a:p>
            <a:pPr>
              <a:lnSpc>
                <a:spcPts val="2160"/>
              </a:lnSpc>
              <a:buClr>
                <a:srgbClr val="C8161E"/>
              </a:buClr>
            </a:pPr>
            <a:r>
              <a:rPr lang="zh-CN" altLang="en-US" sz="1400" b="1" dirty="0">
                <a:latin typeface="微软雅黑" panose="020B0503020204020204" pitchFamily="34" charset="-122"/>
                <a:ea typeface="微软雅黑" panose="020B0503020204020204" pitchFamily="34" charset="-122"/>
              </a:rPr>
              <a:t>代表</a:t>
            </a:r>
            <a:endParaRPr lang="en-US" altLang="zh-CN" sz="1400" b="1" dirty="0">
              <a:latin typeface="微软雅黑" panose="020B0503020204020204" pitchFamily="34" charset="-122"/>
              <a:ea typeface="微软雅黑" panose="020B0503020204020204" pitchFamily="34" charset="-122"/>
            </a:endParaRPr>
          </a:p>
        </p:txBody>
      </p:sp>
      <p:sp>
        <p:nvSpPr>
          <p:cNvPr id="78" name="文本框 77">
            <a:extLst>
              <a:ext uri="{FF2B5EF4-FFF2-40B4-BE49-F238E27FC236}">
                <a16:creationId xmlns:a16="http://schemas.microsoft.com/office/drawing/2014/main" id="{3CBB490D-292E-C259-E6C6-F25D82F485B9}"/>
              </a:ext>
            </a:extLst>
          </p:cNvPr>
          <p:cNvSpPr txBox="1"/>
          <p:nvPr/>
        </p:nvSpPr>
        <p:spPr>
          <a:xfrm>
            <a:off x="1316965" y="3936135"/>
            <a:ext cx="1015390" cy="295145"/>
          </a:xfrm>
          <a:prstGeom prst="rect">
            <a:avLst/>
          </a:prstGeom>
          <a:noFill/>
        </p:spPr>
        <p:txBody>
          <a:bodyPr wrap="square">
            <a:spAutoFit/>
          </a:bodyPr>
          <a:lstStyle/>
          <a:p>
            <a:pPr>
              <a:lnSpc>
                <a:spcPct val="120000"/>
              </a:lnSpc>
            </a:pPr>
            <a:r>
              <a:rPr kumimoji="1" lang="en-US" altLang="zh-CN" sz="1200" dirty="0">
                <a:latin typeface="Microsoft YaHei" panose="020B0503020204020204" pitchFamily="34" charset="-122"/>
                <a:ea typeface="Microsoft YaHei" panose="020B0503020204020204" pitchFamily="34" charset="-122"/>
              </a:rPr>
              <a:t>ChatGPT</a:t>
            </a:r>
          </a:p>
        </p:txBody>
      </p:sp>
      <p:sp>
        <p:nvSpPr>
          <p:cNvPr id="79" name="文本框 78">
            <a:extLst>
              <a:ext uri="{FF2B5EF4-FFF2-40B4-BE49-F238E27FC236}">
                <a16:creationId xmlns:a16="http://schemas.microsoft.com/office/drawing/2014/main" id="{E285E3DA-B5BD-E3C1-B96F-917F0F4A109D}"/>
              </a:ext>
            </a:extLst>
          </p:cNvPr>
          <p:cNvSpPr txBox="1"/>
          <p:nvPr/>
        </p:nvSpPr>
        <p:spPr>
          <a:xfrm>
            <a:off x="4825603" y="3902212"/>
            <a:ext cx="1950952" cy="295145"/>
          </a:xfrm>
          <a:prstGeom prst="rect">
            <a:avLst/>
          </a:prstGeom>
          <a:noFill/>
        </p:spPr>
        <p:txBody>
          <a:bodyPr wrap="square">
            <a:spAutoFit/>
          </a:bodyPr>
          <a:lstStyle/>
          <a:p>
            <a:pPr>
              <a:lnSpc>
                <a:spcPct val="120000"/>
              </a:lnSpc>
            </a:pPr>
            <a:r>
              <a:rPr kumimoji="1" lang="en-US" altLang="zh-CN" sz="1200" dirty="0">
                <a:latin typeface="Microsoft YaHei" panose="020B0503020204020204" pitchFamily="34" charset="-122"/>
                <a:ea typeface="Microsoft YaHei" panose="020B0503020204020204" pitchFamily="34" charset="-122"/>
              </a:rPr>
              <a:t>Cursor</a:t>
            </a:r>
            <a:r>
              <a:rPr kumimoji="1" lang="zh-CN" altLang="en-US" sz="1200" dirty="0">
                <a:latin typeface="Microsoft YaHei" panose="020B0503020204020204" pitchFamily="34" charset="-122"/>
                <a:ea typeface="Microsoft YaHei" panose="020B0503020204020204" pitchFamily="34" charset="-122"/>
              </a:rPr>
              <a:t>    </a:t>
            </a:r>
            <a:r>
              <a:rPr kumimoji="1" lang="en-US" altLang="zh-CN" sz="1200" dirty="0">
                <a:latin typeface="Microsoft YaHei" panose="020B0503020204020204" pitchFamily="34" charset="-122"/>
                <a:ea typeface="Microsoft YaHei" panose="020B0503020204020204" pitchFamily="34" charset="-122"/>
              </a:rPr>
              <a:t>Claude</a:t>
            </a:r>
            <a:r>
              <a:rPr kumimoji="1" lang="zh-CN" altLang="en-US" sz="1200" dirty="0">
                <a:latin typeface="Microsoft YaHei" panose="020B0503020204020204" pitchFamily="34" charset="-122"/>
                <a:ea typeface="Microsoft YaHei" panose="020B0503020204020204" pitchFamily="34" charset="-122"/>
              </a:rPr>
              <a:t> </a:t>
            </a:r>
            <a:r>
              <a:rPr kumimoji="1" lang="en-US" altLang="zh-CN" sz="1200" dirty="0">
                <a:latin typeface="Microsoft YaHei" panose="020B0503020204020204" pitchFamily="34" charset="-122"/>
                <a:ea typeface="Microsoft YaHei" panose="020B0503020204020204" pitchFamily="34" charset="-122"/>
              </a:rPr>
              <a:t>Code</a:t>
            </a:r>
          </a:p>
        </p:txBody>
      </p:sp>
      <p:sp>
        <p:nvSpPr>
          <p:cNvPr id="80" name="文本框 79">
            <a:extLst>
              <a:ext uri="{FF2B5EF4-FFF2-40B4-BE49-F238E27FC236}">
                <a16:creationId xmlns:a16="http://schemas.microsoft.com/office/drawing/2014/main" id="{83A1C0C8-61BF-A225-A138-E2B9DF1447BF}"/>
              </a:ext>
            </a:extLst>
          </p:cNvPr>
          <p:cNvSpPr txBox="1"/>
          <p:nvPr/>
        </p:nvSpPr>
        <p:spPr>
          <a:xfrm>
            <a:off x="8385961" y="3896748"/>
            <a:ext cx="1950952" cy="295145"/>
          </a:xfrm>
          <a:prstGeom prst="rect">
            <a:avLst/>
          </a:prstGeom>
          <a:noFill/>
        </p:spPr>
        <p:txBody>
          <a:bodyPr wrap="square">
            <a:spAutoFit/>
          </a:bodyPr>
          <a:lstStyle/>
          <a:p>
            <a:pPr>
              <a:lnSpc>
                <a:spcPct val="120000"/>
              </a:lnSpc>
            </a:pPr>
            <a:r>
              <a:rPr kumimoji="1" lang="en-US" altLang="zh-CN" sz="1200" dirty="0">
                <a:latin typeface="Microsoft YaHei" panose="020B0503020204020204" pitchFamily="34" charset="-122"/>
                <a:ea typeface="Microsoft YaHei" panose="020B0503020204020204" pitchFamily="34" charset="-122"/>
              </a:rPr>
              <a:t>Karpathy</a:t>
            </a:r>
            <a:r>
              <a:rPr kumimoji="1" lang="zh-CN" altLang="en-US" sz="1200" dirty="0">
                <a:latin typeface="Microsoft YaHei" panose="020B0503020204020204" pitchFamily="34" charset="-122"/>
                <a:ea typeface="Microsoft YaHei" panose="020B0503020204020204" pitchFamily="34" charset="-122"/>
              </a:rPr>
              <a:t> </a:t>
            </a:r>
            <a:r>
              <a:rPr kumimoji="1" lang="en-US" altLang="zh-CN" sz="1200" dirty="0">
                <a:latin typeface="Microsoft YaHei" panose="020B0503020204020204" pitchFamily="34" charset="-122"/>
                <a:ea typeface="Microsoft YaHei" panose="020B0503020204020204" pitchFamily="34" charset="-122"/>
              </a:rPr>
              <a:t>Autoresearch</a:t>
            </a:r>
          </a:p>
        </p:txBody>
      </p:sp>
      <p:sp>
        <p:nvSpPr>
          <p:cNvPr id="81" name="文本框 80">
            <a:extLst>
              <a:ext uri="{FF2B5EF4-FFF2-40B4-BE49-F238E27FC236}">
                <a16:creationId xmlns:a16="http://schemas.microsoft.com/office/drawing/2014/main" id="{63572D1B-76C5-4718-75F1-1A879467D3B5}"/>
              </a:ext>
            </a:extLst>
          </p:cNvPr>
          <p:cNvSpPr txBox="1"/>
          <p:nvPr/>
        </p:nvSpPr>
        <p:spPr>
          <a:xfrm>
            <a:off x="2262153" y="5112295"/>
            <a:ext cx="1848719" cy="346633"/>
          </a:xfrm>
          <a:prstGeom prst="rect">
            <a:avLst/>
          </a:prstGeom>
          <a:noFill/>
        </p:spPr>
        <p:txBody>
          <a:bodyPr wrap="square">
            <a:spAutoFit/>
          </a:bodyPr>
          <a:lstStyle/>
          <a:p>
            <a:pPr>
              <a:lnSpc>
                <a:spcPts val="2160"/>
              </a:lnSpc>
              <a:buClr>
                <a:srgbClr val="C8161E"/>
              </a:buClr>
            </a:pPr>
            <a:r>
              <a:rPr lang="en-US" altLang="zh-CN" sz="1400" b="1" dirty="0">
                <a:latin typeface="微软雅黑" panose="020B0503020204020204" pitchFamily="34" charset="-122"/>
                <a:ea typeface="微软雅黑" panose="020B0503020204020204" pitchFamily="34" charset="-122"/>
              </a:rPr>
              <a:t>AI</a:t>
            </a:r>
            <a:r>
              <a:rPr lang="zh-CN" altLang="en-US" sz="1400" b="1" dirty="0">
                <a:latin typeface="微软雅黑" panose="020B0503020204020204" pitchFamily="34" charset="-122"/>
                <a:ea typeface="微软雅黑" panose="020B0503020204020204" pitchFamily="34" charset="-122"/>
              </a:rPr>
              <a:t>还没有解决的事情</a:t>
            </a:r>
            <a:endParaRPr lang="en-US" altLang="zh-CN" sz="1400" b="1" dirty="0">
              <a:latin typeface="微软雅黑" panose="020B0503020204020204" pitchFamily="34" charset="-122"/>
              <a:ea typeface="微软雅黑" panose="020B0503020204020204" pitchFamily="34" charset="-122"/>
            </a:endParaRPr>
          </a:p>
        </p:txBody>
      </p:sp>
      <p:sp>
        <p:nvSpPr>
          <p:cNvPr id="82" name="文本框 81">
            <a:extLst>
              <a:ext uri="{FF2B5EF4-FFF2-40B4-BE49-F238E27FC236}">
                <a16:creationId xmlns:a16="http://schemas.microsoft.com/office/drawing/2014/main" id="{79DFC229-0E55-BB3A-EBAA-ACBA2BB57506}"/>
              </a:ext>
            </a:extLst>
          </p:cNvPr>
          <p:cNvSpPr txBox="1"/>
          <p:nvPr/>
        </p:nvSpPr>
        <p:spPr>
          <a:xfrm>
            <a:off x="2225431" y="5407557"/>
            <a:ext cx="1922165" cy="396583"/>
          </a:xfrm>
          <a:prstGeom prst="rect">
            <a:avLst/>
          </a:prstGeom>
          <a:noFill/>
        </p:spPr>
        <p:txBody>
          <a:bodyPr wrap="square">
            <a:spAutoFit/>
          </a:bodyPr>
          <a:lstStyle/>
          <a:p>
            <a:pPr>
              <a:lnSpc>
                <a:spcPct val="120000"/>
              </a:lnSpc>
            </a:pPr>
            <a:r>
              <a:rPr kumimoji="1" lang="en-US" altLang="zh-CN" b="1" dirty="0">
                <a:solidFill>
                  <a:srgbClr val="990301"/>
                </a:solidFill>
                <a:latin typeface="Microsoft YaHei" panose="020B0503020204020204" pitchFamily="34" charset="-122"/>
                <a:ea typeface="Microsoft YaHei" panose="020B0503020204020204" pitchFamily="34" charset="-122"/>
              </a:rPr>
              <a:t>Research</a:t>
            </a:r>
            <a:r>
              <a:rPr kumimoji="1" lang="zh-CN" altLang="en-US" b="1" dirty="0">
                <a:solidFill>
                  <a:srgbClr val="990301"/>
                </a:solidFill>
                <a:latin typeface="Microsoft YaHei" panose="020B0503020204020204" pitchFamily="34" charset="-122"/>
                <a:ea typeface="Microsoft YaHei" panose="020B0503020204020204" pitchFamily="34" charset="-122"/>
              </a:rPr>
              <a:t> </a:t>
            </a:r>
            <a:r>
              <a:rPr kumimoji="1" lang="en-US" altLang="zh-CN" b="1" dirty="0">
                <a:solidFill>
                  <a:srgbClr val="990301"/>
                </a:solidFill>
                <a:latin typeface="Microsoft YaHei" panose="020B0503020204020204" pitchFamily="34" charset="-122"/>
                <a:ea typeface="Microsoft YaHei" panose="020B0503020204020204" pitchFamily="34" charset="-122"/>
              </a:rPr>
              <a:t>Taste</a:t>
            </a:r>
          </a:p>
        </p:txBody>
      </p:sp>
      <p:cxnSp>
        <p:nvCxnSpPr>
          <p:cNvPr id="83" name="直线连接符 82">
            <a:extLst>
              <a:ext uri="{FF2B5EF4-FFF2-40B4-BE49-F238E27FC236}">
                <a16:creationId xmlns:a16="http://schemas.microsoft.com/office/drawing/2014/main" id="{4509E5D6-B078-0B9C-9587-12D98FAE50CB}"/>
              </a:ext>
            </a:extLst>
          </p:cNvPr>
          <p:cNvCxnSpPr>
            <a:cxnSpLocks/>
          </p:cNvCxnSpPr>
          <p:nvPr/>
        </p:nvCxnSpPr>
        <p:spPr>
          <a:xfrm>
            <a:off x="6811892" y="4729129"/>
            <a:ext cx="0" cy="1289075"/>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5" name="文本框 84">
            <a:extLst>
              <a:ext uri="{FF2B5EF4-FFF2-40B4-BE49-F238E27FC236}">
                <a16:creationId xmlns:a16="http://schemas.microsoft.com/office/drawing/2014/main" id="{63A79D82-34CA-2EE8-F5D0-FA18A473D921}"/>
              </a:ext>
            </a:extLst>
          </p:cNvPr>
          <p:cNvSpPr txBox="1"/>
          <p:nvPr/>
        </p:nvSpPr>
        <p:spPr>
          <a:xfrm>
            <a:off x="4487327" y="4731809"/>
            <a:ext cx="2172154" cy="1193019"/>
          </a:xfrm>
          <a:prstGeom prst="rect">
            <a:avLst/>
          </a:prstGeom>
          <a:noFill/>
        </p:spPr>
        <p:txBody>
          <a:bodyPr wrap="square">
            <a:spAutoFit/>
          </a:bodyPr>
          <a:lstStyle/>
          <a:p>
            <a:pPr marL="285750" indent="-285750">
              <a:lnSpc>
                <a:spcPts val="2160"/>
              </a:lnSpc>
              <a:buClr>
                <a:srgbClr val="C8161E"/>
              </a:buClr>
              <a:buFont typeface="Wingdings" pitchFamily="2" charset="2"/>
              <a:buChar char="Ø"/>
            </a:pPr>
            <a:r>
              <a:rPr lang="zh-CN" altLang="en-US" sz="1400" dirty="0">
                <a:solidFill>
                  <a:srgbClr val="9A0000"/>
                </a:solidFill>
                <a:latin typeface="微软雅黑" panose="020B0503020204020204" pitchFamily="34" charset="-122"/>
                <a:ea typeface="微软雅黑" panose="020B0503020204020204" pitchFamily="34" charset="-122"/>
              </a:rPr>
              <a:t>纯</a:t>
            </a:r>
            <a:r>
              <a:rPr lang="en-US" altLang="zh-CN" sz="1400" dirty="0">
                <a:solidFill>
                  <a:srgbClr val="9A0000"/>
                </a:solidFill>
                <a:latin typeface="微软雅黑" panose="020B0503020204020204" pitchFamily="34" charset="-122"/>
                <a:ea typeface="微软雅黑" panose="020B0503020204020204" pitchFamily="34" charset="-122"/>
              </a:rPr>
              <a:t>AI</a:t>
            </a:r>
            <a:r>
              <a:rPr lang="zh-CN" altLang="en-US" sz="1400" dirty="0">
                <a:solidFill>
                  <a:srgbClr val="9A0000"/>
                </a:solidFill>
                <a:latin typeface="微软雅黑" panose="020B0503020204020204" pitchFamily="34" charset="-122"/>
                <a:ea typeface="微软雅黑" panose="020B0503020204020204" pitchFamily="34" charset="-122"/>
              </a:rPr>
              <a:t>喜欢堆砌模块</a:t>
            </a:r>
            <a:endParaRPr lang="en-US" altLang="zh-CN" sz="1400" dirty="0">
              <a:solidFill>
                <a:srgbClr val="9A0000"/>
              </a:solidFill>
              <a:latin typeface="微软雅黑" panose="020B0503020204020204" pitchFamily="34" charset="-122"/>
              <a:ea typeface="微软雅黑" panose="020B0503020204020204" pitchFamily="34" charset="-122"/>
            </a:endParaRPr>
          </a:p>
          <a:p>
            <a:pPr marL="285750" indent="-285750">
              <a:lnSpc>
                <a:spcPts val="2160"/>
              </a:lnSpc>
              <a:buClr>
                <a:srgbClr val="C8161E"/>
              </a:buClr>
              <a:buFont typeface="Wingdings" pitchFamily="2" charset="2"/>
              <a:buChar char="Ø"/>
            </a:pPr>
            <a:r>
              <a:rPr lang="zh-CN" altLang="en-US" sz="1400" dirty="0">
                <a:solidFill>
                  <a:srgbClr val="9A0000"/>
                </a:solidFill>
                <a:latin typeface="微软雅黑" panose="020B0503020204020204" pitchFamily="34" charset="-122"/>
                <a:ea typeface="微软雅黑" panose="020B0503020204020204" pitchFamily="34" charset="-122"/>
              </a:rPr>
              <a:t>什么研究真正重要</a:t>
            </a:r>
            <a:endParaRPr lang="en-US" altLang="zh-CN" sz="1400" dirty="0">
              <a:solidFill>
                <a:srgbClr val="9A0000"/>
              </a:solidFill>
              <a:latin typeface="微软雅黑" panose="020B0503020204020204" pitchFamily="34" charset="-122"/>
              <a:ea typeface="微软雅黑" panose="020B0503020204020204" pitchFamily="34" charset="-122"/>
            </a:endParaRPr>
          </a:p>
          <a:p>
            <a:pPr marL="285750" indent="-285750">
              <a:lnSpc>
                <a:spcPts val="2160"/>
              </a:lnSpc>
              <a:buClr>
                <a:srgbClr val="C8161E"/>
              </a:buClr>
              <a:buFont typeface="Wingdings" pitchFamily="2" charset="2"/>
              <a:buChar char="Ø"/>
            </a:pPr>
            <a:r>
              <a:rPr lang="zh-CN" altLang="en-US" sz="1400" dirty="0">
                <a:solidFill>
                  <a:srgbClr val="9A0000"/>
                </a:solidFill>
                <a:latin typeface="微软雅黑" panose="020B0503020204020204" pitchFamily="34" charset="-122"/>
                <a:ea typeface="微软雅黑" panose="020B0503020204020204" pitchFamily="34" charset="-122"/>
              </a:rPr>
              <a:t>方法是否有创新性</a:t>
            </a:r>
            <a:endParaRPr lang="en-US" altLang="zh-CN" sz="1400" dirty="0">
              <a:solidFill>
                <a:srgbClr val="9A0000"/>
              </a:solidFill>
              <a:latin typeface="微软雅黑" panose="020B0503020204020204" pitchFamily="34" charset="-122"/>
              <a:ea typeface="微软雅黑" panose="020B0503020204020204" pitchFamily="34" charset="-122"/>
            </a:endParaRPr>
          </a:p>
          <a:p>
            <a:pPr marL="285750" indent="-285750">
              <a:lnSpc>
                <a:spcPts val="2160"/>
              </a:lnSpc>
              <a:buClr>
                <a:srgbClr val="C8161E"/>
              </a:buClr>
              <a:buFont typeface="Wingdings" pitchFamily="2" charset="2"/>
              <a:buChar char="Ø"/>
            </a:pPr>
            <a:r>
              <a:rPr lang="zh-CN" altLang="en-US" sz="1400" dirty="0">
                <a:solidFill>
                  <a:srgbClr val="9A0000"/>
                </a:solidFill>
                <a:latin typeface="微软雅黑" panose="020B0503020204020204" pitchFamily="34" charset="-122"/>
                <a:ea typeface="微软雅黑" panose="020B0503020204020204" pitchFamily="34" charset="-122"/>
              </a:rPr>
              <a:t>哪些内容能够 </a:t>
            </a:r>
            <a:r>
              <a:rPr lang="en-US" altLang="zh-CN" sz="1400" dirty="0">
                <a:solidFill>
                  <a:srgbClr val="9A0000"/>
                </a:solidFill>
                <a:latin typeface="微软雅黑" panose="020B0503020204020204" pitchFamily="34" charset="-122"/>
                <a:ea typeface="微软雅黑" panose="020B0503020204020204" pitchFamily="34" charset="-122"/>
              </a:rPr>
              <a:t>claim</a:t>
            </a:r>
          </a:p>
        </p:txBody>
      </p:sp>
      <p:pic>
        <p:nvPicPr>
          <p:cNvPr id="4" name="图片 3">
            <a:extLst>
              <a:ext uri="{FF2B5EF4-FFF2-40B4-BE49-F238E27FC236}">
                <a16:creationId xmlns:a16="http://schemas.microsoft.com/office/drawing/2014/main" id="{CC5A1EE9-A139-59C0-82A2-B972E2F14AC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43132" y="4645080"/>
            <a:ext cx="2385020" cy="1340861"/>
          </a:xfrm>
          <a:prstGeom prst="rect">
            <a:avLst/>
          </a:prstGeom>
        </p:spPr>
      </p:pic>
      <p:sp>
        <p:nvSpPr>
          <p:cNvPr id="86" name="文本框 85">
            <a:extLst>
              <a:ext uri="{FF2B5EF4-FFF2-40B4-BE49-F238E27FC236}">
                <a16:creationId xmlns:a16="http://schemas.microsoft.com/office/drawing/2014/main" id="{260F5E2D-F8DE-6ECF-47E9-184B26B01B7D}"/>
              </a:ext>
            </a:extLst>
          </p:cNvPr>
          <p:cNvSpPr txBox="1"/>
          <p:nvPr/>
        </p:nvSpPr>
        <p:spPr>
          <a:xfrm>
            <a:off x="9131932" y="2541786"/>
            <a:ext cx="450388" cy="244426"/>
          </a:xfrm>
          <a:prstGeom prst="rect">
            <a:avLst/>
          </a:prstGeom>
          <a:noFill/>
        </p:spPr>
        <p:txBody>
          <a:bodyPr wrap="square">
            <a:spAutoFit/>
          </a:bodyPr>
          <a:lstStyle/>
          <a:p>
            <a:pPr>
              <a:lnSpc>
                <a:spcPct val="120000"/>
              </a:lnSpc>
            </a:pPr>
            <a:r>
              <a:rPr kumimoji="1" lang="en-US" altLang="zh-CN" sz="900" dirty="0">
                <a:latin typeface="Microsoft YaHei" panose="020B0503020204020204" pitchFamily="34" charset="-122"/>
                <a:ea typeface="Microsoft YaHei" panose="020B0503020204020204" pitchFamily="34" charset="-122"/>
              </a:rPr>
              <a:t>mcp</a:t>
            </a:r>
          </a:p>
        </p:txBody>
      </p:sp>
      <p:sp>
        <p:nvSpPr>
          <p:cNvPr id="88" name="文本框 87">
            <a:extLst>
              <a:ext uri="{FF2B5EF4-FFF2-40B4-BE49-F238E27FC236}">
                <a16:creationId xmlns:a16="http://schemas.microsoft.com/office/drawing/2014/main" id="{A15751D4-F097-B3B2-450C-084766060EE9}"/>
              </a:ext>
            </a:extLst>
          </p:cNvPr>
          <p:cNvSpPr txBox="1"/>
          <p:nvPr/>
        </p:nvSpPr>
        <p:spPr>
          <a:xfrm>
            <a:off x="1681692" y="6143109"/>
            <a:ext cx="5849006" cy="307777"/>
          </a:xfrm>
          <a:prstGeom prst="rect">
            <a:avLst/>
          </a:prstGeom>
          <a:noFill/>
        </p:spPr>
        <p:txBody>
          <a:bodyPr wrap="square">
            <a:spAutoFit/>
          </a:bodyPr>
          <a:lstStyle/>
          <a:p>
            <a:r>
              <a:rPr lang="zh-CN" altLang="en-US" sz="1400" dirty="0">
                <a:solidFill>
                  <a:schemeClr val="bg1">
                    <a:lumMod val="50000"/>
                  </a:schemeClr>
                </a:solidFill>
              </a:rPr>
              <a:t>https://arxiv.org/pdf/2603.14473</a:t>
            </a:r>
          </a:p>
        </p:txBody>
      </p:sp>
    </p:spTree>
    <p:extLst>
      <p:ext uri="{BB962C8B-B14F-4D97-AF65-F5344CB8AC3E}">
        <p14:creationId xmlns:p14="http://schemas.microsoft.com/office/powerpoint/2010/main" val="251983776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id="{B44E2DD5-0D6E-A12B-3745-D689368D95A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775" y="0"/>
            <a:ext cx="11526440" cy="6480175"/>
          </a:xfrm>
          <a:prstGeom prst="rect">
            <a:avLst/>
          </a:prstGeom>
        </p:spPr>
      </p:pic>
      <p:sp>
        <p:nvSpPr>
          <p:cNvPr id="4" name="灯片编号占位符 3">
            <a:extLst>
              <a:ext uri="{FF2B5EF4-FFF2-40B4-BE49-F238E27FC236}">
                <a16:creationId xmlns:a16="http://schemas.microsoft.com/office/drawing/2014/main" id="{DC8C8244-CEC8-EEF4-31C2-DB6044A2726C}"/>
              </a:ext>
            </a:extLst>
          </p:cNvPr>
          <p:cNvSpPr>
            <a:spLocks noGrp="1"/>
          </p:cNvSpPr>
          <p:nvPr>
            <p:ph type="sldNum" sz="quarter" idx="12"/>
          </p:nvPr>
        </p:nvSpPr>
        <p:spPr/>
        <p:txBody>
          <a:bodyPr/>
          <a:lstStyle/>
          <a:p>
            <a:fld id="{F109C2AD-CA39-43E2-BBEF-768E308D7275}" type="slidenum">
              <a:rPr lang="zh-CN" altLang="en-US" smtClean="0"/>
              <a:pPr/>
              <a:t>4</a:t>
            </a:fld>
            <a:endParaRPr lang="zh-CN" altLang="en-US"/>
          </a:p>
        </p:txBody>
      </p:sp>
      <p:pic>
        <p:nvPicPr>
          <p:cNvPr id="7" name="图片 6">
            <a:extLst>
              <a:ext uri="{FF2B5EF4-FFF2-40B4-BE49-F238E27FC236}">
                <a16:creationId xmlns:a16="http://schemas.microsoft.com/office/drawing/2014/main" id="{26E81FA3-333D-CF04-ADF3-ED8BFD5C375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91935" y="3096071"/>
            <a:ext cx="3330139" cy="1872208"/>
          </a:xfrm>
          <a:prstGeom prst="rect">
            <a:avLst/>
          </a:prstGeom>
        </p:spPr>
      </p:pic>
    </p:spTree>
    <p:extLst>
      <p:ext uri="{BB962C8B-B14F-4D97-AF65-F5344CB8AC3E}">
        <p14:creationId xmlns:p14="http://schemas.microsoft.com/office/powerpoint/2010/main" val="218034638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a:extLst>
              <a:ext uri="{FF2B5EF4-FFF2-40B4-BE49-F238E27FC236}">
                <a16:creationId xmlns:a16="http://schemas.microsoft.com/office/drawing/2014/main" id="{C55C2C63-63E0-AFF7-DAFA-241313101270}"/>
              </a:ext>
            </a:extLst>
          </p:cNvPr>
          <p:cNvSpPr>
            <a:spLocks noGrp="1"/>
          </p:cNvSpPr>
          <p:nvPr>
            <p:ph type="title"/>
          </p:nvPr>
        </p:nvSpPr>
        <p:spPr/>
        <p:txBody>
          <a:bodyPr>
            <a:normAutofit/>
          </a:bodyPr>
          <a:lstStyle/>
          <a:p>
            <a:r>
              <a:rPr lang="zh-CN" altLang="en-US" dirty="0"/>
              <a:t>实例：</a:t>
            </a:r>
            <a:r>
              <a:rPr lang="en-US" altLang="zh-CN" dirty="0"/>
              <a:t>Karpathy Autoresearch</a:t>
            </a:r>
            <a:endParaRPr lang="zh-CN" altLang="en-US" dirty="0"/>
          </a:p>
        </p:txBody>
      </p:sp>
      <p:sp>
        <p:nvSpPr>
          <p:cNvPr id="2" name="灯片编号占位符 1">
            <a:extLst>
              <a:ext uri="{FF2B5EF4-FFF2-40B4-BE49-F238E27FC236}">
                <a16:creationId xmlns:a16="http://schemas.microsoft.com/office/drawing/2014/main" id="{AA975C40-E919-8677-6464-7457957823BE}"/>
              </a:ext>
            </a:extLst>
          </p:cNvPr>
          <p:cNvSpPr>
            <a:spLocks noGrp="1"/>
          </p:cNvSpPr>
          <p:nvPr>
            <p:ph type="sldNum" sz="quarter" idx="12"/>
          </p:nvPr>
        </p:nvSpPr>
        <p:spPr/>
        <p:txBody>
          <a:bodyPr/>
          <a:lstStyle/>
          <a:p>
            <a:fld id="{F109C2AD-CA39-43E2-BBEF-768E308D7275}" type="slidenum">
              <a:rPr lang="zh-CN" altLang="en-US" smtClean="0"/>
              <a:pPr/>
              <a:t>5</a:t>
            </a:fld>
            <a:endParaRPr lang="zh-CN" altLang="en-US"/>
          </a:p>
        </p:txBody>
      </p:sp>
      <p:sp>
        <p:nvSpPr>
          <p:cNvPr id="12" name="Rectangle 6">
            <a:extLst>
              <a:ext uri="{FF2B5EF4-FFF2-40B4-BE49-F238E27FC236}">
                <a16:creationId xmlns:a16="http://schemas.microsoft.com/office/drawing/2014/main" id="{24AF9783-74C4-692D-4E2B-C60B97D7B81B}"/>
              </a:ext>
            </a:extLst>
          </p:cNvPr>
          <p:cNvSpPr>
            <a:spLocks noChangeArrowheads="1"/>
          </p:cNvSpPr>
          <p:nvPr/>
        </p:nvSpPr>
        <p:spPr bwMode="auto">
          <a:xfrm>
            <a:off x="0" y="0"/>
            <a:ext cx="115220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10">
            <a:extLst>
              <a:ext uri="{FF2B5EF4-FFF2-40B4-BE49-F238E27FC236}">
                <a16:creationId xmlns:a16="http://schemas.microsoft.com/office/drawing/2014/main" id="{B0C47A9A-450D-4B0A-6310-EEF8522CB35E}"/>
              </a:ext>
            </a:extLst>
          </p:cNvPr>
          <p:cNvSpPr>
            <a:spLocks noChangeArrowheads="1"/>
          </p:cNvSpPr>
          <p:nvPr/>
        </p:nvSpPr>
        <p:spPr bwMode="auto">
          <a:xfrm>
            <a:off x="152400" y="152400"/>
            <a:ext cx="115220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0" name="文本框 19">
            <a:extLst>
              <a:ext uri="{FF2B5EF4-FFF2-40B4-BE49-F238E27FC236}">
                <a16:creationId xmlns:a16="http://schemas.microsoft.com/office/drawing/2014/main" id="{9B2AB0B2-0171-72C2-6E03-AB672B7B8941}"/>
              </a:ext>
            </a:extLst>
          </p:cNvPr>
          <p:cNvSpPr txBox="1"/>
          <p:nvPr/>
        </p:nvSpPr>
        <p:spPr>
          <a:xfrm>
            <a:off x="216527" y="1818118"/>
            <a:ext cx="1224136" cy="358881"/>
          </a:xfrm>
          <a:prstGeom prst="rect">
            <a:avLst/>
          </a:prstGeom>
          <a:noFill/>
        </p:spPr>
        <p:txBody>
          <a:bodyPr wrap="square">
            <a:spAutoFit/>
          </a:bodyPr>
          <a:lstStyle/>
          <a:p>
            <a:pPr>
              <a:lnSpc>
                <a:spcPts val="2160"/>
              </a:lnSpc>
              <a:buClr>
                <a:srgbClr val="C8161E"/>
              </a:buClr>
            </a:pPr>
            <a:r>
              <a:rPr lang="zh-CN" altLang="en-US" b="1" dirty="0">
                <a:solidFill>
                  <a:srgbClr val="9A0000"/>
                </a:solidFill>
                <a:latin typeface="微软雅黑" panose="020B0503020204020204" pitchFamily="34" charset="-122"/>
                <a:ea typeface="微软雅黑" panose="020B0503020204020204" pitchFamily="34" charset="-122"/>
              </a:rPr>
              <a:t>设计规则</a:t>
            </a:r>
            <a:endParaRPr lang="en-US" altLang="zh-CN" b="1" dirty="0">
              <a:solidFill>
                <a:srgbClr val="9A0000"/>
              </a:solidFill>
              <a:latin typeface="微软雅黑" panose="020B0503020204020204" pitchFamily="34" charset="-122"/>
              <a:ea typeface="微软雅黑" panose="020B0503020204020204" pitchFamily="34" charset="-122"/>
            </a:endParaRPr>
          </a:p>
        </p:txBody>
      </p:sp>
      <p:sp>
        <p:nvSpPr>
          <p:cNvPr id="4" name="文本框 3">
            <a:extLst>
              <a:ext uri="{FF2B5EF4-FFF2-40B4-BE49-F238E27FC236}">
                <a16:creationId xmlns:a16="http://schemas.microsoft.com/office/drawing/2014/main" id="{96A7D33D-DEDE-1932-99F1-3CE408ACF429}"/>
              </a:ext>
            </a:extLst>
          </p:cNvPr>
          <p:cNvSpPr txBox="1"/>
          <p:nvPr/>
        </p:nvSpPr>
        <p:spPr>
          <a:xfrm>
            <a:off x="288429" y="1093127"/>
            <a:ext cx="11064354" cy="658194"/>
          </a:xfrm>
          <a:prstGeom prst="rect">
            <a:avLst/>
          </a:prstGeom>
          <a:noFill/>
        </p:spPr>
        <p:txBody>
          <a:bodyPr wrap="square">
            <a:spAutoFit/>
          </a:bodyPr>
          <a:lstStyle/>
          <a:p>
            <a:pPr>
              <a:lnSpc>
                <a:spcPct val="120000"/>
              </a:lnSpc>
            </a:pPr>
            <a:r>
              <a:rPr lang="en" altLang="zh-CN" sz="1600" dirty="0">
                <a:solidFill>
                  <a:srgbClr val="002060"/>
                </a:solidFill>
                <a:effectLst/>
                <a:latin typeface="Microsoft YaHei" panose="020B0503020204020204" pitchFamily="34" charset="-122"/>
                <a:ea typeface="Microsoft YaHei" panose="020B0503020204020204" pitchFamily="34" charset="-122"/>
              </a:rPr>
              <a:t>One day, frontier AI research used to be done by meat computers in between eating, sleeping, having other fun.</a:t>
            </a:r>
          </a:p>
          <a:p>
            <a:pPr algn="r">
              <a:lnSpc>
                <a:spcPct val="120000"/>
              </a:lnSpc>
            </a:pPr>
            <a:r>
              <a:rPr lang="en-US" altLang="zh-CN" sz="1600" dirty="0">
                <a:solidFill>
                  <a:srgbClr val="002060"/>
                </a:solidFill>
                <a:latin typeface="Microsoft YaHei" panose="020B0503020204020204" pitchFamily="34" charset="-122"/>
                <a:ea typeface="Microsoft YaHei" panose="020B0503020204020204" pitchFamily="34" charset="-122"/>
              </a:rPr>
              <a:t>——</a:t>
            </a:r>
            <a:r>
              <a:rPr lang="zh-CN" altLang="en-US" sz="1600" dirty="0">
                <a:solidFill>
                  <a:srgbClr val="002060"/>
                </a:solidFill>
                <a:latin typeface="Microsoft YaHei" panose="020B0503020204020204" pitchFamily="34" charset="-122"/>
                <a:ea typeface="Microsoft YaHei" panose="020B0503020204020204" pitchFamily="34" charset="-122"/>
              </a:rPr>
              <a:t> </a:t>
            </a:r>
            <a:r>
              <a:rPr lang="en" altLang="zh-CN" sz="1600" dirty="0">
                <a:solidFill>
                  <a:srgbClr val="002060"/>
                </a:solidFill>
                <a:latin typeface="Microsoft YaHei" panose="020B0503020204020204" pitchFamily="34" charset="-122"/>
                <a:ea typeface="Microsoft YaHei" panose="020B0503020204020204" pitchFamily="34" charset="-122"/>
              </a:rPr>
              <a:t>Karpathy</a:t>
            </a:r>
            <a:r>
              <a:rPr lang="zh-CN" altLang="en-US" sz="1600" dirty="0">
                <a:solidFill>
                  <a:srgbClr val="002060"/>
                </a:solidFill>
                <a:latin typeface="Microsoft YaHei" panose="020B0503020204020204" pitchFamily="34" charset="-122"/>
                <a:ea typeface="Microsoft YaHei" panose="020B0503020204020204" pitchFamily="34" charset="-122"/>
              </a:rPr>
              <a:t> </a:t>
            </a:r>
            <a:r>
              <a:rPr lang="en-US" altLang="zh-CN" sz="1600" dirty="0">
                <a:solidFill>
                  <a:srgbClr val="002060"/>
                </a:solidFill>
                <a:latin typeface="Microsoft YaHei" panose="020B0503020204020204" pitchFamily="34" charset="-122"/>
                <a:ea typeface="Microsoft YaHei" panose="020B0503020204020204" pitchFamily="34" charset="-122"/>
              </a:rPr>
              <a:t>March</a:t>
            </a:r>
            <a:r>
              <a:rPr lang="zh-CN" altLang="en-US" sz="1600" dirty="0">
                <a:solidFill>
                  <a:srgbClr val="002060"/>
                </a:solidFill>
                <a:latin typeface="Microsoft YaHei" panose="020B0503020204020204" pitchFamily="34" charset="-122"/>
                <a:ea typeface="Microsoft YaHei" panose="020B0503020204020204" pitchFamily="34" charset="-122"/>
              </a:rPr>
              <a:t> </a:t>
            </a:r>
            <a:r>
              <a:rPr lang="en-US" altLang="zh-CN" sz="1600" dirty="0">
                <a:solidFill>
                  <a:srgbClr val="002060"/>
                </a:solidFill>
                <a:latin typeface="Microsoft YaHei" panose="020B0503020204020204" pitchFamily="34" charset="-122"/>
                <a:ea typeface="Microsoft YaHei" panose="020B0503020204020204" pitchFamily="34" charset="-122"/>
              </a:rPr>
              <a:t>2026</a:t>
            </a:r>
            <a:endParaRPr lang="zh-CN" altLang="en-US" sz="1600" dirty="0">
              <a:solidFill>
                <a:srgbClr val="002060"/>
              </a:solidFill>
              <a:latin typeface="Microsoft YaHei" panose="020B0503020204020204" pitchFamily="34" charset="-122"/>
              <a:ea typeface="Microsoft YaHei" panose="020B0503020204020204" pitchFamily="34" charset="-122"/>
            </a:endParaRPr>
          </a:p>
        </p:txBody>
      </p:sp>
      <p:sp>
        <p:nvSpPr>
          <p:cNvPr id="5" name="圆角矩形 4">
            <a:extLst>
              <a:ext uri="{FF2B5EF4-FFF2-40B4-BE49-F238E27FC236}">
                <a16:creationId xmlns:a16="http://schemas.microsoft.com/office/drawing/2014/main" id="{90EF3A08-168E-940F-B329-53C888B8A5C3}"/>
              </a:ext>
            </a:extLst>
          </p:cNvPr>
          <p:cNvSpPr/>
          <p:nvPr/>
        </p:nvSpPr>
        <p:spPr>
          <a:xfrm>
            <a:off x="2171991" y="5794132"/>
            <a:ext cx="7301658" cy="503739"/>
          </a:xfrm>
          <a:prstGeom prst="roundRect">
            <a:avLst>
              <a:gd name="adj" fmla="val 24134"/>
            </a:avLst>
          </a:prstGeom>
          <a:solidFill>
            <a:srgbClr val="EEEFF2"/>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6" name="图片 5">
            <a:extLst>
              <a:ext uri="{FF2B5EF4-FFF2-40B4-BE49-F238E27FC236}">
                <a16:creationId xmlns:a16="http://schemas.microsoft.com/office/drawing/2014/main" id="{4F5628CC-C76D-1305-AD09-645C549F0695}"/>
              </a:ext>
            </a:extLst>
          </p:cNvPr>
          <p:cNvPicPr>
            <a:picLocks noChangeAspect="1"/>
          </p:cNvPicPr>
          <p:nvPr/>
        </p:nvPicPr>
        <p:blipFill>
          <a:blip r:embed="rId3"/>
          <a:stretch>
            <a:fillRect/>
          </a:stretch>
        </p:blipFill>
        <p:spPr>
          <a:xfrm>
            <a:off x="2911022" y="5836052"/>
            <a:ext cx="372937" cy="363002"/>
          </a:xfrm>
          <a:prstGeom prst="rect">
            <a:avLst/>
          </a:prstGeom>
        </p:spPr>
      </p:pic>
      <p:sp>
        <p:nvSpPr>
          <p:cNvPr id="8" name="文本框 7">
            <a:extLst>
              <a:ext uri="{FF2B5EF4-FFF2-40B4-BE49-F238E27FC236}">
                <a16:creationId xmlns:a16="http://schemas.microsoft.com/office/drawing/2014/main" id="{02793607-DA3A-E69E-378B-CFFD3EEBC94B}"/>
              </a:ext>
            </a:extLst>
          </p:cNvPr>
          <p:cNvSpPr txBox="1"/>
          <p:nvPr/>
        </p:nvSpPr>
        <p:spPr>
          <a:xfrm>
            <a:off x="3352969" y="5836051"/>
            <a:ext cx="5328592" cy="400110"/>
          </a:xfrm>
          <a:prstGeom prst="rect">
            <a:avLst/>
          </a:prstGeom>
          <a:noFill/>
        </p:spPr>
        <p:txBody>
          <a:bodyPr wrap="square">
            <a:spAutoFit/>
          </a:bodyPr>
          <a:lstStyle/>
          <a:p>
            <a:r>
              <a:rPr kumimoji="1" lang="zh-CN" altLang="en-US" b="1" dirty="0">
                <a:solidFill>
                  <a:schemeClr val="accent1">
                    <a:lumMod val="50000"/>
                  </a:schemeClr>
                </a:solidFill>
                <a:latin typeface="Microsoft YaHei" panose="020B0503020204020204" pitchFamily="34" charset="-122"/>
                <a:ea typeface="Microsoft YaHei" panose="020B0503020204020204" pitchFamily="34" charset="-122"/>
              </a:rPr>
              <a:t>自动化科研只需要一个 </a:t>
            </a:r>
            <a:r>
              <a:rPr kumimoji="1" lang="zh-CN" altLang="en-US" sz="2000" b="1" dirty="0">
                <a:solidFill>
                  <a:srgbClr val="C00000"/>
                </a:solidFill>
                <a:latin typeface="Microsoft YaHei" panose="020B0503020204020204" pitchFamily="34" charset="-122"/>
                <a:ea typeface="Microsoft YaHei" panose="020B0503020204020204" pitchFamily="34" charset="-122"/>
              </a:rPr>
              <a:t>可验证的准则 </a:t>
            </a:r>
            <a:r>
              <a:rPr kumimoji="1" lang="en-US" altLang="zh-CN" b="1" dirty="0">
                <a:solidFill>
                  <a:schemeClr val="accent1">
                    <a:lumMod val="50000"/>
                  </a:schemeClr>
                </a:solidFill>
                <a:latin typeface="Microsoft YaHei" panose="020B0503020204020204" pitchFamily="34" charset="-122"/>
                <a:ea typeface="Microsoft YaHei" panose="020B0503020204020204" pitchFamily="34" charset="-122"/>
              </a:rPr>
              <a:t>+</a:t>
            </a:r>
            <a:r>
              <a:rPr kumimoji="1" lang="zh-CN" altLang="en-US" b="1" dirty="0">
                <a:solidFill>
                  <a:schemeClr val="accent1">
                    <a:lumMod val="50000"/>
                  </a:schemeClr>
                </a:solidFill>
                <a:latin typeface="Microsoft YaHei" panose="020B0503020204020204" pitchFamily="34" charset="-122"/>
                <a:ea typeface="Microsoft YaHei" panose="020B0503020204020204" pitchFamily="34" charset="-122"/>
              </a:rPr>
              <a:t> 自我迭代</a:t>
            </a:r>
          </a:p>
        </p:txBody>
      </p:sp>
      <p:pic>
        <p:nvPicPr>
          <p:cNvPr id="11" name="图片 10">
            <a:extLst>
              <a:ext uri="{FF2B5EF4-FFF2-40B4-BE49-F238E27FC236}">
                <a16:creationId xmlns:a16="http://schemas.microsoft.com/office/drawing/2014/main" id="{DB9BEA4B-D525-ABCE-222C-C4EE1D3FA4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1474" y="2251345"/>
            <a:ext cx="5419095" cy="2548761"/>
          </a:xfrm>
          <a:prstGeom prst="rect">
            <a:avLst/>
          </a:prstGeom>
        </p:spPr>
      </p:pic>
      <p:sp>
        <p:nvSpPr>
          <p:cNvPr id="13" name="文本框 12">
            <a:extLst>
              <a:ext uri="{FF2B5EF4-FFF2-40B4-BE49-F238E27FC236}">
                <a16:creationId xmlns:a16="http://schemas.microsoft.com/office/drawing/2014/main" id="{43BD3BE6-8C62-68C4-2636-915B61589DCC}"/>
              </a:ext>
            </a:extLst>
          </p:cNvPr>
          <p:cNvSpPr txBox="1"/>
          <p:nvPr/>
        </p:nvSpPr>
        <p:spPr>
          <a:xfrm>
            <a:off x="6193085" y="1851761"/>
            <a:ext cx="1224136" cy="358881"/>
          </a:xfrm>
          <a:prstGeom prst="rect">
            <a:avLst/>
          </a:prstGeom>
          <a:noFill/>
        </p:spPr>
        <p:txBody>
          <a:bodyPr wrap="square">
            <a:spAutoFit/>
          </a:bodyPr>
          <a:lstStyle/>
          <a:p>
            <a:pPr>
              <a:lnSpc>
                <a:spcPts val="2160"/>
              </a:lnSpc>
              <a:buClr>
                <a:srgbClr val="C8161E"/>
              </a:buClr>
            </a:pPr>
            <a:r>
              <a:rPr lang="zh-CN" altLang="en-US" b="1" dirty="0">
                <a:solidFill>
                  <a:srgbClr val="9A0000"/>
                </a:solidFill>
                <a:latin typeface="微软雅黑" panose="020B0503020204020204" pitchFamily="34" charset="-122"/>
                <a:ea typeface="微软雅黑" panose="020B0503020204020204" pitchFamily="34" charset="-122"/>
              </a:rPr>
              <a:t>验收结果</a:t>
            </a:r>
            <a:endParaRPr lang="en-US" altLang="zh-CN" b="1" dirty="0">
              <a:solidFill>
                <a:srgbClr val="9A0000"/>
              </a:solidFill>
              <a:latin typeface="微软雅黑" panose="020B0503020204020204" pitchFamily="34" charset="-122"/>
              <a:ea typeface="微软雅黑" panose="020B0503020204020204" pitchFamily="34" charset="-122"/>
            </a:endParaRPr>
          </a:p>
        </p:txBody>
      </p:sp>
      <p:pic>
        <p:nvPicPr>
          <p:cNvPr id="1026" name="Picture 2" descr="teaser">
            <a:extLst>
              <a:ext uri="{FF2B5EF4-FFF2-40B4-BE49-F238E27FC236}">
                <a16:creationId xmlns:a16="http://schemas.microsoft.com/office/drawing/2014/main" id="{84E16799-7298-70F2-0CA0-BA6942B7E3E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38887" y="2212104"/>
            <a:ext cx="5419106" cy="2684167"/>
          </a:xfrm>
          <a:prstGeom prst="rect">
            <a:avLst/>
          </a:prstGeom>
          <a:noFill/>
          <a:extLst>
            <a:ext uri="{909E8E84-426E-40DD-AFC4-6F175D3DCCD1}">
              <a14:hiddenFill xmlns:a14="http://schemas.microsoft.com/office/drawing/2010/main">
                <a:solidFill>
                  <a:srgbClr val="FFFFFF"/>
                </a:solidFill>
              </a14:hiddenFill>
            </a:ext>
          </a:extLst>
        </p:spPr>
      </p:pic>
      <p:sp>
        <p:nvSpPr>
          <p:cNvPr id="14" name="文本框 13">
            <a:extLst>
              <a:ext uri="{FF2B5EF4-FFF2-40B4-BE49-F238E27FC236}">
                <a16:creationId xmlns:a16="http://schemas.microsoft.com/office/drawing/2014/main" id="{59184AB2-9623-9751-070B-15566D5420F1}"/>
              </a:ext>
            </a:extLst>
          </p:cNvPr>
          <p:cNvSpPr txBox="1"/>
          <p:nvPr/>
        </p:nvSpPr>
        <p:spPr>
          <a:xfrm>
            <a:off x="201474" y="5053694"/>
            <a:ext cx="10096067" cy="628762"/>
          </a:xfrm>
          <a:prstGeom prst="rect">
            <a:avLst/>
          </a:prstGeom>
          <a:noFill/>
        </p:spPr>
        <p:txBody>
          <a:bodyPr wrap="square">
            <a:spAutoFit/>
          </a:bodyPr>
          <a:lstStyle/>
          <a:p>
            <a:pPr marL="285750" indent="-285750">
              <a:lnSpc>
                <a:spcPts val="2160"/>
              </a:lnSpc>
              <a:buClr>
                <a:srgbClr val="C8161E"/>
              </a:buClr>
              <a:buFont typeface="Wingdings" pitchFamily="2" charset="2"/>
              <a:buChar char="Ø"/>
            </a:pPr>
            <a:r>
              <a:rPr lang="zh-CN" altLang="en-US" sz="1400" dirty="0">
                <a:latin typeface="微软雅黑" panose="020B0503020204020204" pitchFamily="34" charset="-122"/>
                <a:ea typeface="微软雅黑" panose="020B0503020204020204" pitchFamily="34" charset="-122"/>
              </a:rPr>
              <a:t>人要做的只有制定研究策略 </a:t>
            </a:r>
            <a:r>
              <a:rPr lang="en-US" altLang="zh-CN" sz="1400" dirty="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刷</a:t>
            </a:r>
            <a:r>
              <a:rPr lang="en-US" altLang="zh-CN" sz="1400" dirty="0">
                <a:latin typeface="微软雅黑" panose="020B0503020204020204" pitchFamily="34" charset="-122"/>
                <a:ea typeface="微软雅黑" panose="020B0503020204020204" pitchFamily="34" charset="-122"/>
              </a:rPr>
              <a:t>val_bpb</a:t>
            </a:r>
            <a:r>
              <a:rPr lang="zh-CN" altLang="en-US" sz="1400" dirty="0">
                <a:latin typeface="微软雅黑" panose="020B0503020204020204" pitchFamily="34" charset="-122"/>
                <a:ea typeface="微软雅黑" panose="020B0503020204020204" pitchFamily="34" charset="-122"/>
              </a:rPr>
              <a:t>，写进  </a:t>
            </a:r>
            <a:r>
              <a:rPr lang="en-US" altLang="zh-CN" sz="1400" dirty="0">
                <a:latin typeface="微软雅黑" panose="020B0503020204020204" pitchFamily="34" charset="-122"/>
                <a:ea typeface="微软雅黑" panose="020B0503020204020204" pitchFamily="34" charset="-122"/>
              </a:rPr>
              <a:t>program.md</a:t>
            </a:r>
            <a:r>
              <a:rPr lang="zh-CN" altLang="en-US" sz="1400" dirty="0">
                <a:latin typeface="微软雅黑" panose="020B0503020204020204" pitchFamily="34" charset="-122"/>
                <a:ea typeface="微软雅黑" panose="020B0503020204020204" pitchFamily="34" charset="-122"/>
              </a:rPr>
              <a:t> 就完了</a:t>
            </a:r>
            <a:r>
              <a:rPr lang="en-US" altLang="zh-CN" sz="1400" dirty="0">
                <a:latin typeface="微软雅黑" panose="020B0503020204020204" pitchFamily="34" charset="-122"/>
                <a:ea typeface="微软雅黑" panose="020B0503020204020204" pitchFamily="34" charset="-122"/>
              </a:rPr>
              <a:t>), AI</a:t>
            </a:r>
            <a:r>
              <a:rPr lang="zh-CN" altLang="en-US" sz="1400" dirty="0">
                <a:latin typeface="微软雅黑" panose="020B0503020204020204" pitchFamily="34" charset="-122"/>
                <a:ea typeface="微软雅黑" panose="020B0503020204020204" pitchFamily="34" charset="-122"/>
              </a:rPr>
              <a:t> 在每一次实验后决定策略保留还是去除</a:t>
            </a:r>
            <a:endParaRPr lang="en-US" altLang="zh-CN" sz="1400" dirty="0">
              <a:latin typeface="微软雅黑" panose="020B0503020204020204" pitchFamily="34" charset="-122"/>
              <a:ea typeface="微软雅黑" panose="020B0503020204020204" pitchFamily="34" charset="-122"/>
            </a:endParaRPr>
          </a:p>
          <a:p>
            <a:pPr marL="285750" indent="-285750">
              <a:lnSpc>
                <a:spcPts val="2160"/>
              </a:lnSpc>
              <a:buClr>
                <a:srgbClr val="C8161E"/>
              </a:buClr>
              <a:buFont typeface="Wingdings" pitchFamily="2" charset="2"/>
              <a:buChar char="Ø"/>
            </a:pPr>
            <a:r>
              <a:rPr lang="zh-CN" altLang="en-US" sz="1400" dirty="0">
                <a:solidFill>
                  <a:srgbClr val="C00000"/>
                </a:solidFill>
                <a:latin typeface="微软雅黑" panose="020B0503020204020204" pitchFamily="34" charset="-122"/>
                <a:ea typeface="微软雅黑" panose="020B0503020204020204" pitchFamily="34" charset="-122"/>
              </a:rPr>
              <a:t>但是我们的科研任务不是只有刷点（不一定有量化指标），自己做实验自己打分可能会陷入自己的偏好中去</a:t>
            </a:r>
            <a:endParaRPr lang="en-US" altLang="zh-CN" sz="1400" dirty="0">
              <a:solidFill>
                <a:srgbClr val="C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0203365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a:extLst>
              <a:ext uri="{FF2B5EF4-FFF2-40B4-BE49-F238E27FC236}">
                <a16:creationId xmlns:a16="http://schemas.microsoft.com/office/drawing/2014/main" id="{C55C2C63-63E0-AFF7-DAFA-241313101270}"/>
              </a:ext>
            </a:extLst>
          </p:cNvPr>
          <p:cNvSpPr>
            <a:spLocks noGrp="1"/>
          </p:cNvSpPr>
          <p:nvPr>
            <p:ph type="title"/>
          </p:nvPr>
        </p:nvSpPr>
        <p:spPr/>
        <p:txBody>
          <a:bodyPr>
            <a:normAutofit/>
          </a:bodyPr>
          <a:lstStyle/>
          <a:p>
            <a:r>
              <a:rPr lang="zh-CN" altLang="en-US" dirty="0"/>
              <a:t>实例：</a:t>
            </a:r>
            <a:r>
              <a:rPr lang="en-US" altLang="zh-CN" dirty="0"/>
              <a:t>Auto-</a:t>
            </a:r>
            <a:r>
              <a:rPr lang="en-US" altLang="zh-CN" dirty="0" err="1"/>
              <a:t>claude</a:t>
            </a:r>
            <a:r>
              <a:rPr lang="en-US" altLang="zh-CN" dirty="0"/>
              <a:t>-code-research-in-sleep</a:t>
            </a:r>
            <a:endParaRPr lang="zh-CN" altLang="en-US" dirty="0"/>
          </a:p>
        </p:txBody>
      </p:sp>
      <p:sp>
        <p:nvSpPr>
          <p:cNvPr id="2" name="灯片编号占位符 1">
            <a:extLst>
              <a:ext uri="{FF2B5EF4-FFF2-40B4-BE49-F238E27FC236}">
                <a16:creationId xmlns:a16="http://schemas.microsoft.com/office/drawing/2014/main" id="{AA975C40-E919-8677-6464-7457957823BE}"/>
              </a:ext>
            </a:extLst>
          </p:cNvPr>
          <p:cNvSpPr>
            <a:spLocks noGrp="1"/>
          </p:cNvSpPr>
          <p:nvPr>
            <p:ph type="sldNum" sz="quarter" idx="12"/>
          </p:nvPr>
        </p:nvSpPr>
        <p:spPr/>
        <p:txBody>
          <a:bodyPr/>
          <a:lstStyle/>
          <a:p>
            <a:fld id="{F109C2AD-CA39-43E2-BBEF-768E308D7275}" type="slidenum">
              <a:rPr lang="zh-CN" altLang="en-US" smtClean="0"/>
              <a:pPr/>
              <a:t>6</a:t>
            </a:fld>
            <a:endParaRPr lang="zh-CN" altLang="en-US" dirty="0"/>
          </a:p>
        </p:txBody>
      </p:sp>
      <p:sp>
        <p:nvSpPr>
          <p:cNvPr id="12" name="Rectangle 6">
            <a:extLst>
              <a:ext uri="{FF2B5EF4-FFF2-40B4-BE49-F238E27FC236}">
                <a16:creationId xmlns:a16="http://schemas.microsoft.com/office/drawing/2014/main" id="{24AF9783-74C4-692D-4E2B-C60B97D7B81B}"/>
              </a:ext>
            </a:extLst>
          </p:cNvPr>
          <p:cNvSpPr>
            <a:spLocks noChangeArrowheads="1"/>
          </p:cNvSpPr>
          <p:nvPr/>
        </p:nvSpPr>
        <p:spPr bwMode="auto">
          <a:xfrm>
            <a:off x="0" y="0"/>
            <a:ext cx="115220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10">
            <a:extLst>
              <a:ext uri="{FF2B5EF4-FFF2-40B4-BE49-F238E27FC236}">
                <a16:creationId xmlns:a16="http://schemas.microsoft.com/office/drawing/2014/main" id="{B0C47A9A-450D-4B0A-6310-EEF8522CB35E}"/>
              </a:ext>
            </a:extLst>
          </p:cNvPr>
          <p:cNvSpPr>
            <a:spLocks noChangeArrowheads="1"/>
          </p:cNvSpPr>
          <p:nvPr/>
        </p:nvSpPr>
        <p:spPr bwMode="auto">
          <a:xfrm>
            <a:off x="152400" y="152400"/>
            <a:ext cx="115220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21" name="图片 20">
            <a:extLst>
              <a:ext uri="{FF2B5EF4-FFF2-40B4-BE49-F238E27FC236}">
                <a16:creationId xmlns:a16="http://schemas.microsoft.com/office/drawing/2014/main" id="{D8854955-9617-EDDD-6B2E-8D3E1A7E836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162" y="1492070"/>
            <a:ext cx="7031208" cy="4959344"/>
          </a:xfrm>
          <a:prstGeom prst="rect">
            <a:avLst/>
          </a:prstGeom>
        </p:spPr>
      </p:pic>
      <p:sp>
        <p:nvSpPr>
          <p:cNvPr id="20" name="文本框 19">
            <a:extLst>
              <a:ext uri="{FF2B5EF4-FFF2-40B4-BE49-F238E27FC236}">
                <a16:creationId xmlns:a16="http://schemas.microsoft.com/office/drawing/2014/main" id="{9B2AB0B2-0171-72C2-6E03-AB672B7B8941}"/>
              </a:ext>
            </a:extLst>
          </p:cNvPr>
          <p:cNvSpPr txBox="1"/>
          <p:nvPr/>
        </p:nvSpPr>
        <p:spPr>
          <a:xfrm>
            <a:off x="1800597" y="1659014"/>
            <a:ext cx="5521498" cy="358881"/>
          </a:xfrm>
          <a:prstGeom prst="rect">
            <a:avLst/>
          </a:prstGeom>
          <a:noFill/>
        </p:spPr>
        <p:txBody>
          <a:bodyPr wrap="square">
            <a:spAutoFit/>
          </a:bodyPr>
          <a:lstStyle/>
          <a:p>
            <a:pPr>
              <a:lnSpc>
                <a:spcPts val="2160"/>
              </a:lnSpc>
              <a:buClr>
                <a:srgbClr val="C8161E"/>
              </a:buClr>
            </a:pPr>
            <a:r>
              <a:rPr lang="zh-CN" altLang="en-US" b="1" dirty="0">
                <a:solidFill>
                  <a:srgbClr val="9A0000"/>
                </a:solidFill>
                <a:latin typeface="微软雅黑" panose="020B0503020204020204" pitchFamily="34" charset="-122"/>
                <a:ea typeface="微软雅黑" panose="020B0503020204020204" pitchFamily="34" charset="-122"/>
              </a:rPr>
              <a:t>长程任务需要分阶段，独立保障每一步的执行效果 </a:t>
            </a:r>
            <a:endParaRPr lang="en-US" altLang="zh-CN" b="1" dirty="0">
              <a:solidFill>
                <a:srgbClr val="9A0000"/>
              </a:solidFill>
              <a:latin typeface="微软雅黑" panose="020B0503020204020204" pitchFamily="34" charset="-122"/>
              <a:ea typeface="微软雅黑" panose="020B0503020204020204" pitchFamily="34" charset="-122"/>
            </a:endParaRPr>
          </a:p>
        </p:txBody>
      </p:sp>
      <p:sp>
        <p:nvSpPr>
          <p:cNvPr id="22" name="圆角矩形 21">
            <a:extLst>
              <a:ext uri="{FF2B5EF4-FFF2-40B4-BE49-F238E27FC236}">
                <a16:creationId xmlns:a16="http://schemas.microsoft.com/office/drawing/2014/main" id="{C8B183D4-AFF2-87B0-08A8-2E0A154542D9}"/>
              </a:ext>
            </a:extLst>
          </p:cNvPr>
          <p:cNvSpPr/>
          <p:nvPr/>
        </p:nvSpPr>
        <p:spPr>
          <a:xfrm>
            <a:off x="7155748" y="2331937"/>
            <a:ext cx="4178500" cy="788122"/>
          </a:xfrm>
          <a:prstGeom prst="roundRect">
            <a:avLst>
              <a:gd name="adj" fmla="val 14187"/>
            </a:avLst>
          </a:prstGeom>
          <a:solidFill>
            <a:srgbClr val="F7FBFC"/>
          </a:solidFill>
          <a:ln>
            <a:solidFill>
              <a:srgbClr val="CCE1E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3" name="圆角矩形 22">
            <a:extLst>
              <a:ext uri="{FF2B5EF4-FFF2-40B4-BE49-F238E27FC236}">
                <a16:creationId xmlns:a16="http://schemas.microsoft.com/office/drawing/2014/main" id="{6AB8E211-E84A-8958-EEB8-8ED7B4E9DF1B}"/>
              </a:ext>
            </a:extLst>
          </p:cNvPr>
          <p:cNvSpPr/>
          <p:nvPr/>
        </p:nvSpPr>
        <p:spPr>
          <a:xfrm>
            <a:off x="7153914" y="3201092"/>
            <a:ext cx="4178500" cy="788122"/>
          </a:xfrm>
          <a:prstGeom prst="roundRect">
            <a:avLst>
              <a:gd name="adj" fmla="val 14187"/>
            </a:avLst>
          </a:prstGeom>
          <a:solidFill>
            <a:srgbClr val="F4F9FC"/>
          </a:solidFill>
          <a:ln>
            <a:solidFill>
              <a:srgbClr val="D4E2F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4" name="圆角矩形 23">
            <a:extLst>
              <a:ext uri="{FF2B5EF4-FFF2-40B4-BE49-F238E27FC236}">
                <a16:creationId xmlns:a16="http://schemas.microsoft.com/office/drawing/2014/main" id="{3FE78541-7554-FBBD-AC99-712788E1B884}"/>
              </a:ext>
            </a:extLst>
          </p:cNvPr>
          <p:cNvSpPr/>
          <p:nvPr/>
        </p:nvSpPr>
        <p:spPr>
          <a:xfrm>
            <a:off x="7153914" y="4085255"/>
            <a:ext cx="4178500" cy="788122"/>
          </a:xfrm>
          <a:prstGeom prst="roundRect">
            <a:avLst>
              <a:gd name="adj" fmla="val 14187"/>
            </a:avLst>
          </a:prstGeom>
          <a:solidFill>
            <a:srgbClr val="FCF8F4"/>
          </a:solidFill>
          <a:ln>
            <a:solidFill>
              <a:srgbClr val="FADDC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5" name="文本框 24">
            <a:extLst>
              <a:ext uri="{FF2B5EF4-FFF2-40B4-BE49-F238E27FC236}">
                <a16:creationId xmlns:a16="http://schemas.microsoft.com/office/drawing/2014/main" id="{402C4F7C-D546-0698-0355-33002902F26D}"/>
              </a:ext>
            </a:extLst>
          </p:cNvPr>
          <p:cNvSpPr txBox="1"/>
          <p:nvPr/>
        </p:nvSpPr>
        <p:spPr>
          <a:xfrm>
            <a:off x="7922702" y="2402285"/>
            <a:ext cx="2939309" cy="338554"/>
          </a:xfrm>
          <a:prstGeom prst="rect">
            <a:avLst/>
          </a:prstGeom>
          <a:noFill/>
        </p:spPr>
        <p:txBody>
          <a:bodyPr wrap="square">
            <a:spAutoFit/>
          </a:bodyPr>
          <a:lstStyle/>
          <a:p>
            <a:r>
              <a:rPr kumimoji="1" lang="zh-CN" altLang="en-US" sz="1600" b="1" dirty="0">
                <a:solidFill>
                  <a:srgbClr val="036A71"/>
                </a:solidFill>
                <a:latin typeface="Microsoft YaHei" panose="020B0503020204020204" pitchFamily="34" charset="-122"/>
                <a:ea typeface="Microsoft YaHei" panose="020B0503020204020204" pitchFamily="34" charset="-122"/>
              </a:rPr>
              <a:t>异质模型</a:t>
            </a:r>
            <a:endParaRPr kumimoji="1" lang="en-US" altLang="zh-CN" sz="1600" b="1" dirty="0">
              <a:solidFill>
                <a:srgbClr val="036A71"/>
              </a:solidFill>
              <a:latin typeface="Microsoft YaHei" panose="020B0503020204020204" pitchFamily="34" charset="-122"/>
              <a:ea typeface="Microsoft YaHei" panose="020B0503020204020204" pitchFamily="34" charset="-122"/>
            </a:endParaRPr>
          </a:p>
        </p:txBody>
      </p:sp>
      <p:sp>
        <p:nvSpPr>
          <p:cNvPr id="26" name="文本框 25">
            <a:extLst>
              <a:ext uri="{FF2B5EF4-FFF2-40B4-BE49-F238E27FC236}">
                <a16:creationId xmlns:a16="http://schemas.microsoft.com/office/drawing/2014/main" id="{38DF7427-5457-938C-22F2-C129848CE6F5}"/>
              </a:ext>
            </a:extLst>
          </p:cNvPr>
          <p:cNvSpPr txBox="1"/>
          <p:nvPr/>
        </p:nvSpPr>
        <p:spPr>
          <a:xfrm>
            <a:off x="7922702" y="3318573"/>
            <a:ext cx="2374839" cy="338554"/>
          </a:xfrm>
          <a:prstGeom prst="rect">
            <a:avLst/>
          </a:prstGeom>
          <a:noFill/>
        </p:spPr>
        <p:txBody>
          <a:bodyPr wrap="square">
            <a:spAutoFit/>
          </a:bodyPr>
          <a:lstStyle/>
          <a:p>
            <a:r>
              <a:rPr kumimoji="1" lang="zh-CN" altLang="en-US" sz="1600" b="1" dirty="0">
                <a:solidFill>
                  <a:srgbClr val="1A58B4"/>
                </a:solidFill>
                <a:latin typeface="Microsoft YaHei" panose="020B0503020204020204" pitchFamily="34" charset="-122"/>
                <a:ea typeface="Microsoft YaHei" panose="020B0503020204020204" pitchFamily="34" charset="-122"/>
              </a:rPr>
              <a:t>模块化技能</a:t>
            </a:r>
            <a:endParaRPr lang="zh-CN" altLang="en-US" sz="1600" b="1" dirty="0">
              <a:solidFill>
                <a:srgbClr val="1A58B4"/>
              </a:solidFill>
            </a:endParaRPr>
          </a:p>
        </p:txBody>
      </p:sp>
      <p:sp>
        <p:nvSpPr>
          <p:cNvPr id="27" name="文本框 26">
            <a:extLst>
              <a:ext uri="{FF2B5EF4-FFF2-40B4-BE49-F238E27FC236}">
                <a16:creationId xmlns:a16="http://schemas.microsoft.com/office/drawing/2014/main" id="{7835A7D1-F2D5-02CD-29F1-E69A10889F7A}"/>
              </a:ext>
            </a:extLst>
          </p:cNvPr>
          <p:cNvSpPr txBox="1"/>
          <p:nvPr/>
        </p:nvSpPr>
        <p:spPr>
          <a:xfrm>
            <a:off x="7922702" y="4197677"/>
            <a:ext cx="3254036" cy="338554"/>
          </a:xfrm>
          <a:prstGeom prst="rect">
            <a:avLst/>
          </a:prstGeom>
          <a:noFill/>
        </p:spPr>
        <p:txBody>
          <a:bodyPr wrap="square">
            <a:spAutoFit/>
          </a:bodyPr>
          <a:lstStyle/>
          <a:p>
            <a:r>
              <a:rPr kumimoji="1" lang="zh-CN" altLang="en-US" sz="1600" b="1" dirty="0">
                <a:solidFill>
                  <a:srgbClr val="E56124"/>
                </a:solidFill>
                <a:latin typeface="Microsoft YaHei" panose="020B0503020204020204" pitchFamily="34" charset="-122"/>
                <a:ea typeface="Microsoft YaHei" panose="020B0503020204020204" pitchFamily="34" charset="-122"/>
              </a:rPr>
              <a:t>可移植性</a:t>
            </a:r>
            <a:endParaRPr lang="zh-CN" altLang="en-US" sz="1600" b="1" dirty="0">
              <a:solidFill>
                <a:srgbClr val="E56124"/>
              </a:solidFill>
            </a:endParaRPr>
          </a:p>
        </p:txBody>
      </p:sp>
      <p:sp>
        <p:nvSpPr>
          <p:cNvPr id="28" name="文本框 27">
            <a:extLst>
              <a:ext uri="{FF2B5EF4-FFF2-40B4-BE49-F238E27FC236}">
                <a16:creationId xmlns:a16="http://schemas.microsoft.com/office/drawing/2014/main" id="{A2B2F160-8861-8B16-DEA7-D23F0938DF72}"/>
              </a:ext>
            </a:extLst>
          </p:cNvPr>
          <p:cNvSpPr txBox="1"/>
          <p:nvPr/>
        </p:nvSpPr>
        <p:spPr>
          <a:xfrm>
            <a:off x="7947401" y="2762453"/>
            <a:ext cx="2640862" cy="261610"/>
          </a:xfrm>
          <a:prstGeom prst="rect">
            <a:avLst/>
          </a:prstGeom>
          <a:noFill/>
        </p:spPr>
        <p:txBody>
          <a:bodyPr wrap="square">
            <a:spAutoFit/>
          </a:bodyPr>
          <a:lstStyle/>
          <a:p>
            <a:r>
              <a:rPr kumimoji="1" lang="zh-CN" altLang="en-US" sz="1100" dirty="0">
                <a:solidFill>
                  <a:schemeClr val="accent1">
                    <a:lumMod val="50000"/>
                  </a:schemeClr>
                </a:solidFill>
                <a:latin typeface="Microsoft YaHei" panose="020B0503020204020204" pitchFamily="34" charset="-122"/>
                <a:ea typeface="Microsoft YaHei" panose="020B0503020204020204" pitchFamily="34" charset="-122"/>
              </a:rPr>
              <a:t>优于单模型自我迭代</a:t>
            </a:r>
          </a:p>
        </p:txBody>
      </p:sp>
      <p:sp>
        <p:nvSpPr>
          <p:cNvPr id="29" name="文本框 28">
            <a:extLst>
              <a:ext uri="{FF2B5EF4-FFF2-40B4-BE49-F238E27FC236}">
                <a16:creationId xmlns:a16="http://schemas.microsoft.com/office/drawing/2014/main" id="{3232D7D7-7D81-3428-6C5B-333B568CF8EB}"/>
              </a:ext>
            </a:extLst>
          </p:cNvPr>
          <p:cNvSpPr txBox="1"/>
          <p:nvPr/>
        </p:nvSpPr>
        <p:spPr>
          <a:xfrm>
            <a:off x="7889146" y="3619351"/>
            <a:ext cx="3409711" cy="278218"/>
          </a:xfrm>
          <a:prstGeom prst="rect">
            <a:avLst/>
          </a:prstGeom>
          <a:noFill/>
        </p:spPr>
        <p:txBody>
          <a:bodyPr wrap="square">
            <a:spAutoFit/>
          </a:bodyPr>
          <a:lstStyle/>
          <a:p>
            <a:pPr>
              <a:lnSpc>
                <a:spcPct val="120000"/>
              </a:lnSpc>
            </a:pPr>
            <a:r>
              <a:rPr kumimoji="1" lang="zh-CN" altLang="en-US" sz="1100" dirty="0">
                <a:solidFill>
                  <a:schemeClr val="accent1">
                    <a:lumMod val="50000"/>
                  </a:schemeClr>
                </a:solidFill>
                <a:latin typeface="Microsoft YaHei" panose="020B0503020204020204" pitchFamily="34" charset="-122"/>
                <a:ea typeface="Microsoft YaHei" panose="020B0503020204020204" pitchFamily="34" charset="-122"/>
              </a:rPr>
              <a:t>减少长程任务的懒惰以及幻觉</a:t>
            </a:r>
          </a:p>
        </p:txBody>
      </p:sp>
      <p:sp>
        <p:nvSpPr>
          <p:cNvPr id="30" name="文本框 29">
            <a:extLst>
              <a:ext uri="{FF2B5EF4-FFF2-40B4-BE49-F238E27FC236}">
                <a16:creationId xmlns:a16="http://schemas.microsoft.com/office/drawing/2014/main" id="{56E7B3B3-83B3-EEE0-71AF-2892BFBE1261}"/>
              </a:ext>
            </a:extLst>
          </p:cNvPr>
          <p:cNvSpPr txBox="1"/>
          <p:nvPr/>
        </p:nvSpPr>
        <p:spPr>
          <a:xfrm>
            <a:off x="7922701" y="4500662"/>
            <a:ext cx="3310943" cy="278218"/>
          </a:xfrm>
          <a:prstGeom prst="rect">
            <a:avLst/>
          </a:prstGeom>
          <a:noFill/>
        </p:spPr>
        <p:txBody>
          <a:bodyPr wrap="square">
            <a:spAutoFit/>
          </a:bodyPr>
          <a:lstStyle/>
          <a:p>
            <a:pPr>
              <a:lnSpc>
                <a:spcPct val="120000"/>
              </a:lnSpc>
            </a:pPr>
            <a:r>
              <a:rPr kumimoji="1" lang="zh-CN" altLang="en-US" sz="1100" dirty="0">
                <a:solidFill>
                  <a:schemeClr val="accent1">
                    <a:lumMod val="50000"/>
                  </a:schemeClr>
                </a:solidFill>
                <a:latin typeface="Microsoft YaHei" panose="020B0503020204020204" pitchFamily="34" charset="-122"/>
                <a:ea typeface="Microsoft YaHei" panose="020B0503020204020204" pitchFamily="34" charset="-122"/>
              </a:rPr>
              <a:t>用 </a:t>
            </a:r>
            <a:r>
              <a:rPr kumimoji="1" lang="en-US" altLang="zh-CN" sz="1100" dirty="0">
                <a:solidFill>
                  <a:schemeClr val="accent1">
                    <a:lumMod val="50000"/>
                  </a:schemeClr>
                </a:solidFill>
                <a:latin typeface="Microsoft YaHei" panose="020B0503020204020204" pitchFamily="34" charset="-122"/>
                <a:ea typeface="Microsoft YaHei" panose="020B0503020204020204" pitchFamily="34" charset="-122"/>
              </a:rPr>
              <a:t>md</a:t>
            </a:r>
            <a:r>
              <a:rPr kumimoji="1" lang="zh-CN" altLang="en-US" sz="1100" dirty="0">
                <a:solidFill>
                  <a:schemeClr val="accent1">
                    <a:lumMod val="50000"/>
                  </a:schemeClr>
                </a:solidFill>
                <a:latin typeface="Microsoft YaHei" panose="020B0503020204020204" pitchFamily="34" charset="-122"/>
                <a:ea typeface="Microsoft YaHei" panose="020B0503020204020204" pitchFamily="34" charset="-122"/>
              </a:rPr>
              <a:t> 文件管理每个模块的任务，防止供应商跑路</a:t>
            </a:r>
          </a:p>
        </p:txBody>
      </p:sp>
      <p:pic>
        <p:nvPicPr>
          <p:cNvPr id="31" name="图片 30">
            <a:extLst>
              <a:ext uri="{FF2B5EF4-FFF2-40B4-BE49-F238E27FC236}">
                <a16:creationId xmlns:a16="http://schemas.microsoft.com/office/drawing/2014/main" id="{32A655BB-8343-EC4B-4CC1-E3DCBE0A1F77}"/>
              </a:ext>
            </a:extLst>
          </p:cNvPr>
          <p:cNvPicPr>
            <a:picLocks noChangeAspect="1"/>
          </p:cNvPicPr>
          <p:nvPr/>
        </p:nvPicPr>
        <p:blipFill>
          <a:blip r:embed="rId4"/>
          <a:stretch>
            <a:fillRect/>
          </a:stretch>
        </p:blipFill>
        <p:spPr>
          <a:xfrm>
            <a:off x="7287780" y="2444042"/>
            <a:ext cx="604005" cy="607764"/>
          </a:xfrm>
          <a:prstGeom prst="rect">
            <a:avLst/>
          </a:prstGeom>
        </p:spPr>
      </p:pic>
      <p:pic>
        <p:nvPicPr>
          <p:cNvPr id="32" name="图片 31">
            <a:extLst>
              <a:ext uri="{FF2B5EF4-FFF2-40B4-BE49-F238E27FC236}">
                <a16:creationId xmlns:a16="http://schemas.microsoft.com/office/drawing/2014/main" id="{11A2A54E-D213-98B6-0C09-524AB2E581BD}"/>
              </a:ext>
            </a:extLst>
          </p:cNvPr>
          <p:cNvPicPr>
            <a:picLocks noChangeAspect="1"/>
          </p:cNvPicPr>
          <p:nvPr/>
        </p:nvPicPr>
        <p:blipFill>
          <a:blip r:embed="rId5"/>
          <a:stretch>
            <a:fillRect/>
          </a:stretch>
        </p:blipFill>
        <p:spPr>
          <a:xfrm>
            <a:off x="7287780" y="3403906"/>
            <a:ext cx="605160" cy="481351"/>
          </a:xfrm>
          <a:prstGeom prst="rect">
            <a:avLst/>
          </a:prstGeom>
        </p:spPr>
      </p:pic>
      <p:pic>
        <p:nvPicPr>
          <p:cNvPr id="33" name="图片 32">
            <a:extLst>
              <a:ext uri="{FF2B5EF4-FFF2-40B4-BE49-F238E27FC236}">
                <a16:creationId xmlns:a16="http://schemas.microsoft.com/office/drawing/2014/main" id="{121652A7-1E61-62A6-220E-4E6660E48B96}"/>
              </a:ext>
            </a:extLst>
          </p:cNvPr>
          <p:cNvPicPr>
            <a:picLocks noChangeAspect="1"/>
          </p:cNvPicPr>
          <p:nvPr/>
        </p:nvPicPr>
        <p:blipFill>
          <a:blip r:embed="rId6"/>
          <a:stretch>
            <a:fillRect/>
          </a:stretch>
        </p:blipFill>
        <p:spPr>
          <a:xfrm>
            <a:off x="7313493" y="4226934"/>
            <a:ext cx="516314" cy="591075"/>
          </a:xfrm>
          <a:prstGeom prst="rect">
            <a:avLst/>
          </a:prstGeom>
        </p:spPr>
      </p:pic>
      <p:sp>
        <p:nvSpPr>
          <p:cNvPr id="34" name="圆角矩形 33">
            <a:extLst>
              <a:ext uri="{FF2B5EF4-FFF2-40B4-BE49-F238E27FC236}">
                <a16:creationId xmlns:a16="http://schemas.microsoft.com/office/drawing/2014/main" id="{330951F2-169E-8BDB-4DF2-5608FF02DEC0}"/>
              </a:ext>
            </a:extLst>
          </p:cNvPr>
          <p:cNvSpPr/>
          <p:nvPr/>
        </p:nvSpPr>
        <p:spPr>
          <a:xfrm>
            <a:off x="7140562" y="4969418"/>
            <a:ext cx="4178500" cy="788122"/>
          </a:xfrm>
          <a:prstGeom prst="roundRect">
            <a:avLst>
              <a:gd name="adj" fmla="val 14187"/>
            </a:avLst>
          </a:prstGeom>
          <a:solidFill>
            <a:schemeClr val="bg2">
              <a:alpha val="5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5" name="文本框 34">
            <a:extLst>
              <a:ext uri="{FF2B5EF4-FFF2-40B4-BE49-F238E27FC236}">
                <a16:creationId xmlns:a16="http://schemas.microsoft.com/office/drawing/2014/main" id="{DB097BFF-94B8-2BB5-C6B6-BE8DA427CB6D}"/>
              </a:ext>
            </a:extLst>
          </p:cNvPr>
          <p:cNvSpPr txBox="1"/>
          <p:nvPr/>
        </p:nvSpPr>
        <p:spPr>
          <a:xfrm>
            <a:off x="7909350" y="5081840"/>
            <a:ext cx="3254036" cy="338554"/>
          </a:xfrm>
          <a:prstGeom prst="rect">
            <a:avLst/>
          </a:prstGeom>
          <a:noFill/>
        </p:spPr>
        <p:txBody>
          <a:bodyPr wrap="square">
            <a:spAutoFit/>
          </a:bodyPr>
          <a:lstStyle/>
          <a:p>
            <a:r>
              <a:rPr kumimoji="1" lang="zh-CN" altLang="en-US" sz="1600" b="1" dirty="0">
                <a:solidFill>
                  <a:schemeClr val="bg2">
                    <a:lumMod val="50000"/>
                  </a:schemeClr>
                </a:solidFill>
                <a:latin typeface="Microsoft YaHei" panose="020B0503020204020204" pitchFamily="34" charset="-122"/>
                <a:ea typeface="Microsoft YaHei" panose="020B0503020204020204" pitchFamily="34" charset="-122"/>
              </a:rPr>
              <a:t>维护持久记忆</a:t>
            </a:r>
            <a:endParaRPr lang="zh-CN" altLang="en-US" sz="1600" b="1" dirty="0">
              <a:solidFill>
                <a:schemeClr val="bg2">
                  <a:lumMod val="50000"/>
                </a:schemeClr>
              </a:solidFill>
            </a:endParaRPr>
          </a:p>
        </p:txBody>
      </p:sp>
      <p:sp>
        <p:nvSpPr>
          <p:cNvPr id="36" name="文本框 35">
            <a:extLst>
              <a:ext uri="{FF2B5EF4-FFF2-40B4-BE49-F238E27FC236}">
                <a16:creationId xmlns:a16="http://schemas.microsoft.com/office/drawing/2014/main" id="{1C4F2B50-63C9-8922-F2AB-BC2580169F4E}"/>
              </a:ext>
            </a:extLst>
          </p:cNvPr>
          <p:cNvSpPr txBox="1"/>
          <p:nvPr/>
        </p:nvSpPr>
        <p:spPr>
          <a:xfrm>
            <a:off x="7909349" y="5384825"/>
            <a:ext cx="3310943" cy="278218"/>
          </a:xfrm>
          <a:prstGeom prst="rect">
            <a:avLst/>
          </a:prstGeom>
          <a:noFill/>
        </p:spPr>
        <p:txBody>
          <a:bodyPr wrap="square">
            <a:spAutoFit/>
          </a:bodyPr>
          <a:lstStyle/>
          <a:p>
            <a:pPr>
              <a:lnSpc>
                <a:spcPct val="120000"/>
              </a:lnSpc>
            </a:pPr>
            <a:r>
              <a:rPr kumimoji="1" lang="zh-CN" altLang="en-US" sz="1100" dirty="0">
                <a:solidFill>
                  <a:schemeClr val="accent1">
                    <a:lumMod val="50000"/>
                  </a:schemeClr>
                </a:solidFill>
                <a:latin typeface="Microsoft YaHei" panose="020B0503020204020204" pitchFamily="34" charset="-122"/>
                <a:ea typeface="Microsoft YaHei" panose="020B0503020204020204" pitchFamily="34" charset="-122"/>
              </a:rPr>
              <a:t>避免每次都从无上下文模式开始</a:t>
            </a:r>
          </a:p>
        </p:txBody>
      </p:sp>
      <p:pic>
        <p:nvPicPr>
          <p:cNvPr id="38" name="图片 37">
            <a:extLst>
              <a:ext uri="{FF2B5EF4-FFF2-40B4-BE49-F238E27FC236}">
                <a16:creationId xmlns:a16="http://schemas.microsoft.com/office/drawing/2014/main" id="{87AE3F86-A879-C53D-3BE0-F962330FE181}"/>
              </a:ext>
            </a:extLst>
          </p:cNvPr>
          <p:cNvPicPr>
            <a:picLocks noChangeAspect="1"/>
          </p:cNvPicPr>
          <p:nvPr/>
        </p:nvPicPr>
        <p:blipFill>
          <a:blip r:embed="rId7"/>
          <a:stretch>
            <a:fillRect/>
          </a:stretch>
        </p:blipFill>
        <p:spPr>
          <a:xfrm>
            <a:off x="7226806" y="5096729"/>
            <a:ext cx="526867" cy="533500"/>
          </a:xfrm>
          <a:prstGeom prst="rect">
            <a:avLst/>
          </a:prstGeom>
        </p:spPr>
      </p:pic>
      <p:sp>
        <p:nvSpPr>
          <p:cNvPr id="39" name="圆角矩形 38">
            <a:extLst>
              <a:ext uri="{FF2B5EF4-FFF2-40B4-BE49-F238E27FC236}">
                <a16:creationId xmlns:a16="http://schemas.microsoft.com/office/drawing/2014/main" id="{90EF3A08-168E-940F-B329-53C888B8A5C3}"/>
              </a:ext>
            </a:extLst>
          </p:cNvPr>
          <p:cNvSpPr/>
          <p:nvPr/>
        </p:nvSpPr>
        <p:spPr>
          <a:xfrm>
            <a:off x="0" y="934211"/>
            <a:ext cx="11522075" cy="503739"/>
          </a:xfrm>
          <a:prstGeom prst="roundRect">
            <a:avLst>
              <a:gd name="adj" fmla="val 0"/>
            </a:avLst>
          </a:prstGeom>
          <a:solidFill>
            <a:srgbClr val="EEEF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a:p>
        </p:txBody>
      </p:sp>
      <p:sp>
        <p:nvSpPr>
          <p:cNvPr id="40" name="文本框 7">
            <a:extLst>
              <a:ext uri="{FF2B5EF4-FFF2-40B4-BE49-F238E27FC236}">
                <a16:creationId xmlns:a16="http://schemas.microsoft.com/office/drawing/2014/main" id="{02793607-DA3A-E69E-378B-CFFD3EEBC94B}"/>
              </a:ext>
            </a:extLst>
          </p:cNvPr>
          <p:cNvSpPr txBox="1"/>
          <p:nvPr/>
        </p:nvSpPr>
        <p:spPr>
          <a:xfrm>
            <a:off x="3024733" y="976130"/>
            <a:ext cx="5544616" cy="400110"/>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1" lang="zh-CN" altLang="en-US" b="1" dirty="0">
                <a:solidFill>
                  <a:schemeClr val="accent1">
                    <a:lumMod val="50000"/>
                  </a:schemeClr>
                </a:solidFill>
                <a:latin typeface="Microsoft YaHei" panose="020B0503020204020204" pitchFamily="34" charset="-122"/>
                <a:ea typeface="Microsoft YaHei" panose="020B0503020204020204" pitchFamily="34" charset="-122"/>
              </a:rPr>
              <a:t>由 </a:t>
            </a:r>
            <a:r>
              <a:rPr kumimoji="1" lang="zh-CN" altLang="en-US" sz="2000" b="1" dirty="0">
                <a:solidFill>
                  <a:srgbClr val="C00000"/>
                </a:solidFill>
                <a:latin typeface="Microsoft YaHei" panose="020B0503020204020204" pitchFamily="34" charset="-122"/>
                <a:ea typeface="Microsoft YaHei" panose="020B0503020204020204" pitchFamily="34" charset="-122"/>
              </a:rPr>
              <a:t>单一</a:t>
            </a:r>
            <a:r>
              <a:rPr kumimoji="1" lang="zh-CN" altLang="en-US" sz="2000" b="1" dirty="0">
                <a:solidFill>
                  <a:schemeClr val="accent1">
                    <a:lumMod val="50000"/>
                  </a:schemeClr>
                </a:solidFill>
                <a:latin typeface="Microsoft YaHei" panose="020B0503020204020204" pitchFamily="34" charset="-122"/>
                <a:ea typeface="Microsoft YaHei" panose="020B0503020204020204" pitchFamily="34" charset="-122"/>
              </a:rPr>
              <a:t> </a:t>
            </a:r>
            <a:r>
              <a:rPr kumimoji="1" lang="zh-CN" altLang="en-US" b="1" dirty="0">
                <a:solidFill>
                  <a:schemeClr val="accent1">
                    <a:lumMod val="50000"/>
                  </a:schemeClr>
                </a:solidFill>
                <a:latin typeface="Microsoft YaHei" panose="020B0503020204020204" pitchFamily="34" charset="-122"/>
                <a:ea typeface="Microsoft YaHei" panose="020B0503020204020204" pitchFamily="34" charset="-122"/>
              </a:rPr>
              <a:t>智能体承担的任何 </a:t>
            </a:r>
            <a:r>
              <a:rPr kumimoji="1" lang="zh-CN" altLang="en-US" sz="2000" b="1" dirty="0">
                <a:solidFill>
                  <a:srgbClr val="C00000"/>
                </a:solidFill>
                <a:latin typeface="Microsoft YaHei" panose="020B0503020204020204" pitchFamily="34" charset="-122"/>
                <a:ea typeface="Microsoft YaHei" panose="020B0503020204020204" pitchFamily="34" charset="-122"/>
              </a:rPr>
              <a:t>长期</a:t>
            </a:r>
            <a:r>
              <a:rPr kumimoji="1" lang="zh-CN" altLang="en-US" b="1" dirty="0">
                <a:solidFill>
                  <a:schemeClr val="accent1">
                    <a:lumMod val="50000"/>
                  </a:schemeClr>
                </a:solidFill>
                <a:latin typeface="Microsoft YaHei" panose="020B0503020204020204" pitchFamily="34" charset="-122"/>
                <a:ea typeface="Microsoft YaHei" panose="020B0503020204020204" pitchFamily="34" charset="-122"/>
              </a:rPr>
              <a:t> 任务都是不可靠的</a:t>
            </a:r>
          </a:p>
        </p:txBody>
      </p:sp>
    </p:spTree>
    <p:extLst>
      <p:ext uri="{BB962C8B-B14F-4D97-AF65-F5344CB8AC3E}">
        <p14:creationId xmlns:p14="http://schemas.microsoft.com/office/powerpoint/2010/main" val="174619209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a:extLst>
              <a:ext uri="{FF2B5EF4-FFF2-40B4-BE49-F238E27FC236}">
                <a16:creationId xmlns:a16="http://schemas.microsoft.com/office/drawing/2014/main" id="{C55C2C63-63E0-AFF7-DAFA-241313101270}"/>
              </a:ext>
            </a:extLst>
          </p:cNvPr>
          <p:cNvSpPr>
            <a:spLocks noGrp="1"/>
          </p:cNvSpPr>
          <p:nvPr>
            <p:ph type="title"/>
          </p:nvPr>
        </p:nvSpPr>
        <p:spPr/>
        <p:txBody>
          <a:bodyPr>
            <a:normAutofit/>
          </a:bodyPr>
          <a:lstStyle/>
          <a:p>
            <a:r>
              <a:rPr lang="zh-CN" altLang="en-US" dirty="0"/>
              <a:t>实例：</a:t>
            </a:r>
            <a:r>
              <a:rPr lang="en-US" altLang="zh-CN" dirty="0"/>
              <a:t>Auto-</a:t>
            </a:r>
            <a:r>
              <a:rPr lang="en-US" altLang="zh-CN" dirty="0" err="1"/>
              <a:t>claude</a:t>
            </a:r>
            <a:r>
              <a:rPr lang="en-US" altLang="zh-CN" dirty="0"/>
              <a:t>-code-research-in-sleep</a:t>
            </a:r>
            <a:endParaRPr lang="zh-CN" altLang="en-US" dirty="0"/>
          </a:p>
        </p:txBody>
      </p:sp>
      <p:sp>
        <p:nvSpPr>
          <p:cNvPr id="2" name="灯片编号占位符 1">
            <a:extLst>
              <a:ext uri="{FF2B5EF4-FFF2-40B4-BE49-F238E27FC236}">
                <a16:creationId xmlns:a16="http://schemas.microsoft.com/office/drawing/2014/main" id="{AA975C40-E919-8677-6464-7457957823BE}"/>
              </a:ext>
            </a:extLst>
          </p:cNvPr>
          <p:cNvSpPr>
            <a:spLocks noGrp="1"/>
          </p:cNvSpPr>
          <p:nvPr>
            <p:ph type="sldNum" sz="quarter" idx="12"/>
          </p:nvPr>
        </p:nvSpPr>
        <p:spPr/>
        <p:txBody>
          <a:bodyPr/>
          <a:lstStyle/>
          <a:p>
            <a:fld id="{F109C2AD-CA39-43E2-BBEF-768E308D7275}" type="slidenum">
              <a:rPr lang="zh-CN" altLang="en-US" smtClean="0"/>
              <a:pPr/>
              <a:t>7</a:t>
            </a:fld>
            <a:endParaRPr lang="zh-CN" altLang="en-US"/>
          </a:p>
        </p:txBody>
      </p:sp>
      <p:sp>
        <p:nvSpPr>
          <p:cNvPr id="12" name="Rectangle 6">
            <a:extLst>
              <a:ext uri="{FF2B5EF4-FFF2-40B4-BE49-F238E27FC236}">
                <a16:creationId xmlns:a16="http://schemas.microsoft.com/office/drawing/2014/main" id="{24AF9783-74C4-692D-4E2B-C60B97D7B81B}"/>
              </a:ext>
            </a:extLst>
          </p:cNvPr>
          <p:cNvSpPr>
            <a:spLocks noChangeArrowheads="1"/>
          </p:cNvSpPr>
          <p:nvPr/>
        </p:nvSpPr>
        <p:spPr bwMode="auto">
          <a:xfrm>
            <a:off x="0" y="0"/>
            <a:ext cx="115220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10">
            <a:extLst>
              <a:ext uri="{FF2B5EF4-FFF2-40B4-BE49-F238E27FC236}">
                <a16:creationId xmlns:a16="http://schemas.microsoft.com/office/drawing/2014/main" id="{B0C47A9A-450D-4B0A-6310-EEF8522CB35E}"/>
              </a:ext>
            </a:extLst>
          </p:cNvPr>
          <p:cNvSpPr>
            <a:spLocks noChangeArrowheads="1"/>
          </p:cNvSpPr>
          <p:nvPr/>
        </p:nvSpPr>
        <p:spPr bwMode="auto">
          <a:xfrm>
            <a:off x="152400" y="152400"/>
            <a:ext cx="115220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圆角矩形 4">
            <a:extLst>
              <a:ext uri="{FF2B5EF4-FFF2-40B4-BE49-F238E27FC236}">
                <a16:creationId xmlns:a16="http://schemas.microsoft.com/office/drawing/2014/main" id="{90EF3A08-168E-940F-B329-53C888B8A5C3}"/>
              </a:ext>
            </a:extLst>
          </p:cNvPr>
          <p:cNvSpPr/>
          <p:nvPr/>
        </p:nvSpPr>
        <p:spPr>
          <a:xfrm>
            <a:off x="0" y="988331"/>
            <a:ext cx="11522075" cy="503739"/>
          </a:xfrm>
          <a:prstGeom prst="roundRect">
            <a:avLst>
              <a:gd name="adj" fmla="val 0"/>
            </a:avLst>
          </a:prstGeom>
          <a:solidFill>
            <a:srgbClr val="EEEF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文本框 7">
            <a:extLst>
              <a:ext uri="{FF2B5EF4-FFF2-40B4-BE49-F238E27FC236}">
                <a16:creationId xmlns:a16="http://schemas.microsoft.com/office/drawing/2014/main" id="{02793607-DA3A-E69E-378B-CFFD3EEBC94B}"/>
              </a:ext>
            </a:extLst>
          </p:cNvPr>
          <p:cNvSpPr txBox="1"/>
          <p:nvPr/>
        </p:nvSpPr>
        <p:spPr>
          <a:xfrm>
            <a:off x="3024733" y="1030250"/>
            <a:ext cx="5544616" cy="400110"/>
          </a:xfrm>
          <a:prstGeom prst="rect">
            <a:avLst/>
          </a:prstGeom>
          <a:noFill/>
        </p:spPr>
        <p:txBody>
          <a:bodyPr wrap="square">
            <a:spAutoFit/>
          </a:bodyPr>
          <a:lstStyle/>
          <a:p>
            <a:r>
              <a:rPr kumimoji="1" lang="zh-CN" altLang="en-US" b="1" dirty="0">
                <a:solidFill>
                  <a:schemeClr val="accent1">
                    <a:lumMod val="50000"/>
                  </a:schemeClr>
                </a:solidFill>
                <a:latin typeface="Microsoft YaHei" panose="020B0503020204020204" pitchFamily="34" charset="-122"/>
                <a:ea typeface="Microsoft YaHei" panose="020B0503020204020204" pitchFamily="34" charset="-122"/>
              </a:rPr>
              <a:t>由 </a:t>
            </a:r>
            <a:r>
              <a:rPr kumimoji="1" lang="zh-CN" altLang="en-US" sz="2000" b="1" dirty="0">
                <a:solidFill>
                  <a:srgbClr val="C00000"/>
                </a:solidFill>
                <a:latin typeface="Microsoft YaHei" panose="020B0503020204020204" pitchFamily="34" charset="-122"/>
                <a:ea typeface="Microsoft YaHei" panose="020B0503020204020204" pitchFamily="34" charset="-122"/>
              </a:rPr>
              <a:t>单一</a:t>
            </a:r>
            <a:r>
              <a:rPr kumimoji="1" lang="zh-CN" altLang="en-US" sz="2000" b="1" dirty="0">
                <a:solidFill>
                  <a:schemeClr val="accent1">
                    <a:lumMod val="50000"/>
                  </a:schemeClr>
                </a:solidFill>
                <a:latin typeface="Microsoft YaHei" panose="020B0503020204020204" pitchFamily="34" charset="-122"/>
                <a:ea typeface="Microsoft YaHei" panose="020B0503020204020204" pitchFamily="34" charset="-122"/>
              </a:rPr>
              <a:t> </a:t>
            </a:r>
            <a:r>
              <a:rPr kumimoji="1" lang="zh-CN" altLang="en-US" b="1" dirty="0">
                <a:solidFill>
                  <a:schemeClr val="accent1">
                    <a:lumMod val="50000"/>
                  </a:schemeClr>
                </a:solidFill>
                <a:latin typeface="Microsoft YaHei" panose="020B0503020204020204" pitchFamily="34" charset="-122"/>
                <a:ea typeface="Microsoft YaHei" panose="020B0503020204020204" pitchFamily="34" charset="-122"/>
              </a:rPr>
              <a:t>智能体脂性的任何 </a:t>
            </a:r>
            <a:r>
              <a:rPr kumimoji="1" lang="zh-CN" altLang="en-US" sz="2000" b="1" dirty="0">
                <a:solidFill>
                  <a:srgbClr val="C00000"/>
                </a:solidFill>
                <a:latin typeface="Microsoft YaHei" panose="020B0503020204020204" pitchFamily="34" charset="-122"/>
                <a:ea typeface="Microsoft YaHei" panose="020B0503020204020204" pitchFamily="34" charset="-122"/>
              </a:rPr>
              <a:t>长期</a:t>
            </a:r>
            <a:r>
              <a:rPr kumimoji="1" lang="zh-CN" altLang="en-US" b="1" dirty="0">
                <a:solidFill>
                  <a:schemeClr val="accent1">
                    <a:lumMod val="50000"/>
                  </a:schemeClr>
                </a:solidFill>
                <a:latin typeface="Microsoft YaHei" panose="020B0503020204020204" pitchFamily="34" charset="-122"/>
                <a:ea typeface="Microsoft YaHei" panose="020B0503020204020204" pitchFamily="34" charset="-122"/>
              </a:rPr>
              <a:t> 任务都是不可靠的</a:t>
            </a:r>
          </a:p>
        </p:txBody>
      </p:sp>
      <p:pic>
        <p:nvPicPr>
          <p:cNvPr id="6" name="图片 5">
            <a:extLst>
              <a:ext uri="{FF2B5EF4-FFF2-40B4-BE49-F238E27FC236}">
                <a16:creationId xmlns:a16="http://schemas.microsoft.com/office/drawing/2014/main" id="{D99851A0-78E2-061A-05EB-97DF7510B50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5214606"/>
            <a:ext cx="6731761" cy="1218934"/>
          </a:xfrm>
          <a:prstGeom prst="rect">
            <a:avLst/>
          </a:prstGeom>
        </p:spPr>
      </p:pic>
      <p:sp>
        <p:nvSpPr>
          <p:cNvPr id="10" name="文本框 9">
            <a:extLst>
              <a:ext uri="{FF2B5EF4-FFF2-40B4-BE49-F238E27FC236}">
                <a16:creationId xmlns:a16="http://schemas.microsoft.com/office/drawing/2014/main" id="{EA13C9A2-8F23-FD14-4EFC-D2FDD6248563}"/>
              </a:ext>
            </a:extLst>
          </p:cNvPr>
          <p:cNvSpPr txBox="1"/>
          <p:nvPr/>
        </p:nvSpPr>
        <p:spPr>
          <a:xfrm>
            <a:off x="152400" y="4823613"/>
            <a:ext cx="1773841" cy="362728"/>
          </a:xfrm>
          <a:prstGeom prst="rect">
            <a:avLst/>
          </a:prstGeom>
          <a:noFill/>
        </p:spPr>
        <p:txBody>
          <a:bodyPr wrap="square">
            <a:spAutoFit/>
          </a:bodyPr>
          <a:lstStyle/>
          <a:p>
            <a:pPr>
              <a:lnSpc>
                <a:spcPct val="120000"/>
              </a:lnSpc>
            </a:pPr>
            <a:r>
              <a:rPr lang="zh-CN" altLang="en" sz="1600" dirty="0">
                <a:solidFill>
                  <a:srgbClr val="002060"/>
                </a:solidFill>
                <a:effectLst/>
                <a:latin typeface="Microsoft YaHei" panose="020B0503020204020204" pitchFamily="34" charset="-122"/>
                <a:ea typeface="Microsoft YaHei" panose="020B0503020204020204" pitchFamily="34" charset="-122"/>
              </a:rPr>
              <a:t>以</a:t>
            </a:r>
            <a:r>
              <a:rPr lang="en-US" altLang="zh-CN" sz="1600" dirty="0">
                <a:solidFill>
                  <a:srgbClr val="002060"/>
                </a:solidFill>
                <a:effectLst/>
                <a:latin typeface="Microsoft YaHei" panose="020B0503020204020204" pitchFamily="34" charset="-122"/>
                <a:ea typeface="Microsoft YaHei" panose="020B0503020204020204" pitchFamily="34" charset="-122"/>
              </a:rPr>
              <a:t>Idea</a:t>
            </a:r>
            <a:r>
              <a:rPr lang="zh-CN" altLang="en-US" sz="1600" dirty="0">
                <a:solidFill>
                  <a:srgbClr val="002060"/>
                </a:solidFill>
                <a:effectLst/>
                <a:latin typeface="Microsoft YaHei" panose="020B0503020204020204" pitchFamily="34" charset="-122"/>
                <a:ea typeface="Microsoft YaHei" panose="020B0503020204020204" pitchFamily="34" charset="-122"/>
              </a:rPr>
              <a:t> 调研为例</a:t>
            </a:r>
            <a:endParaRPr lang="en" altLang="zh-CN" sz="1600" dirty="0">
              <a:solidFill>
                <a:srgbClr val="002060"/>
              </a:solidFill>
              <a:effectLst/>
              <a:latin typeface="Microsoft YaHei" panose="020B0503020204020204" pitchFamily="34" charset="-122"/>
              <a:ea typeface="Microsoft YaHei" panose="020B0503020204020204" pitchFamily="34" charset="-122"/>
            </a:endParaRPr>
          </a:p>
        </p:txBody>
      </p:sp>
      <p:pic>
        <p:nvPicPr>
          <p:cNvPr id="16" name="图片 15">
            <a:extLst>
              <a:ext uri="{FF2B5EF4-FFF2-40B4-BE49-F238E27FC236}">
                <a16:creationId xmlns:a16="http://schemas.microsoft.com/office/drawing/2014/main" id="{F8FC9560-9092-70F0-999E-E982AFC1189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2780" y="1822796"/>
            <a:ext cx="10590707" cy="3020201"/>
          </a:xfrm>
          <a:prstGeom prst="rect">
            <a:avLst/>
          </a:prstGeom>
        </p:spPr>
      </p:pic>
      <p:sp>
        <p:nvSpPr>
          <p:cNvPr id="13" name="文本框 12">
            <a:extLst>
              <a:ext uri="{FF2B5EF4-FFF2-40B4-BE49-F238E27FC236}">
                <a16:creationId xmlns:a16="http://schemas.microsoft.com/office/drawing/2014/main" id="{43BD3BE6-8C62-68C4-2636-915B61589DCC}"/>
              </a:ext>
            </a:extLst>
          </p:cNvPr>
          <p:cNvSpPr txBox="1"/>
          <p:nvPr/>
        </p:nvSpPr>
        <p:spPr>
          <a:xfrm>
            <a:off x="214104" y="1576429"/>
            <a:ext cx="6499611" cy="358881"/>
          </a:xfrm>
          <a:prstGeom prst="rect">
            <a:avLst/>
          </a:prstGeom>
          <a:noFill/>
        </p:spPr>
        <p:txBody>
          <a:bodyPr wrap="square">
            <a:spAutoFit/>
          </a:bodyPr>
          <a:lstStyle/>
          <a:p>
            <a:pPr>
              <a:lnSpc>
                <a:spcPts val="2160"/>
              </a:lnSpc>
              <a:buClr>
                <a:srgbClr val="C8161E"/>
              </a:buClr>
            </a:pPr>
            <a:r>
              <a:rPr lang="zh-CN" altLang="en-US" b="1" dirty="0">
                <a:solidFill>
                  <a:srgbClr val="9A0000"/>
                </a:solidFill>
                <a:latin typeface="微软雅黑" panose="020B0503020204020204" pitchFamily="34" charset="-122"/>
                <a:ea typeface="微软雅黑" panose="020B0503020204020204" pitchFamily="34" charset="-122"/>
              </a:rPr>
              <a:t>引入外部 </a:t>
            </a:r>
            <a:r>
              <a:rPr lang="en-US" altLang="zh-CN" b="1" dirty="0">
                <a:solidFill>
                  <a:srgbClr val="9A0000"/>
                </a:solidFill>
                <a:latin typeface="微软雅黑" panose="020B0503020204020204" pitchFamily="34" charset="-122"/>
                <a:ea typeface="微软雅黑" panose="020B0503020204020204" pitchFamily="34" charset="-122"/>
              </a:rPr>
              <a:t>LLM</a:t>
            </a:r>
            <a:r>
              <a:rPr lang="zh-CN" altLang="en-US" b="1" dirty="0">
                <a:solidFill>
                  <a:srgbClr val="9A0000"/>
                </a:solidFill>
                <a:latin typeface="微软雅黑" panose="020B0503020204020204" pitchFamily="34" charset="-122"/>
                <a:ea typeface="微软雅黑" panose="020B0503020204020204" pitchFamily="34" charset="-122"/>
              </a:rPr>
              <a:t> 评审，获得可量化奖励与反馈</a:t>
            </a:r>
            <a:endParaRPr lang="en-US" altLang="zh-CN" b="1" dirty="0">
              <a:solidFill>
                <a:srgbClr val="9A0000"/>
              </a:solidFill>
              <a:latin typeface="微软雅黑" panose="020B0503020204020204" pitchFamily="34" charset="-122"/>
              <a:ea typeface="微软雅黑" panose="020B0503020204020204" pitchFamily="34" charset="-122"/>
            </a:endParaRPr>
          </a:p>
        </p:txBody>
      </p:sp>
      <p:sp>
        <p:nvSpPr>
          <p:cNvPr id="18" name="圆角矩形 17">
            <a:extLst>
              <a:ext uri="{FF2B5EF4-FFF2-40B4-BE49-F238E27FC236}">
                <a16:creationId xmlns:a16="http://schemas.microsoft.com/office/drawing/2014/main" id="{8051B18E-782D-425E-5E72-E22C92F800C0}"/>
              </a:ext>
            </a:extLst>
          </p:cNvPr>
          <p:cNvSpPr/>
          <p:nvPr/>
        </p:nvSpPr>
        <p:spPr>
          <a:xfrm>
            <a:off x="6945335" y="5408005"/>
            <a:ext cx="4424340" cy="503739"/>
          </a:xfrm>
          <a:prstGeom prst="roundRect">
            <a:avLst>
              <a:gd name="adj" fmla="val 24134"/>
            </a:avLst>
          </a:prstGeom>
          <a:solidFill>
            <a:srgbClr val="EEEFF2"/>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19" name="图片 18">
            <a:extLst>
              <a:ext uri="{FF2B5EF4-FFF2-40B4-BE49-F238E27FC236}">
                <a16:creationId xmlns:a16="http://schemas.microsoft.com/office/drawing/2014/main" id="{C4F867B3-7340-7691-507B-8C6723D13BB9}"/>
              </a:ext>
            </a:extLst>
          </p:cNvPr>
          <p:cNvPicPr>
            <a:picLocks noChangeAspect="1"/>
          </p:cNvPicPr>
          <p:nvPr/>
        </p:nvPicPr>
        <p:blipFill>
          <a:blip r:embed="rId5"/>
          <a:stretch>
            <a:fillRect/>
          </a:stretch>
        </p:blipFill>
        <p:spPr>
          <a:xfrm>
            <a:off x="7057181" y="5449925"/>
            <a:ext cx="372937" cy="363002"/>
          </a:xfrm>
          <a:prstGeom prst="rect">
            <a:avLst/>
          </a:prstGeom>
        </p:spPr>
      </p:pic>
      <p:sp>
        <p:nvSpPr>
          <p:cNvPr id="21" name="文本框 20">
            <a:extLst>
              <a:ext uri="{FF2B5EF4-FFF2-40B4-BE49-F238E27FC236}">
                <a16:creationId xmlns:a16="http://schemas.microsoft.com/office/drawing/2014/main" id="{7FB96422-10CA-9A3A-D30F-9BE46F9A86F1}"/>
              </a:ext>
            </a:extLst>
          </p:cNvPr>
          <p:cNvSpPr txBox="1"/>
          <p:nvPr/>
        </p:nvSpPr>
        <p:spPr>
          <a:xfrm>
            <a:off x="7365344" y="5461345"/>
            <a:ext cx="4032448" cy="362728"/>
          </a:xfrm>
          <a:prstGeom prst="rect">
            <a:avLst/>
          </a:prstGeom>
          <a:noFill/>
        </p:spPr>
        <p:txBody>
          <a:bodyPr wrap="square">
            <a:spAutoFit/>
          </a:bodyPr>
          <a:lstStyle/>
          <a:p>
            <a:pPr>
              <a:lnSpc>
                <a:spcPct val="120000"/>
              </a:lnSpc>
            </a:pPr>
            <a:r>
              <a:rPr lang="en" altLang="zh-CN" sz="1600" dirty="0">
                <a:solidFill>
                  <a:srgbClr val="002060"/>
                </a:solidFill>
                <a:effectLst/>
                <a:latin typeface="Microsoft YaHei" panose="020B0503020204020204" pitchFamily="34" charset="-122"/>
                <a:ea typeface="Microsoft YaHei" panose="020B0503020204020204" pitchFamily="34" charset="-122"/>
              </a:rPr>
              <a:t>ARIS is a methodology, not a platform</a:t>
            </a:r>
            <a:r>
              <a:rPr lang="en-US" altLang="zh-CN" sz="1600" dirty="0">
                <a:solidFill>
                  <a:srgbClr val="002060"/>
                </a:solidFill>
                <a:latin typeface="Microsoft YaHei" panose="020B0503020204020204" pitchFamily="34" charset="-122"/>
                <a:ea typeface="Microsoft YaHei" panose="020B0503020204020204" pitchFamily="34" charset="-122"/>
              </a:rPr>
              <a:t>.</a:t>
            </a:r>
            <a:endParaRPr lang="en" altLang="zh-CN" sz="1600" dirty="0">
              <a:solidFill>
                <a:srgbClr val="002060"/>
              </a:solidFill>
              <a:effectLst/>
              <a:latin typeface="Microsoft YaHei" panose="020B0503020204020204" pitchFamily="34" charset="-122"/>
              <a:ea typeface="Microsoft YaHei" panose="020B0503020204020204" pitchFamily="34" charset="-122"/>
            </a:endParaRPr>
          </a:p>
        </p:txBody>
      </p:sp>
    </p:spTree>
    <p:extLst>
      <p:ext uri="{BB962C8B-B14F-4D97-AF65-F5344CB8AC3E}">
        <p14:creationId xmlns:p14="http://schemas.microsoft.com/office/powerpoint/2010/main" val="25348909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a:extLst>
              <a:ext uri="{FF2B5EF4-FFF2-40B4-BE49-F238E27FC236}">
                <a16:creationId xmlns:a16="http://schemas.microsoft.com/office/drawing/2014/main" id="{C55C2C63-63E0-AFF7-DAFA-241313101270}"/>
              </a:ext>
            </a:extLst>
          </p:cNvPr>
          <p:cNvSpPr>
            <a:spLocks noGrp="1"/>
          </p:cNvSpPr>
          <p:nvPr>
            <p:ph type="title"/>
          </p:nvPr>
        </p:nvSpPr>
        <p:spPr/>
        <p:txBody>
          <a:bodyPr>
            <a:normAutofit/>
          </a:bodyPr>
          <a:lstStyle/>
          <a:p>
            <a:r>
              <a:rPr lang="zh-CN" altLang="en-US" dirty="0"/>
              <a:t>实例：</a:t>
            </a:r>
            <a:r>
              <a:rPr lang="en-US" altLang="zh-CN" dirty="0" err="1"/>
              <a:t>Sakana.ai</a:t>
            </a:r>
            <a:r>
              <a:rPr lang="en-US" altLang="zh-CN" dirty="0"/>
              <a:t> AI scientist V2</a:t>
            </a:r>
            <a:endParaRPr lang="zh-CN" altLang="en-US" dirty="0"/>
          </a:p>
        </p:txBody>
      </p:sp>
      <p:sp>
        <p:nvSpPr>
          <p:cNvPr id="2" name="灯片编号占位符 1">
            <a:extLst>
              <a:ext uri="{FF2B5EF4-FFF2-40B4-BE49-F238E27FC236}">
                <a16:creationId xmlns:a16="http://schemas.microsoft.com/office/drawing/2014/main" id="{AA975C40-E919-8677-6464-7457957823BE}"/>
              </a:ext>
            </a:extLst>
          </p:cNvPr>
          <p:cNvSpPr>
            <a:spLocks noGrp="1"/>
          </p:cNvSpPr>
          <p:nvPr>
            <p:ph type="sldNum" sz="quarter" idx="12"/>
          </p:nvPr>
        </p:nvSpPr>
        <p:spPr/>
        <p:txBody>
          <a:bodyPr/>
          <a:lstStyle/>
          <a:p>
            <a:fld id="{F109C2AD-CA39-43E2-BBEF-768E308D7275}" type="slidenum">
              <a:rPr lang="zh-CN" altLang="en-US" smtClean="0"/>
              <a:pPr/>
              <a:t>8</a:t>
            </a:fld>
            <a:endParaRPr lang="zh-CN" altLang="en-US"/>
          </a:p>
        </p:txBody>
      </p:sp>
      <p:sp>
        <p:nvSpPr>
          <p:cNvPr id="12" name="Rectangle 6">
            <a:extLst>
              <a:ext uri="{FF2B5EF4-FFF2-40B4-BE49-F238E27FC236}">
                <a16:creationId xmlns:a16="http://schemas.microsoft.com/office/drawing/2014/main" id="{24AF9783-74C4-692D-4E2B-C60B97D7B81B}"/>
              </a:ext>
            </a:extLst>
          </p:cNvPr>
          <p:cNvSpPr>
            <a:spLocks noChangeArrowheads="1"/>
          </p:cNvSpPr>
          <p:nvPr/>
        </p:nvSpPr>
        <p:spPr bwMode="auto">
          <a:xfrm>
            <a:off x="0" y="0"/>
            <a:ext cx="115220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10">
            <a:extLst>
              <a:ext uri="{FF2B5EF4-FFF2-40B4-BE49-F238E27FC236}">
                <a16:creationId xmlns:a16="http://schemas.microsoft.com/office/drawing/2014/main" id="{B0C47A9A-450D-4B0A-6310-EEF8522CB35E}"/>
              </a:ext>
            </a:extLst>
          </p:cNvPr>
          <p:cNvSpPr>
            <a:spLocks noChangeArrowheads="1"/>
          </p:cNvSpPr>
          <p:nvPr/>
        </p:nvSpPr>
        <p:spPr bwMode="auto">
          <a:xfrm>
            <a:off x="152400" y="152400"/>
            <a:ext cx="115220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圆角矩形 4">
            <a:extLst>
              <a:ext uri="{FF2B5EF4-FFF2-40B4-BE49-F238E27FC236}">
                <a16:creationId xmlns:a16="http://schemas.microsoft.com/office/drawing/2014/main" id="{90EF3A08-168E-940F-B329-53C888B8A5C3}"/>
              </a:ext>
            </a:extLst>
          </p:cNvPr>
          <p:cNvSpPr/>
          <p:nvPr/>
        </p:nvSpPr>
        <p:spPr>
          <a:xfrm>
            <a:off x="0" y="909949"/>
            <a:ext cx="11522075" cy="503739"/>
          </a:xfrm>
          <a:prstGeom prst="roundRect">
            <a:avLst>
              <a:gd name="adj" fmla="val 0"/>
            </a:avLst>
          </a:prstGeom>
          <a:solidFill>
            <a:srgbClr val="EEEF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文本框 7">
            <a:extLst>
              <a:ext uri="{FF2B5EF4-FFF2-40B4-BE49-F238E27FC236}">
                <a16:creationId xmlns:a16="http://schemas.microsoft.com/office/drawing/2014/main" id="{02793607-DA3A-E69E-378B-CFFD3EEBC94B}"/>
              </a:ext>
            </a:extLst>
          </p:cNvPr>
          <p:cNvSpPr txBox="1"/>
          <p:nvPr/>
        </p:nvSpPr>
        <p:spPr>
          <a:xfrm>
            <a:off x="3453219" y="977152"/>
            <a:ext cx="4396050" cy="369332"/>
          </a:xfrm>
          <a:prstGeom prst="rect">
            <a:avLst/>
          </a:prstGeom>
          <a:noFill/>
        </p:spPr>
        <p:txBody>
          <a:bodyPr wrap="square">
            <a:spAutoFit/>
          </a:bodyPr>
          <a:lstStyle/>
          <a:p>
            <a:r>
              <a:rPr kumimoji="1" lang="zh-CN" altLang="en-US" b="1" dirty="0">
                <a:solidFill>
                  <a:schemeClr val="accent1">
                    <a:lumMod val="50000"/>
                  </a:schemeClr>
                </a:solidFill>
                <a:latin typeface="Microsoft YaHei" panose="020B0503020204020204" pitchFamily="34" charset="-122"/>
                <a:ea typeface="Microsoft YaHei" panose="020B0503020204020204" pitchFamily="34" charset="-122"/>
              </a:rPr>
              <a:t>纯</a:t>
            </a:r>
            <a:r>
              <a:rPr kumimoji="1" lang="en-US" altLang="zh-CN" b="1" dirty="0">
                <a:solidFill>
                  <a:schemeClr val="accent1">
                    <a:lumMod val="50000"/>
                  </a:schemeClr>
                </a:solidFill>
                <a:latin typeface="Microsoft YaHei" panose="020B0503020204020204" pitchFamily="34" charset="-122"/>
                <a:ea typeface="Microsoft YaHei" panose="020B0503020204020204" pitchFamily="34" charset="-122"/>
              </a:rPr>
              <a:t>AI</a:t>
            </a:r>
            <a:r>
              <a:rPr kumimoji="1" lang="zh-CN" altLang="en-US" b="1" dirty="0">
                <a:solidFill>
                  <a:schemeClr val="accent1">
                    <a:lumMod val="50000"/>
                  </a:schemeClr>
                </a:solidFill>
                <a:latin typeface="Microsoft YaHei" panose="020B0503020204020204" pitchFamily="34" charset="-122"/>
                <a:ea typeface="Microsoft YaHei" panose="020B0503020204020204" pitchFamily="34" charset="-122"/>
              </a:rPr>
              <a:t>生成论文通过</a:t>
            </a:r>
            <a:r>
              <a:rPr kumimoji="1" lang="en-US" altLang="zh-CN" b="1" dirty="0">
                <a:solidFill>
                  <a:schemeClr val="accent1">
                    <a:lumMod val="50000"/>
                  </a:schemeClr>
                </a:solidFill>
                <a:latin typeface="Microsoft YaHei" panose="020B0503020204020204" pitchFamily="34" charset="-122"/>
                <a:ea typeface="Microsoft YaHei" panose="020B0503020204020204" pitchFamily="34" charset="-122"/>
              </a:rPr>
              <a:t>ICLR2025</a:t>
            </a:r>
            <a:r>
              <a:rPr kumimoji="1" lang="zh-CN" altLang="en-US" b="1" dirty="0">
                <a:solidFill>
                  <a:schemeClr val="accent1">
                    <a:lumMod val="50000"/>
                  </a:schemeClr>
                </a:solidFill>
                <a:latin typeface="Microsoft YaHei" panose="020B0503020204020204" pitchFamily="34" charset="-122"/>
                <a:ea typeface="Microsoft YaHei" panose="020B0503020204020204" pitchFamily="34" charset="-122"/>
              </a:rPr>
              <a:t> </a:t>
            </a:r>
            <a:r>
              <a:rPr kumimoji="1" lang="en-US" altLang="zh-CN" b="1" dirty="0">
                <a:solidFill>
                  <a:schemeClr val="accent1">
                    <a:lumMod val="50000"/>
                  </a:schemeClr>
                </a:solidFill>
                <a:latin typeface="Microsoft YaHei" panose="020B0503020204020204" pitchFamily="34" charset="-122"/>
                <a:ea typeface="Microsoft YaHei" panose="020B0503020204020204" pitchFamily="34" charset="-122"/>
              </a:rPr>
              <a:t>Workshop</a:t>
            </a:r>
            <a:endParaRPr kumimoji="1" lang="zh-CN" altLang="en-US" b="1" dirty="0">
              <a:solidFill>
                <a:schemeClr val="accent1">
                  <a:lumMod val="50000"/>
                </a:schemeClr>
              </a:solidFill>
              <a:latin typeface="Microsoft YaHei" panose="020B0503020204020204" pitchFamily="34" charset="-122"/>
              <a:ea typeface="Microsoft YaHei" panose="020B0503020204020204" pitchFamily="34" charset="-122"/>
            </a:endParaRPr>
          </a:p>
        </p:txBody>
      </p:sp>
      <p:sp>
        <p:nvSpPr>
          <p:cNvPr id="18" name="圆角矩形 17">
            <a:extLst>
              <a:ext uri="{FF2B5EF4-FFF2-40B4-BE49-F238E27FC236}">
                <a16:creationId xmlns:a16="http://schemas.microsoft.com/office/drawing/2014/main" id="{8051B18E-782D-425E-5E72-E22C92F800C0}"/>
              </a:ext>
            </a:extLst>
          </p:cNvPr>
          <p:cNvSpPr/>
          <p:nvPr/>
        </p:nvSpPr>
        <p:spPr>
          <a:xfrm>
            <a:off x="6481117" y="5487750"/>
            <a:ext cx="3928270" cy="503739"/>
          </a:xfrm>
          <a:prstGeom prst="roundRect">
            <a:avLst>
              <a:gd name="adj" fmla="val 24134"/>
            </a:avLst>
          </a:prstGeom>
          <a:solidFill>
            <a:srgbClr val="EEEFF2"/>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19" name="图片 18">
            <a:extLst>
              <a:ext uri="{FF2B5EF4-FFF2-40B4-BE49-F238E27FC236}">
                <a16:creationId xmlns:a16="http://schemas.microsoft.com/office/drawing/2014/main" id="{C4F867B3-7340-7691-507B-8C6723D13BB9}"/>
              </a:ext>
            </a:extLst>
          </p:cNvPr>
          <p:cNvPicPr>
            <a:picLocks noChangeAspect="1"/>
          </p:cNvPicPr>
          <p:nvPr/>
        </p:nvPicPr>
        <p:blipFill>
          <a:blip r:embed="rId3"/>
          <a:stretch>
            <a:fillRect/>
          </a:stretch>
        </p:blipFill>
        <p:spPr>
          <a:xfrm>
            <a:off x="6592963" y="5529670"/>
            <a:ext cx="372937" cy="363002"/>
          </a:xfrm>
          <a:prstGeom prst="rect">
            <a:avLst/>
          </a:prstGeom>
        </p:spPr>
      </p:pic>
      <p:sp>
        <p:nvSpPr>
          <p:cNvPr id="21" name="文本框 20">
            <a:extLst>
              <a:ext uri="{FF2B5EF4-FFF2-40B4-BE49-F238E27FC236}">
                <a16:creationId xmlns:a16="http://schemas.microsoft.com/office/drawing/2014/main" id="{7FB96422-10CA-9A3A-D30F-9BE46F9A86F1}"/>
              </a:ext>
            </a:extLst>
          </p:cNvPr>
          <p:cNvSpPr txBox="1"/>
          <p:nvPr/>
        </p:nvSpPr>
        <p:spPr>
          <a:xfrm>
            <a:off x="7045142" y="5541090"/>
            <a:ext cx="3364245" cy="362728"/>
          </a:xfrm>
          <a:prstGeom prst="rect">
            <a:avLst/>
          </a:prstGeom>
          <a:noFill/>
        </p:spPr>
        <p:txBody>
          <a:bodyPr wrap="square">
            <a:spAutoFit/>
          </a:bodyPr>
          <a:lstStyle/>
          <a:p>
            <a:pPr>
              <a:lnSpc>
                <a:spcPct val="120000"/>
              </a:lnSpc>
            </a:pPr>
            <a:r>
              <a:rPr lang="en" altLang="zh-CN" sz="1600" dirty="0">
                <a:solidFill>
                  <a:srgbClr val="002060"/>
                </a:solidFill>
                <a:effectLst/>
                <a:latin typeface="Microsoft YaHei" panose="020B0503020204020204" pitchFamily="34" charset="-122"/>
                <a:ea typeface="Microsoft YaHei" panose="020B0503020204020204" pitchFamily="34" charset="-122"/>
              </a:rPr>
              <a:t>Research</a:t>
            </a:r>
            <a:r>
              <a:rPr lang="zh-CN" altLang="en-US" sz="1600" dirty="0">
                <a:solidFill>
                  <a:srgbClr val="002060"/>
                </a:solidFill>
                <a:effectLst/>
                <a:latin typeface="Microsoft YaHei" panose="020B0503020204020204" pitchFamily="34" charset="-122"/>
                <a:ea typeface="Microsoft YaHei" panose="020B0503020204020204" pitchFamily="34" charset="-122"/>
              </a:rPr>
              <a:t> </a:t>
            </a:r>
            <a:r>
              <a:rPr lang="en-US" altLang="zh-CN" sz="1600" dirty="0">
                <a:solidFill>
                  <a:srgbClr val="002060"/>
                </a:solidFill>
                <a:effectLst/>
                <a:latin typeface="Microsoft YaHei" panose="020B0503020204020204" pitchFamily="34" charset="-122"/>
                <a:ea typeface="Microsoft YaHei" panose="020B0503020204020204" pitchFamily="34" charset="-122"/>
              </a:rPr>
              <a:t>Taste</a:t>
            </a:r>
            <a:r>
              <a:rPr lang="zh-CN" altLang="en-US" sz="1600" dirty="0">
                <a:solidFill>
                  <a:srgbClr val="002060"/>
                </a:solidFill>
                <a:effectLst/>
                <a:latin typeface="Microsoft YaHei" panose="020B0503020204020204" pitchFamily="34" charset="-122"/>
                <a:ea typeface="Microsoft YaHei" panose="020B0503020204020204" pitchFamily="34" charset="-122"/>
              </a:rPr>
              <a:t> 是下一步的方向</a:t>
            </a:r>
            <a:r>
              <a:rPr lang="en-US" altLang="zh-CN" sz="1600" dirty="0">
                <a:solidFill>
                  <a:srgbClr val="002060"/>
                </a:solidFill>
                <a:latin typeface="Microsoft YaHei" panose="020B0503020204020204" pitchFamily="34" charset="-122"/>
                <a:ea typeface="Microsoft YaHei" panose="020B0503020204020204" pitchFamily="34" charset="-122"/>
              </a:rPr>
              <a:t>.</a:t>
            </a:r>
            <a:endParaRPr lang="en" altLang="zh-CN" sz="1600" dirty="0">
              <a:solidFill>
                <a:srgbClr val="002060"/>
              </a:solidFill>
              <a:effectLst/>
              <a:latin typeface="Microsoft YaHei" panose="020B0503020204020204" pitchFamily="34" charset="-122"/>
              <a:ea typeface="Microsoft YaHei" panose="020B0503020204020204" pitchFamily="34" charset="-122"/>
            </a:endParaRPr>
          </a:p>
        </p:txBody>
      </p:sp>
      <p:pic>
        <p:nvPicPr>
          <p:cNvPr id="4098" name="Picture 2">
            <a:extLst>
              <a:ext uri="{FF2B5EF4-FFF2-40B4-BE49-F238E27FC236}">
                <a16:creationId xmlns:a16="http://schemas.microsoft.com/office/drawing/2014/main" id="{B6E5FB20-1107-7181-4963-A38DEF3BBD4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410974"/>
            <a:ext cx="5473005" cy="3503341"/>
          </a:xfrm>
          <a:prstGeom prst="rect">
            <a:avLst/>
          </a:prstGeom>
          <a:noFill/>
          <a:extLst>
            <a:ext uri="{909E8E84-426E-40DD-AFC4-6F175D3DCCD1}">
              <a14:hiddenFill xmlns:a14="http://schemas.microsoft.com/office/drawing/2010/main">
                <a:solidFill>
                  <a:srgbClr val="FFFFFF"/>
                </a:solidFill>
              </a14:hiddenFill>
            </a:ext>
          </a:extLst>
        </p:spPr>
      </p:pic>
      <p:pic>
        <p:nvPicPr>
          <p:cNvPr id="4" name="图片 3">
            <a:extLst>
              <a:ext uri="{FF2B5EF4-FFF2-40B4-BE49-F238E27FC236}">
                <a16:creationId xmlns:a16="http://schemas.microsoft.com/office/drawing/2014/main" id="{157B8382-E069-C6DA-F634-1AF8E4ACD7C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72339" y="1626051"/>
            <a:ext cx="5661306" cy="3323930"/>
          </a:xfrm>
          <a:prstGeom prst="rect">
            <a:avLst/>
          </a:prstGeom>
        </p:spPr>
      </p:pic>
      <p:pic>
        <p:nvPicPr>
          <p:cNvPr id="6" name="图片 5">
            <a:extLst>
              <a:ext uri="{FF2B5EF4-FFF2-40B4-BE49-F238E27FC236}">
                <a16:creationId xmlns:a16="http://schemas.microsoft.com/office/drawing/2014/main" id="{5C80E0C6-F548-CB36-6161-320A6E38E7A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6794" y="4758477"/>
            <a:ext cx="3688168" cy="1721698"/>
          </a:xfrm>
          <a:prstGeom prst="rect">
            <a:avLst/>
          </a:prstGeom>
        </p:spPr>
      </p:pic>
    </p:spTree>
    <p:extLst>
      <p:ext uri="{BB962C8B-B14F-4D97-AF65-F5344CB8AC3E}">
        <p14:creationId xmlns:p14="http://schemas.microsoft.com/office/powerpoint/2010/main" val="268194526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AD41F585-E407-B308-C8CD-DAE6F927F39F}"/>
              </a:ext>
            </a:extLst>
          </p:cNvPr>
          <p:cNvSpPr>
            <a:spLocks noGrp="1"/>
          </p:cNvSpPr>
          <p:nvPr>
            <p:ph type="title"/>
          </p:nvPr>
        </p:nvSpPr>
        <p:spPr/>
        <p:txBody>
          <a:bodyPr/>
          <a:lstStyle/>
          <a:p>
            <a:r>
              <a:rPr kumimoji="1" lang="en-US" altLang="zh-CN" dirty="0"/>
              <a:t>Keep</a:t>
            </a:r>
            <a:r>
              <a:rPr kumimoji="1" lang="zh-CN" altLang="en-US" dirty="0"/>
              <a:t> </a:t>
            </a:r>
            <a:r>
              <a:rPr kumimoji="1" lang="en-US" altLang="zh-CN" dirty="0"/>
              <a:t>Human</a:t>
            </a:r>
            <a:r>
              <a:rPr kumimoji="1" lang="zh-CN" altLang="en-US" dirty="0"/>
              <a:t> </a:t>
            </a:r>
            <a:r>
              <a:rPr kumimoji="1" lang="en-US" altLang="zh-CN" dirty="0"/>
              <a:t>in</a:t>
            </a:r>
            <a:r>
              <a:rPr kumimoji="1" lang="zh-CN" altLang="en-US" dirty="0"/>
              <a:t> </a:t>
            </a:r>
            <a:r>
              <a:rPr kumimoji="1" lang="en-US" altLang="zh-CN" dirty="0"/>
              <a:t>the Loop</a:t>
            </a:r>
            <a:endParaRPr kumimoji="1" lang="zh-CN" altLang="en-US" dirty="0"/>
          </a:p>
        </p:txBody>
      </p:sp>
      <p:sp>
        <p:nvSpPr>
          <p:cNvPr id="4" name="灯片编号占位符 3">
            <a:extLst>
              <a:ext uri="{FF2B5EF4-FFF2-40B4-BE49-F238E27FC236}">
                <a16:creationId xmlns:a16="http://schemas.microsoft.com/office/drawing/2014/main" id="{00564DF2-C274-E90B-0689-60C6B13D28EF}"/>
              </a:ext>
            </a:extLst>
          </p:cNvPr>
          <p:cNvSpPr>
            <a:spLocks noGrp="1"/>
          </p:cNvSpPr>
          <p:nvPr>
            <p:ph type="sldNum" sz="quarter" idx="12"/>
          </p:nvPr>
        </p:nvSpPr>
        <p:spPr/>
        <p:txBody>
          <a:bodyPr/>
          <a:lstStyle/>
          <a:p>
            <a:fld id="{F109C2AD-CA39-43E2-BBEF-768E308D7275}" type="slidenum">
              <a:rPr lang="zh-CN" altLang="en-US" smtClean="0"/>
              <a:pPr/>
              <a:t>9</a:t>
            </a:fld>
            <a:endParaRPr lang="zh-CN" altLang="en-US"/>
          </a:p>
        </p:txBody>
      </p:sp>
      <p:sp>
        <p:nvSpPr>
          <p:cNvPr id="10" name="圆角矩形 9">
            <a:extLst>
              <a:ext uri="{FF2B5EF4-FFF2-40B4-BE49-F238E27FC236}">
                <a16:creationId xmlns:a16="http://schemas.microsoft.com/office/drawing/2014/main" id="{120B0E9C-5DE5-AD60-ADDA-09E8EBBD0F59}"/>
              </a:ext>
            </a:extLst>
          </p:cNvPr>
          <p:cNvSpPr/>
          <p:nvPr/>
        </p:nvSpPr>
        <p:spPr>
          <a:xfrm>
            <a:off x="0" y="935831"/>
            <a:ext cx="11522075" cy="595572"/>
          </a:xfrm>
          <a:prstGeom prst="roundRect">
            <a:avLst>
              <a:gd name="adj" fmla="val 0"/>
            </a:avLst>
          </a:prstGeom>
          <a:solidFill>
            <a:srgbClr val="EEEF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9" name="文本框 8">
            <a:extLst>
              <a:ext uri="{FF2B5EF4-FFF2-40B4-BE49-F238E27FC236}">
                <a16:creationId xmlns:a16="http://schemas.microsoft.com/office/drawing/2014/main" id="{6B4BDC4E-CF0B-799C-90B1-034963F8C0C3}"/>
              </a:ext>
            </a:extLst>
          </p:cNvPr>
          <p:cNvSpPr txBox="1"/>
          <p:nvPr/>
        </p:nvSpPr>
        <p:spPr>
          <a:xfrm>
            <a:off x="288429" y="952311"/>
            <a:ext cx="10440411" cy="585610"/>
          </a:xfrm>
          <a:prstGeom prst="rect">
            <a:avLst/>
          </a:prstGeom>
          <a:noFill/>
        </p:spPr>
        <p:txBody>
          <a:bodyPr wrap="square">
            <a:spAutoFit/>
          </a:bodyPr>
          <a:lstStyle/>
          <a:p>
            <a:pPr algn="r">
              <a:lnSpc>
                <a:spcPct val="120000"/>
              </a:lnSpc>
            </a:pPr>
            <a:r>
              <a:rPr lang="en" altLang="zh-CN" sz="1400" b="0" i="0" dirty="0">
                <a:solidFill>
                  <a:srgbClr val="002060"/>
                </a:solidFill>
                <a:effectLst/>
                <a:latin typeface="Arial" panose="020B0604020202020204" pitchFamily="34" charset="0"/>
                <a:cs typeface="Arial" panose="020B0604020202020204" pitchFamily="34" charset="0"/>
              </a:rPr>
              <a:t>"humans increasingly get pushed out not because the work doesn't need them, but because the interface has no room for them.”</a:t>
            </a:r>
          </a:p>
          <a:p>
            <a:pPr algn="r">
              <a:lnSpc>
                <a:spcPct val="120000"/>
              </a:lnSpc>
            </a:pPr>
            <a:r>
              <a:rPr lang="en-US" altLang="zh-CN" sz="1400" dirty="0">
                <a:solidFill>
                  <a:srgbClr val="002060"/>
                </a:solidFill>
                <a:latin typeface="Arial" panose="020B0604020202020204" pitchFamily="34" charset="0"/>
                <a:cs typeface="Arial" panose="020B0604020202020204" pitchFamily="34" charset="0"/>
              </a:rPr>
              <a:t>——</a:t>
            </a:r>
            <a:r>
              <a:rPr lang="zh-CN" altLang="en-US" sz="1400" dirty="0">
                <a:solidFill>
                  <a:srgbClr val="002060"/>
                </a:solidFill>
                <a:latin typeface="Arial" panose="020B0604020202020204" pitchFamily="34" charset="0"/>
                <a:cs typeface="Arial" panose="020B0604020202020204" pitchFamily="34" charset="0"/>
              </a:rPr>
              <a:t> </a:t>
            </a:r>
            <a:r>
              <a:rPr lang="en-US" altLang="zh-CN" sz="1400" dirty="0">
                <a:solidFill>
                  <a:srgbClr val="002060"/>
                </a:solidFill>
                <a:latin typeface="Arial" panose="020B0604020202020204" pitchFamily="34" charset="0"/>
                <a:cs typeface="Arial" panose="020B0604020202020204" pitchFamily="34" charset="0"/>
              </a:rPr>
              <a:t>Thinking</a:t>
            </a:r>
            <a:r>
              <a:rPr lang="zh-CN" altLang="en-US" sz="1400" dirty="0">
                <a:solidFill>
                  <a:srgbClr val="002060"/>
                </a:solidFill>
                <a:latin typeface="Arial" panose="020B0604020202020204" pitchFamily="34" charset="0"/>
                <a:cs typeface="Arial" panose="020B0604020202020204" pitchFamily="34" charset="0"/>
              </a:rPr>
              <a:t> </a:t>
            </a:r>
            <a:r>
              <a:rPr lang="en-US" altLang="zh-CN" sz="1400" dirty="0">
                <a:solidFill>
                  <a:srgbClr val="002060"/>
                </a:solidFill>
                <a:latin typeface="Arial" panose="020B0604020202020204" pitchFamily="34" charset="0"/>
                <a:cs typeface="Arial" panose="020B0604020202020204" pitchFamily="34" charset="0"/>
              </a:rPr>
              <a:t>Machine</a:t>
            </a:r>
            <a:r>
              <a:rPr lang="zh-CN" altLang="en-US" sz="1400" dirty="0">
                <a:solidFill>
                  <a:srgbClr val="002060"/>
                </a:solidFill>
                <a:latin typeface="Arial" panose="020B0604020202020204" pitchFamily="34" charset="0"/>
                <a:cs typeface="Arial" panose="020B0604020202020204" pitchFamily="34" charset="0"/>
              </a:rPr>
              <a:t> </a:t>
            </a:r>
            <a:r>
              <a:rPr lang="en-US" altLang="zh-CN" sz="1400" dirty="0">
                <a:solidFill>
                  <a:srgbClr val="002060"/>
                </a:solidFill>
                <a:latin typeface="Arial" panose="020B0604020202020204" pitchFamily="34" charset="0"/>
                <a:cs typeface="Arial" panose="020B0604020202020204" pitchFamily="34" charset="0"/>
              </a:rPr>
              <a:t>Lab</a:t>
            </a:r>
            <a:r>
              <a:rPr lang="zh-CN" altLang="en-US" sz="1400" dirty="0">
                <a:solidFill>
                  <a:srgbClr val="002060"/>
                </a:solidFill>
                <a:latin typeface="Arial" panose="020B0604020202020204" pitchFamily="34" charset="0"/>
                <a:cs typeface="Arial" panose="020B0604020202020204" pitchFamily="34" charset="0"/>
              </a:rPr>
              <a:t> </a:t>
            </a:r>
            <a:r>
              <a:rPr lang="en-US" altLang="zh-CN" sz="1400" dirty="0">
                <a:solidFill>
                  <a:srgbClr val="002060"/>
                </a:solidFill>
                <a:latin typeface="Arial" panose="020B0604020202020204" pitchFamily="34" charset="0"/>
                <a:cs typeface="Arial" panose="020B0604020202020204" pitchFamily="34" charset="0"/>
              </a:rPr>
              <a:t>2026-05-11</a:t>
            </a:r>
            <a:endParaRPr lang="zh-CN" altLang="en-US" sz="1400" dirty="0">
              <a:solidFill>
                <a:srgbClr val="002060"/>
              </a:solidFill>
              <a:latin typeface="Arial" panose="020B0604020202020204" pitchFamily="34" charset="0"/>
              <a:cs typeface="Arial" panose="020B0604020202020204" pitchFamily="34" charset="0"/>
            </a:endParaRPr>
          </a:p>
        </p:txBody>
      </p:sp>
      <p:sp>
        <p:nvSpPr>
          <p:cNvPr id="8" name="文本框 7">
            <a:extLst>
              <a:ext uri="{FF2B5EF4-FFF2-40B4-BE49-F238E27FC236}">
                <a16:creationId xmlns:a16="http://schemas.microsoft.com/office/drawing/2014/main" id="{C19E456C-A54C-8185-8469-2C9CC61158BC}"/>
              </a:ext>
            </a:extLst>
          </p:cNvPr>
          <p:cNvSpPr txBox="1"/>
          <p:nvPr/>
        </p:nvSpPr>
        <p:spPr>
          <a:xfrm>
            <a:off x="145162" y="1583903"/>
            <a:ext cx="2961204" cy="358881"/>
          </a:xfrm>
          <a:prstGeom prst="rect">
            <a:avLst/>
          </a:prstGeom>
          <a:noFill/>
        </p:spPr>
        <p:txBody>
          <a:bodyPr wrap="square">
            <a:spAutoFit/>
          </a:bodyPr>
          <a:lstStyle/>
          <a:p>
            <a:pPr marL="285750" indent="-285750">
              <a:lnSpc>
                <a:spcPts val="2160"/>
              </a:lnSpc>
              <a:buClr>
                <a:srgbClr val="C8161E"/>
              </a:buClr>
              <a:buFont typeface="Wingdings" pitchFamily="2" charset="2"/>
              <a:buChar char="Ø"/>
            </a:pPr>
            <a:r>
              <a:rPr lang="en-US" altLang="zh-CN" b="1" dirty="0">
                <a:solidFill>
                  <a:srgbClr val="9A0000"/>
                </a:solidFill>
                <a:latin typeface="微软雅黑" panose="020B0503020204020204" pitchFamily="34" charset="-122"/>
                <a:ea typeface="微软雅黑" panose="020B0503020204020204" pitchFamily="34" charset="-122"/>
              </a:rPr>
              <a:t>Metis</a:t>
            </a:r>
            <a:r>
              <a:rPr lang="zh-CN" altLang="en-US" b="1" dirty="0">
                <a:solidFill>
                  <a:srgbClr val="9A0000"/>
                </a:solidFill>
                <a:latin typeface="微软雅黑" panose="020B0503020204020204" pitchFamily="34" charset="-122"/>
                <a:ea typeface="微软雅黑" panose="020B0503020204020204" pitchFamily="34" charset="-122"/>
              </a:rPr>
              <a:t> 很难被</a:t>
            </a:r>
            <a:r>
              <a:rPr lang="en-US" altLang="zh-CN" b="1" dirty="0">
                <a:solidFill>
                  <a:srgbClr val="9A0000"/>
                </a:solidFill>
                <a:latin typeface="微软雅黑" panose="020B0503020204020204" pitchFamily="34" charset="-122"/>
                <a:ea typeface="微软雅黑" panose="020B0503020204020204" pitchFamily="34" charset="-122"/>
              </a:rPr>
              <a:t>LLM</a:t>
            </a:r>
            <a:r>
              <a:rPr lang="zh-CN" altLang="en-US" b="1" dirty="0">
                <a:solidFill>
                  <a:srgbClr val="9A0000"/>
                </a:solidFill>
                <a:latin typeface="微软雅黑" panose="020B0503020204020204" pitchFamily="34" charset="-122"/>
                <a:ea typeface="微软雅黑" panose="020B0503020204020204" pitchFamily="34" charset="-122"/>
              </a:rPr>
              <a:t>理解</a:t>
            </a:r>
            <a:endParaRPr lang="en-US" altLang="zh-CN" b="1" dirty="0">
              <a:solidFill>
                <a:srgbClr val="9A0000"/>
              </a:solidFill>
              <a:latin typeface="微软雅黑" panose="020B0503020204020204" pitchFamily="34" charset="-122"/>
              <a:ea typeface="微软雅黑" panose="020B0503020204020204" pitchFamily="34" charset="-122"/>
            </a:endParaRPr>
          </a:p>
        </p:txBody>
      </p:sp>
      <p:pic>
        <p:nvPicPr>
          <p:cNvPr id="13" name="图片 12">
            <a:extLst>
              <a:ext uri="{FF2B5EF4-FFF2-40B4-BE49-F238E27FC236}">
                <a16:creationId xmlns:a16="http://schemas.microsoft.com/office/drawing/2014/main" id="{34A2C90E-563A-1D2F-7254-2F48FCDA8C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7447" y="1934101"/>
            <a:ext cx="7772400" cy="4304954"/>
          </a:xfrm>
          <a:prstGeom prst="rect">
            <a:avLst/>
          </a:prstGeom>
        </p:spPr>
      </p:pic>
      <p:pic>
        <p:nvPicPr>
          <p:cNvPr id="15" name="图片 14">
            <a:extLst>
              <a:ext uri="{FF2B5EF4-FFF2-40B4-BE49-F238E27FC236}">
                <a16:creationId xmlns:a16="http://schemas.microsoft.com/office/drawing/2014/main" id="{1E98EEB7-2CDE-E801-FA1A-2D218767733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8950" y="1934101"/>
            <a:ext cx="3215382" cy="1834372"/>
          </a:xfrm>
          <a:prstGeom prst="rect">
            <a:avLst/>
          </a:prstGeom>
        </p:spPr>
      </p:pic>
      <p:pic>
        <p:nvPicPr>
          <p:cNvPr id="17" name="图片 16">
            <a:extLst>
              <a:ext uri="{FF2B5EF4-FFF2-40B4-BE49-F238E27FC236}">
                <a16:creationId xmlns:a16="http://schemas.microsoft.com/office/drawing/2014/main" id="{0605FB9D-B98A-5ABA-B7B0-F07D742AE37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5854" y="3811053"/>
            <a:ext cx="3215381" cy="1882353"/>
          </a:xfrm>
          <a:prstGeom prst="rect">
            <a:avLst/>
          </a:prstGeom>
        </p:spPr>
      </p:pic>
      <p:sp>
        <p:nvSpPr>
          <p:cNvPr id="18" name="文本框 17">
            <a:extLst>
              <a:ext uri="{FF2B5EF4-FFF2-40B4-BE49-F238E27FC236}">
                <a16:creationId xmlns:a16="http://schemas.microsoft.com/office/drawing/2014/main" id="{6BE6643E-F7C8-18C3-8131-784B4D857632}"/>
              </a:ext>
            </a:extLst>
          </p:cNvPr>
          <p:cNvSpPr txBox="1"/>
          <p:nvPr/>
        </p:nvSpPr>
        <p:spPr>
          <a:xfrm>
            <a:off x="3821259" y="1568702"/>
            <a:ext cx="6984776" cy="358881"/>
          </a:xfrm>
          <a:prstGeom prst="rect">
            <a:avLst/>
          </a:prstGeom>
          <a:noFill/>
        </p:spPr>
        <p:txBody>
          <a:bodyPr wrap="square">
            <a:spAutoFit/>
          </a:bodyPr>
          <a:lstStyle/>
          <a:p>
            <a:pPr marL="285750" indent="-285750">
              <a:lnSpc>
                <a:spcPts val="2160"/>
              </a:lnSpc>
              <a:buClr>
                <a:srgbClr val="C8161E"/>
              </a:buClr>
              <a:buFont typeface="Wingdings" pitchFamily="2" charset="2"/>
              <a:buChar char="Ø"/>
            </a:pPr>
            <a:r>
              <a:rPr lang="zh-CN" altLang="en-US" b="1" dirty="0">
                <a:solidFill>
                  <a:srgbClr val="9A0000"/>
                </a:solidFill>
                <a:latin typeface="微软雅黑" panose="020B0503020204020204" pitchFamily="34" charset="-122"/>
                <a:ea typeface="微软雅黑" panose="020B0503020204020204" pitchFamily="34" charset="-122"/>
              </a:rPr>
              <a:t>很多任务想要做好依赖于个体经验、临场判断、说不清但做的对</a:t>
            </a:r>
            <a:endParaRPr lang="en-US" altLang="zh-CN" b="1" dirty="0">
              <a:solidFill>
                <a:srgbClr val="9A0000"/>
              </a:solidFill>
              <a:latin typeface="微软雅黑" panose="020B0503020204020204" pitchFamily="34" charset="-122"/>
              <a:ea typeface="微软雅黑" panose="020B0503020204020204" pitchFamily="34" charset="-122"/>
            </a:endParaRPr>
          </a:p>
        </p:txBody>
      </p:sp>
      <p:sp>
        <p:nvSpPr>
          <p:cNvPr id="2" name="文本框 1">
            <a:extLst>
              <a:ext uri="{FF2B5EF4-FFF2-40B4-BE49-F238E27FC236}">
                <a16:creationId xmlns:a16="http://schemas.microsoft.com/office/drawing/2014/main" id="{26AA8351-07DA-B78A-C1D7-EF9A01A75797}"/>
              </a:ext>
            </a:extLst>
          </p:cNvPr>
          <p:cNvSpPr txBox="1"/>
          <p:nvPr/>
        </p:nvSpPr>
        <p:spPr>
          <a:xfrm>
            <a:off x="1152526" y="4118671"/>
            <a:ext cx="2088232" cy="362728"/>
          </a:xfrm>
          <a:prstGeom prst="rect">
            <a:avLst/>
          </a:prstGeom>
          <a:noFill/>
        </p:spPr>
        <p:txBody>
          <a:bodyPr wrap="square">
            <a:spAutoFit/>
          </a:bodyPr>
          <a:lstStyle/>
          <a:p>
            <a:pPr>
              <a:lnSpc>
                <a:spcPct val="120000"/>
              </a:lnSpc>
            </a:pPr>
            <a:r>
              <a:rPr lang="zh-CN" altLang="en" sz="1600" dirty="0">
                <a:solidFill>
                  <a:srgbClr val="002060"/>
                </a:solidFill>
                <a:effectLst/>
                <a:latin typeface="Microsoft YaHei" panose="020B0503020204020204" pitchFamily="34" charset="-122"/>
                <a:ea typeface="Microsoft YaHei" panose="020B0503020204020204" pitchFamily="34" charset="-122"/>
              </a:rPr>
              <a:t>比如</a:t>
            </a:r>
            <a:r>
              <a:rPr lang="zh-CN" altLang="en-US" sz="1600" dirty="0">
                <a:solidFill>
                  <a:srgbClr val="002060"/>
                </a:solidFill>
                <a:effectLst/>
                <a:latin typeface="Microsoft YaHei" panose="020B0503020204020204" pitchFamily="34" charset="-122"/>
                <a:ea typeface="Microsoft YaHei" panose="020B0503020204020204" pitchFamily="34" charset="-122"/>
              </a:rPr>
              <a:t> </a:t>
            </a:r>
            <a:r>
              <a:rPr lang="en-US" altLang="zh-CN" sz="1600" dirty="0">
                <a:solidFill>
                  <a:srgbClr val="002060"/>
                </a:solidFill>
                <a:effectLst/>
                <a:latin typeface="Microsoft YaHei" panose="020B0503020204020204" pitchFamily="34" charset="-122"/>
                <a:ea typeface="Microsoft YaHei" panose="020B0503020204020204" pitchFamily="34" charset="-122"/>
              </a:rPr>
              <a:t>Rese</a:t>
            </a:r>
            <a:r>
              <a:rPr lang="en" altLang="zh-CN" sz="1600" dirty="0">
                <a:solidFill>
                  <a:srgbClr val="002060"/>
                </a:solidFill>
                <a:effectLst/>
                <a:latin typeface="Microsoft YaHei" panose="020B0503020204020204" pitchFamily="34" charset="-122"/>
                <a:ea typeface="Microsoft YaHei" panose="020B0503020204020204" pitchFamily="34" charset="-122"/>
              </a:rPr>
              <a:t>arch</a:t>
            </a:r>
            <a:r>
              <a:rPr lang="zh-CN" altLang="en-US" sz="1600" dirty="0">
                <a:solidFill>
                  <a:srgbClr val="002060"/>
                </a:solidFill>
                <a:effectLst/>
                <a:latin typeface="Microsoft YaHei" panose="020B0503020204020204" pitchFamily="34" charset="-122"/>
                <a:ea typeface="Microsoft YaHei" panose="020B0503020204020204" pitchFamily="34" charset="-122"/>
              </a:rPr>
              <a:t> </a:t>
            </a:r>
            <a:r>
              <a:rPr lang="en-US" altLang="zh-CN" sz="1600" dirty="0">
                <a:solidFill>
                  <a:srgbClr val="002060"/>
                </a:solidFill>
                <a:effectLst/>
                <a:latin typeface="Microsoft YaHei" panose="020B0503020204020204" pitchFamily="34" charset="-122"/>
                <a:ea typeface="Microsoft YaHei" panose="020B0503020204020204" pitchFamily="34" charset="-122"/>
              </a:rPr>
              <a:t>Taste</a:t>
            </a:r>
            <a:endParaRPr lang="en" altLang="zh-CN" sz="1600" dirty="0">
              <a:solidFill>
                <a:srgbClr val="002060"/>
              </a:solidFill>
              <a:effectLst/>
              <a:latin typeface="Microsoft YaHei" panose="020B0503020204020204" pitchFamily="34" charset="-122"/>
              <a:ea typeface="Microsoft YaHei" panose="020B0503020204020204" pitchFamily="34" charset="-122"/>
            </a:endParaRPr>
          </a:p>
        </p:txBody>
      </p:sp>
    </p:spTree>
    <p:extLst>
      <p:ext uri="{BB962C8B-B14F-4D97-AF65-F5344CB8AC3E}">
        <p14:creationId xmlns:p14="http://schemas.microsoft.com/office/powerpoint/2010/main" val="24443620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solidFill>
            <a:srgbClr val="871F20"/>
          </a:solidFill>
        </a:ln>
      </a:spPr>
      <a:bodyPr vert="horz" wrap="square" lIns="91440" tIns="45720" rIns="91440" bIns="45720" numCol="1" anchor="t" anchorCtr="0" compatLnSpc="1">
        <a:prstTxWarp prst="textNoShape">
          <a:avLst/>
        </a:prstTxWarp>
      </a:bodyPr>
      <a:lstStyle>
        <a:defPPr>
          <a:defRPr/>
        </a:defPPr>
      </a:lstStyle>
    </a:sp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PPT助手_模板_134</Template>
  <TotalTime>45400</TotalTime>
  <Words>5962</Words>
  <Application>Microsoft Macintosh PowerPoint</Application>
  <PresentationFormat>自定义</PresentationFormat>
  <Paragraphs>390</Paragraphs>
  <Slides>18</Slides>
  <Notes>18</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18</vt:i4>
      </vt:variant>
    </vt:vector>
  </HeadingPairs>
  <TitlesOfParts>
    <vt:vector size="29" baseType="lpstr">
      <vt:lpstr>-apple-system</vt:lpstr>
      <vt:lpstr>等线</vt:lpstr>
      <vt:lpstr>FangSong</vt:lpstr>
      <vt:lpstr>Microsoft YaHei</vt:lpstr>
      <vt:lpstr>Microsoft YaHei</vt:lpstr>
      <vt:lpstr>PingFang SC</vt:lpstr>
      <vt:lpstr>Arial</vt:lpstr>
      <vt:lpstr>Calibri</vt:lpstr>
      <vt:lpstr>Menlo</vt:lpstr>
      <vt:lpstr>Wingdings</vt:lpstr>
      <vt:lpstr>Office 主题​​</vt:lpstr>
      <vt:lpstr>让AI打架，人当裁判 —— From Copilots to Colleagues, but Humans Still Judge</vt:lpstr>
      <vt:lpstr>AutoResearch 最近进展</vt:lpstr>
      <vt:lpstr>让AI打架，人当裁判</vt:lpstr>
      <vt:lpstr>PowerPoint 演示文稿</vt:lpstr>
      <vt:lpstr>实例：Karpathy Autoresearch</vt:lpstr>
      <vt:lpstr>实例：Auto-claude-code-research-in-sleep</vt:lpstr>
      <vt:lpstr>实例：Auto-claude-code-research-in-sleep</vt:lpstr>
      <vt:lpstr>实例：Sakana.ai AI scientist V2</vt:lpstr>
      <vt:lpstr>Keep Human in the Loop</vt:lpstr>
      <vt:lpstr>Keep Human in the Loop</vt:lpstr>
      <vt:lpstr>Keep Human in the Loop</vt:lpstr>
      <vt:lpstr>“让AI打架，人当裁判”如何指导我们使用AI</vt:lpstr>
      <vt:lpstr>“让AI打架，人当裁判”如何指导我们使用AI</vt:lpstr>
      <vt:lpstr>“让AI打架，人当裁判”如何指导我们使用AI</vt:lpstr>
      <vt:lpstr>“让AI打架，人当裁判”如何指导我们使用AI</vt:lpstr>
      <vt:lpstr>PowerPoint 演示文稿</vt:lpstr>
      <vt:lpstr>放在最后</vt:lpstr>
      <vt:lpstr>PowerPoint 演示文稿</vt:lpstr>
    </vt:vector>
  </TitlesOfParts>
  <Company>微软中国</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Yanye Lu</dc:creator>
  <cp:lastModifiedBy>姚政见</cp:lastModifiedBy>
  <cp:revision>775</cp:revision>
  <dcterms:created xsi:type="dcterms:W3CDTF">2015-05-08T06:16:26Z</dcterms:created>
  <dcterms:modified xsi:type="dcterms:W3CDTF">2026-05-29T06:46:07Z</dcterms:modified>
</cp:coreProperties>
</file>